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57" r:id="rId3"/>
    <p:sldId id="290" r:id="rId4"/>
    <p:sldId id="291" r:id="rId5"/>
    <p:sldId id="263" r:id="rId6"/>
    <p:sldId id="292" r:id="rId7"/>
    <p:sldId id="280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45EB178-954F-45C2-B3F3-C19C73597A78}">
  <a:tblStyle styleId="{345EB178-954F-45C2-B3F3-C19C73597A7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22135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yellow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gree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magenta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blu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ctrTitle"/>
          </p:nvPr>
        </p:nvSpPr>
        <p:spPr>
          <a:xfrm>
            <a:off x="1630650" y="2655750"/>
            <a:ext cx="5882699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109975" y="1831450"/>
            <a:ext cx="326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915550" y="1831450"/>
            <a:ext cx="3155400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027950" y="689775"/>
            <a:ext cx="7088099" cy="910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1pPr>
            <a:lvl2pPr lvl="1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2pPr>
            <a:lvl3pPr lvl="2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3pPr>
            <a:lvl4pPr lvl="3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4pPr>
            <a:lvl5pPr lvl="4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5pPr>
            <a:lvl6pPr lvl="5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6pPr>
            <a:lvl7pPr lvl="6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7pPr>
            <a:lvl8pPr lvl="7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8pPr>
            <a:lvl9pPr lvl="8" rtl="0">
              <a:spcBef>
                <a:spcPts val="0"/>
              </a:spcBef>
              <a:buClr>
                <a:srgbClr val="979CB8"/>
              </a:buClr>
              <a:defRPr>
                <a:solidFill>
                  <a:srgbClr val="979CB8"/>
                </a:solidFill>
              </a:defRPr>
            </a:lvl9pPr>
          </a:lstStyle>
          <a:p>
            <a:endParaRPr/>
          </a:p>
        </p:txBody>
      </p:sp>
      <p:sp>
        <p:nvSpPr>
          <p:cNvPr id="33" name="Shape 33"/>
          <p:cNvSpPr/>
          <p:nvPr/>
        </p:nvSpPr>
        <p:spPr>
          <a:xfrm>
            <a:off x="3120675" y="1533250"/>
            <a:ext cx="3060325" cy="15325"/>
          </a:xfrm>
          <a:custGeom>
            <a:avLst/>
            <a:gdLst/>
            <a:ahLst/>
            <a:cxnLst/>
            <a:rect l="0" t="0" r="0" b="0"/>
            <a:pathLst>
              <a:path w="122413" h="613" extrusionOk="0">
                <a:moveTo>
                  <a:pt x="0" y="317"/>
                </a:moveTo>
                <a:cubicBezTo>
                  <a:pt x="40796" y="1116"/>
                  <a:pt x="81608" y="0"/>
                  <a:pt x="122413" y="0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34" name="Shape 34"/>
          <p:cNvSpPr/>
          <p:nvPr/>
        </p:nvSpPr>
        <p:spPr>
          <a:xfrm>
            <a:off x="3068250" y="1577725"/>
            <a:ext cx="3226850" cy="15875"/>
          </a:xfrm>
          <a:custGeom>
            <a:avLst/>
            <a:gdLst/>
            <a:ahLst/>
            <a:cxnLst/>
            <a:rect l="0" t="0" r="0" b="0"/>
            <a:pathLst>
              <a:path w="129074" h="635" extrusionOk="0">
                <a:moveTo>
                  <a:pt x="0" y="0"/>
                </a:moveTo>
                <a:cubicBezTo>
                  <a:pt x="43025" y="0"/>
                  <a:pt x="86048" y="635"/>
                  <a:pt x="129074" y="635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24550" y="689775"/>
            <a:ext cx="7547699" cy="910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>
              <a:spcBef>
                <a:spcPts val="0"/>
              </a:spcBef>
              <a:buClr>
                <a:srgbClr val="505670"/>
              </a:buClr>
              <a:buSzPct val="100000"/>
              <a:buFont typeface="Shadows Into Light"/>
              <a:buNone/>
              <a:defRPr sz="3000">
                <a:solidFill>
                  <a:srgbClr val="505670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70325" y="1918650"/>
            <a:ext cx="7056299" cy="408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505670"/>
              </a:buClr>
              <a:buSzPct val="100000"/>
              <a:buFont typeface="Varela Round"/>
              <a:buChar char="▧"/>
              <a:defRPr sz="24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480"/>
              </a:spcBef>
              <a:buClr>
                <a:srgbClr val="505670"/>
              </a:buClr>
              <a:buSzPct val="100000"/>
              <a:buFont typeface="Varela Round"/>
              <a:defRPr sz="20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360"/>
              </a:spcBef>
              <a:buClr>
                <a:srgbClr val="505670"/>
              </a:buClr>
              <a:buSzPct val="100000"/>
              <a:buFont typeface="Varela Round"/>
              <a:defRPr sz="1600">
                <a:solidFill>
                  <a:srgbClr val="505670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5" r:id="rId5"/>
    <p:sldLayoutId id="214748365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usan.com.my/berita/nasional/8216-hanya-fikirkan-negara-anak-bangsa-8217-1.364699" TargetMode="External"/><Relationship Id="rId7" Type="http://schemas.openxmlformats.org/officeDocument/2006/relationships/hyperlink" Target="http://kalonganbudi.blogspot.my/2010/02/meniti-puncak-antara-realiti-da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mstar.com.my/berita/berita-semasa/2010/06/02/wartawan-kongsi-detik-cemas-diserang-israel/" TargetMode="External"/><Relationship Id="rId5" Type="http://schemas.openxmlformats.org/officeDocument/2006/relationships/hyperlink" Target="http://www.yck.org.my/the-founder.html" TargetMode="External"/><Relationship Id="rId4" Type="http://schemas.openxmlformats.org/officeDocument/2006/relationships/hyperlink" Target="http://ww1.utusan.com.my/utusan/Laporan_Khas/20140927/lk_02/100-peratus-dibina-pekerja-JK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1115616" y="1916832"/>
            <a:ext cx="6768752" cy="295232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400" dirty="0" smtClean="0"/>
              <a:t>PERSADA MINDA @ JKR 2017</a:t>
            </a:r>
            <a:endParaRPr lang="en" sz="3400" dirty="0"/>
          </a:p>
        </p:txBody>
      </p:sp>
      <p:sp>
        <p:nvSpPr>
          <p:cNvPr id="107" name="Shape 107"/>
          <p:cNvSpPr/>
          <p:nvPr/>
        </p:nvSpPr>
        <p:spPr>
          <a:xfrm>
            <a:off x="1907705" y="4255849"/>
            <a:ext cx="5184576" cy="45719"/>
          </a:xfrm>
          <a:custGeom>
            <a:avLst/>
            <a:gdLst/>
            <a:ahLst/>
            <a:cxnLst/>
            <a:rect l="0" t="0" r="0" b="0"/>
            <a:pathLst>
              <a:path w="126135" h="1380" extrusionOk="0">
                <a:moveTo>
                  <a:pt x="0" y="973"/>
                </a:moveTo>
                <a:cubicBezTo>
                  <a:pt x="29074" y="973"/>
                  <a:pt x="58157" y="273"/>
                  <a:pt x="87224" y="973"/>
                </a:cubicBezTo>
                <a:cubicBezTo>
                  <a:pt x="100194" y="1285"/>
                  <a:pt x="113311" y="1974"/>
                  <a:pt x="126135" y="0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08" name="Shape 108"/>
          <p:cNvSpPr/>
          <p:nvPr/>
        </p:nvSpPr>
        <p:spPr>
          <a:xfrm>
            <a:off x="2423800" y="4303603"/>
            <a:ext cx="4308440" cy="45719"/>
          </a:xfrm>
          <a:custGeom>
            <a:avLst/>
            <a:gdLst/>
            <a:ahLst/>
            <a:cxnLst/>
            <a:rect l="0" t="0" r="0" b="0"/>
            <a:pathLst>
              <a:path w="127108" h="1657" extrusionOk="0">
                <a:moveTo>
                  <a:pt x="0" y="1657"/>
                </a:moveTo>
                <a:cubicBezTo>
                  <a:pt x="42249" y="-1531"/>
                  <a:pt x="84738" y="1008"/>
                  <a:pt x="127108" y="1008"/>
                </a:cubicBezTo>
              </a:path>
            </a:pathLst>
          </a:custGeom>
          <a:noFill/>
          <a:ln w="9525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755576" y="977807"/>
            <a:ext cx="7344816" cy="65099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n" sz="3200" b="1" dirty="0">
                <a:solidFill>
                  <a:srgbClr val="EA3A68"/>
                </a:solidFill>
              </a:rPr>
              <a:t>TEMA / </a:t>
            </a:r>
            <a:r>
              <a:rPr lang="en" sz="3200" b="1" dirty="0" smtClean="0">
                <a:solidFill>
                  <a:srgbClr val="EA3A68"/>
                </a:solidFill>
              </a:rPr>
              <a:t>SLOGAN PROGRAM</a:t>
            </a:r>
            <a:endParaRPr lang="en" sz="3200" b="1" dirty="0">
              <a:solidFill>
                <a:srgbClr val="EA3A68"/>
              </a:solidFill>
            </a:endParaRPr>
          </a:p>
        </p:txBody>
      </p:sp>
      <p:sp>
        <p:nvSpPr>
          <p:cNvPr id="116" name="Shape 116"/>
          <p:cNvSpPr txBox="1"/>
          <p:nvPr/>
        </p:nvSpPr>
        <p:spPr>
          <a:xfrm>
            <a:off x="1907704" y="2564904"/>
            <a:ext cx="5976664" cy="10801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defRPr/>
            </a:pPr>
            <a:r>
              <a:rPr lang="de-DE" sz="3200" dirty="0" smtClean="0">
                <a:solidFill>
                  <a:schemeClr val="tx1"/>
                </a:solidFill>
              </a:rPr>
              <a:t>Inspirasi Jiwa Merdeka</a:t>
            </a:r>
            <a:endParaRPr lang="de-DE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/>
        </p:nvSpPr>
        <p:spPr>
          <a:xfrm>
            <a:off x="1101075" y="2173982"/>
            <a:ext cx="6941699" cy="12550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defRPr/>
            </a:pPr>
            <a:r>
              <a:rPr lang="de-DE" sz="3200" dirty="0" smtClean="0"/>
              <a:t>15 </a:t>
            </a:r>
            <a:r>
              <a:rPr lang="de-DE" sz="3200" dirty="0"/>
              <a:t>&amp; </a:t>
            </a:r>
            <a:r>
              <a:rPr lang="de-DE" sz="3200" dirty="0" smtClean="0"/>
              <a:t>16 Ogos 2017</a:t>
            </a:r>
            <a:endParaRPr lang="de-DE" sz="3200" dirty="0"/>
          </a:p>
          <a:p>
            <a:pPr algn="ctr">
              <a:defRPr/>
            </a:pPr>
            <a:r>
              <a:rPr lang="de-DE" sz="3200" dirty="0"/>
              <a:t>     </a:t>
            </a:r>
            <a:r>
              <a:rPr lang="de-DE" sz="3200" dirty="0" smtClean="0"/>
              <a:t>(Selasa </a:t>
            </a:r>
            <a:r>
              <a:rPr lang="de-DE" sz="3200" dirty="0"/>
              <a:t>&amp; </a:t>
            </a:r>
            <a:r>
              <a:rPr lang="de-DE" sz="3200" dirty="0" smtClean="0"/>
              <a:t>Rabu)</a:t>
            </a:r>
            <a:endParaRPr lang="de-DE" sz="3200" dirty="0"/>
          </a:p>
        </p:txBody>
      </p:sp>
      <p:sp>
        <p:nvSpPr>
          <p:cNvPr id="119" name="Shape 119"/>
          <p:cNvSpPr txBox="1"/>
          <p:nvPr/>
        </p:nvSpPr>
        <p:spPr>
          <a:xfrm>
            <a:off x="1112780" y="3682621"/>
            <a:ext cx="6941699" cy="826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de-DE" sz="3200" dirty="0"/>
              <a:t>DEWAN TAN SRI MAHFOZ KHALID</a:t>
            </a:r>
          </a:p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>
              <a:solidFill>
                <a:srgbClr val="505670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lvl="0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>
              <a:solidFill>
                <a:srgbClr val="50567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" name="Shape 115"/>
          <p:cNvSpPr txBox="1">
            <a:spLocks/>
          </p:cNvSpPr>
          <p:nvPr/>
        </p:nvSpPr>
        <p:spPr>
          <a:xfrm>
            <a:off x="911221" y="977807"/>
            <a:ext cx="7344816" cy="650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ct val="100000"/>
              <a:buFont typeface="Shadows Into Light"/>
              <a:buNone/>
              <a:defRPr sz="30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en" sz="3200" b="1" dirty="0" smtClean="0">
                <a:solidFill>
                  <a:srgbClr val="EA3A68"/>
                </a:solidFill>
              </a:rPr>
              <a:t>TARIKH &amp; TEMPAT PROGRAM</a:t>
            </a:r>
            <a:endParaRPr lang="en" sz="3200" b="1" dirty="0">
              <a:solidFill>
                <a:srgbClr val="EA3A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02454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/>
        </p:nvSpPr>
        <p:spPr>
          <a:xfrm>
            <a:off x="911221" y="2173982"/>
            <a:ext cx="6901139" cy="20471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defRPr/>
            </a:pPr>
            <a:endParaRPr lang="en-US" sz="3200" dirty="0"/>
          </a:p>
          <a:p>
            <a:pPr algn="ctr">
              <a:defRPr/>
            </a:pPr>
            <a:r>
              <a:rPr lang="en-US" sz="3200" dirty="0" err="1" smtClean="0"/>
              <a:t>Bakti</a:t>
            </a:r>
            <a:r>
              <a:rPr lang="en-US" sz="3200" dirty="0" smtClean="0"/>
              <a:t> </a:t>
            </a:r>
            <a:r>
              <a:rPr lang="en-US" sz="3200" dirty="0" err="1" smtClean="0"/>
              <a:t>Disemai</a:t>
            </a:r>
            <a:r>
              <a:rPr lang="en-US" sz="3200" dirty="0" smtClean="0"/>
              <a:t>, </a:t>
            </a:r>
            <a:r>
              <a:rPr lang="en-US" sz="3200" dirty="0" err="1" smtClean="0"/>
              <a:t>Jasa</a:t>
            </a:r>
            <a:r>
              <a:rPr lang="en-US" sz="3200" dirty="0" smtClean="0"/>
              <a:t> </a:t>
            </a:r>
            <a:r>
              <a:rPr lang="en-US" sz="3200" dirty="0" err="1" smtClean="0"/>
              <a:t>Dituai</a:t>
            </a:r>
            <a:r>
              <a:rPr lang="en-US" sz="3200" dirty="0" smtClean="0"/>
              <a:t>.</a:t>
            </a:r>
          </a:p>
        </p:txBody>
      </p:sp>
      <p:sp>
        <p:nvSpPr>
          <p:cNvPr id="5" name="Shape 115"/>
          <p:cNvSpPr txBox="1">
            <a:spLocks/>
          </p:cNvSpPr>
          <p:nvPr/>
        </p:nvSpPr>
        <p:spPr>
          <a:xfrm>
            <a:off x="911221" y="977807"/>
            <a:ext cx="7344816" cy="650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ct val="100000"/>
              <a:buFont typeface="Shadows Into Light"/>
              <a:buNone/>
              <a:defRPr sz="30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en" sz="3200" b="1" dirty="0" smtClean="0">
                <a:solidFill>
                  <a:srgbClr val="EA3A68"/>
                </a:solidFill>
              </a:rPr>
              <a:t>OBJEKTIF PROGRAM</a:t>
            </a:r>
            <a:endParaRPr lang="en" sz="3200" b="1" dirty="0">
              <a:solidFill>
                <a:srgbClr val="EA3A6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8723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899592" y="1700808"/>
            <a:ext cx="326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b="1" dirty="0" smtClean="0"/>
              <a:t>HARI SATU (15/8/2017)</a:t>
            </a:r>
          </a:p>
          <a:p>
            <a:pPr marL="400050" indent="-400050">
              <a:buClrTx/>
              <a:buAutoNum type="romanLcParenR"/>
              <a:tabLst>
                <a:tab pos="266700" algn="l"/>
              </a:tabLst>
              <a:defRPr/>
            </a:pPr>
            <a:endParaRPr lang="de-DE" altLang="en-US" sz="1400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i)	Bual Bicara: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	 </a:t>
            </a:r>
            <a:r>
              <a:rPr lang="de-DE" altLang="en-US" sz="1400" i="1" dirty="0" smtClean="0">
                <a:solidFill>
                  <a:schemeClr val="tx1"/>
                </a:solidFill>
                <a:cs typeface="Calibri" panose="020F0502020204030204" pitchFamily="34" charset="0"/>
              </a:rPr>
              <a:t>Wira Yang Tidak Didendang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    - Kisah Pembinaan Jalan Timur  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      Gerik Perak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       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  <a:hlinkClick r:id="rId3"/>
              </a:rPr>
              <a:t>Tentera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/ 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  <a:hlinkClick r:id="rId4"/>
              </a:rPr>
              <a:t>JKR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marL="400050" indent="-400050">
              <a:buClrTx/>
              <a:buAutoNum type="romanLcParenR"/>
              <a:tabLst>
                <a:tab pos="266700" algn="l"/>
              </a:tabLst>
              <a:defRPr/>
            </a:pPr>
            <a:endParaRPr lang="de-DE" altLang="en-US" sz="1400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marL="400050" indent="-400050">
              <a:buClrTx/>
              <a:buAutoNum type="romanLcParenR"/>
              <a:tabLst>
                <a:tab pos="266700" algn="l"/>
              </a:tabLst>
              <a:defRPr/>
            </a:pPr>
            <a:endParaRPr lang="de-DE" altLang="en-US" sz="1400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ClrTx/>
              <a:buNone/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ii)     Perkongsian </a:t>
            </a: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ilmu: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     - </a:t>
            </a: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  <a:hlinkClick r:id="rId5"/>
              </a:rPr>
              <a:t>Yayasan Nur Salam</a:t>
            </a:r>
            <a:endParaRPr lang="de-DE" altLang="en-US" sz="14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endParaRPr lang="en-US" altLang="en-US" sz="16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endParaRPr lang="de-DE" altLang="en-US" sz="15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6" name="Shape 115"/>
          <p:cNvSpPr txBox="1">
            <a:spLocks/>
          </p:cNvSpPr>
          <p:nvPr/>
        </p:nvSpPr>
        <p:spPr>
          <a:xfrm>
            <a:off x="911221" y="905799"/>
            <a:ext cx="7344816" cy="650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ct val="100000"/>
              <a:buFont typeface="Shadows Into Light"/>
              <a:buNone/>
              <a:defRPr sz="30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en" sz="3200" b="1" dirty="0" smtClean="0">
                <a:solidFill>
                  <a:srgbClr val="EA3A68"/>
                </a:solidFill>
              </a:rPr>
              <a:t>PENGISIAN PROGRAM</a:t>
            </a:r>
            <a:endParaRPr lang="en" sz="3200" b="1" dirty="0">
              <a:solidFill>
                <a:srgbClr val="EA3A68"/>
              </a:solidFill>
            </a:endParaRPr>
          </a:p>
        </p:txBody>
      </p:sp>
      <p:sp>
        <p:nvSpPr>
          <p:cNvPr id="14" name="Shape 157"/>
          <p:cNvSpPr txBox="1">
            <a:spLocks noGrp="1"/>
          </p:cNvSpPr>
          <p:nvPr>
            <p:ph type="body" idx="1"/>
          </p:nvPr>
        </p:nvSpPr>
        <p:spPr>
          <a:xfrm>
            <a:off x="4499993" y="1700808"/>
            <a:ext cx="3816424" cy="388843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 b="1" dirty="0" smtClean="0"/>
              <a:t>HARI DUA (16/8/2017)</a:t>
            </a:r>
          </a:p>
          <a:p>
            <a:pPr lvl="0" rtl="0">
              <a:spcBef>
                <a:spcPts val="0"/>
              </a:spcBef>
              <a:buNone/>
            </a:pPr>
            <a:endParaRPr lang="en" sz="1400" b="1" dirty="0"/>
          </a:p>
          <a:p>
            <a:pPr>
              <a:buClrTx/>
              <a:buNone/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i)  Perkongsian </a:t>
            </a: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ilmu: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it-IT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	</a:t>
            </a:r>
            <a:r>
              <a:rPr lang="de-DE" altLang="en-US" sz="1400" i="1" dirty="0" smtClean="0">
                <a:solidFill>
                  <a:schemeClr val="tx1"/>
                </a:solidFill>
                <a:cs typeface="Calibri" panose="020F0502020204030204" pitchFamily="34" charset="0"/>
                <a:hlinkClick r:id="rId6"/>
              </a:rPr>
              <a:t>Detik Cemas </a:t>
            </a:r>
            <a:r>
              <a:rPr lang="en-MY" sz="1400" i="1" dirty="0" err="1" smtClean="0">
                <a:solidFill>
                  <a:schemeClr val="tx1"/>
                </a:solidFill>
                <a:hlinkClick r:id="rId6"/>
              </a:rPr>
              <a:t>Mavi</a:t>
            </a:r>
            <a:r>
              <a:rPr lang="en-MY" sz="1400" i="1" dirty="0" smtClean="0">
                <a:solidFill>
                  <a:schemeClr val="tx1"/>
                </a:solidFill>
                <a:hlinkClick r:id="rId6"/>
              </a:rPr>
              <a:t> </a:t>
            </a:r>
            <a:r>
              <a:rPr lang="en-MY" sz="1400" i="1" dirty="0" err="1" smtClean="0">
                <a:solidFill>
                  <a:schemeClr val="tx1"/>
                </a:solidFill>
                <a:hlinkClick r:id="rId6"/>
              </a:rPr>
              <a:t>Marmala</a:t>
            </a:r>
            <a:endParaRPr lang="en-MY" sz="1400" i="1" dirty="0" smtClean="0">
              <a:solidFill>
                <a:schemeClr val="tx1"/>
              </a:solidFill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	- </a:t>
            </a:r>
            <a:r>
              <a:rPr lang="en-MY" sz="1400" dirty="0" err="1" smtClean="0">
                <a:solidFill>
                  <a:schemeClr val="tx1"/>
                </a:solidFill>
              </a:rPr>
              <a:t>Ashwad</a:t>
            </a:r>
            <a:r>
              <a:rPr lang="en-MY" sz="1400" dirty="0" smtClean="0">
                <a:solidFill>
                  <a:schemeClr val="tx1"/>
                </a:solidFill>
              </a:rPr>
              <a:t> </a:t>
            </a:r>
            <a:r>
              <a:rPr lang="en-MY" sz="1400" dirty="0">
                <a:solidFill>
                  <a:schemeClr val="tx1"/>
                </a:solidFill>
              </a:rPr>
              <a:t>Ismail</a:t>
            </a:r>
            <a:endParaRPr lang="de-DE" altLang="en-US" sz="1400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>
              <a:buClrTx/>
              <a:buNone/>
              <a:tabLst>
                <a:tab pos="266700" algn="l"/>
              </a:tabLst>
              <a:defRPr/>
            </a:pPr>
            <a:r>
              <a:rPr lang="de-DE" altLang="en-US" sz="2000" dirty="0" smtClean="0">
                <a:solidFill>
                  <a:schemeClr val="tx1"/>
                </a:solidFill>
                <a:cs typeface="Calibri" panose="020F0502020204030204" pitchFamily="34" charset="0"/>
              </a:rPr>
              <a:t>@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it-IT" sz="1400" dirty="0" smtClean="0">
                <a:solidFill>
                  <a:schemeClr val="tx1"/>
                </a:solidFill>
              </a:rPr>
              <a:t>      </a:t>
            </a:r>
            <a:r>
              <a:rPr lang="it-IT" sz="1400" i="1" dirty="0" smtClean="0">
                <a:solidFill>
                  <a:schemeClr val="tx1"/>
                </a:solidFill>
                <a:hlinkClick r:id="rId7"/>
              </a:rPr>
              <a:t>Meniti Puncak </a:t>
            </a:r>
            <a:r>
              <a:rPr lang="it-IT" sz="1400" i="1" dirty="0">
                <a:solidFill>
                  <a:schemeClr val="tx1"/>
                </a:solidFill>
                <a:hlinkClick r:id="rId7"/>
              </a:rPr>
              <a:t>: </a:t>
            </a:r>
            <a:r>
              <a:rPr lang="it-IT" sz="1400" i="1" dirty="0" smtClean="0">
                <a:solidFill>
                  <a:schemeClr val="tx1"/>
                </a:solidFill>
                <a:hlinkClick r:id="rId7"/>
              </a:rPr>
              <a:t>Antara Realiti Dan Fantasi</a:t>
            </a:r>
            <a:endParaRPr lang="de-DE" altLang="en-US" sz="1400" i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      -  </a:t>
            </a:r>
            <a:r>
              <a:rPr lang="en-MY" sz="1400" dirty="0" err="1">
                <a:solidFill>
                  <a:schemeClr val="tx1"/>
                </a:solidFill>
              </a:rPr>
              <a:t>Najmil</a:t>
            </a:r>
            <a:r>
              <a:rPr lang="en-MY" sz="1400" dirty="0">
                <a:solidFill>
                  <a:schemeClr val="tx1"/>
                </a:solidFill>
              </a:rPr>
              <a:t> </a:t>
            </a:r>
            <a:r>
              <a:rPr lang="en-MY" sz="1400" dirty="0" err="1">
                <a:solidFill>
                  <a:schemeClr val="tx1"/>
                </a:solidFill>
              </a:rPr>
              <a:t>Faiz</a:t>
            </a:r>
            <a:r>
              <a:rPr lang="en-MY" sz="1400" dirty="0">
                <a:solidFill>
                  <a:schemeClr val="tx1"/>
                </a:solidFill>
              </a:rPr>
              <a:t> Mohamed </a:t>
            </a:r>
            <a:r>
              <a:rPr lang="en-MY" sz="1400" dirty="0" err="1">
                <a:solidFill>
                  <a:schemeClr val="tx1"/>
                </a:solidFill>
              </a:rPr>
              <a:t>Aris</a:t>
            </a:r>
            <a:r>
              <a:rPr lang="en-MY" sz="1400" dirty="0">
                <a:solidFill>
                  <a:schemeClr val="tx1"/>
                </a:solidFill>
              </a:rPr>
              <a:t> 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endParaRPr lang="de-DE" altLang="en-US" sz="1400" dirty="0" smtClean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endParaRPr lang="de-DE" altLang="en-US" sz="1400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ii)  Bual Bicara: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	 </a:t>
            </a:r>
            <a:r>
              <a:rPr lang="de-DE" altLang="en-US" sz="1400" i="1" dirty="0" smtClean="0">
                <a:solidFill>
                  <a:schemeClr val="tx1"/>
                </a:solidFill>
                <a:cs typeface="Calibri" panose="020F0502020204030204" pitchFamily="34" charset="0"/>
              </a:rPr>
              <a:t>Menelusuri Minda Merdeka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   -   Prof Khoo Kay Kim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   -   Aziz M. Osman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de-DE" altLang="en-US" sz="1400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de-DE" altLang="en-US" sz="1400" dirty="0" smtClean="0">
                <a:solidFill>
                  <a:schemeClr val="tx1"/>
                </a:solidFill>
                <a:cs typeface="Calibri" panose="020F0502020204030204" pitchFamily="34" charset="0"/>
              </a:rPr>
              <a:t>    -   Melur Jelita</a:t>
            </a:r>
          </a:p>
          <a:p>
            <a:pPr>
              <a:buClrTx/>
              <a:buNone/>
              <a:tabLst>
                <a:tab pos="266700" algn="l"/>
              </a:tabLst>
              <a:defRPr/>
            </a:pPr>
            <a:endParaRPr lang="de-DE" altLang="en-US" sz="15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3608" y="5661248"/>
            <a:ext cx="69127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Aktiviti Berterusan:  Booth pameran Agensi &amp; Swasta, Jualan </a:t>
            </a:r>
            <a:r>
              <a:rPr lang="de-DE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buku dll.</a:t>
            </a:r>
            <a:endParaRPr lang="en-MY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899592" y="1700808"/>
            <a:ext cx="6336704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Tema:</a:t>
            </a:r>
          </a:p>
          <a:p>
            <a:pPr lvl="0" rtl="0">
              <a:spcBef>
                <a:spcPts val="0"/>
              </a:spcBef>
              <a:buNone/>
            </a:pPr>
            <a:endParaRPr lang="en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6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“Tradisonal Tunjang Kontemporari</a:t>
            </a:r>
          </a:p>
          <a:p>
            <a:pPr marL="400050" indent="-400050">
              <a:buClrTx/>
              <a:buAutoNum type="romanLcParenR"/>
              <a:tabLst>
                <a:tab pos="266700" algn="l"/>
              </a:tabLst>
              <a:defRPr/>
            </a:pPr>
            <a:endParaRPr lang="de-DE" altLang="en-US" sz="16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endParaRPr lang="en-US" altLang="en-US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buNone/>
            </a:pPr>
            <a:r>
              <a:rPr lang="en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PENGISIAN PROGRAM:</a:t>
            </a:r>
          </a:p>
          <a:p>
            <a:pPr lvl="0">
              <a:buNone/>
            </a:pPr>
            <a:endParaRPr lang="en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buClrTx/>
              <a:buAutoNum type="romanLcParenR"/>
              <a:defRPr/>
            </a:pPr>
            <a:r>
              <a:rPr lang="de-DE" altLang="en-US" sz="16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Perubatan – (Melayu / Cina / India)</a:t>
            </a:r>
          </a:p>
          <a:p>
            <a:pPr marL="400050" indent="-400050">
              <a:buClrTx/>
              <a:buAutoNum type="romanLcParenR"/>
              <a:defRPr/>
            </a:pPr>
            <a:endParaRPr lang="de-DE" altLang="en-US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buClrTx/>
              <a:buAutoNum type="romanLcParenR"/>
              <a:defRPr/>
            </a:pPr>
            <a:r>
              <a:rPr lang="de-DE" altLang="en-US" sz="16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Senibina  -  (Kejuruteraan / Seni bina / Ukur Bahan)</a:t>
            </a:r>
          </a:p>
          <a:p>
            <a:pPr marL="400050" indent="-400050">
              <a:buClrTx/>
              <a:buAutoNum type="romanLcParenR"/>
              <a:defRPr/>
            </a:pPr>
            <a:endParaRPr lang="de-DE" altLang="en-US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buClrTx/>
              <a:buAutoNum type="romanLcParenR"/>
              <a:defRPr/>
            </a:pPr>
            <a:r>
              <a:rPr lang="de-DE" altLang="en-US" sz="16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Penerbitan -  Sejarah dari papan batu ke alam siber</a:t>
            </a:r>
          </a:p>
          <a:p>
            <a:pPr marL="400050" indent="-400050">
              <a:buClrTx/>
              <a:buAutoNum type="romanLcParenR"/>
              <a:defRPr/>
            </a:pPr>
            <a:endParaRPr lang="de-DE" altLang="en-US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00050" indent="-400050">
              <a:buClrTx/>
              <a:buAutoNum type="romanLcParenR"/>
              <a:defRPr/>
            </a:pPr>
            <a:r>
              <a:rPr lang="de-DE" altLang="en-US" sz="16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Fotografi/Perfileman -</a:t>
            </a:r>
            <a:endParaRPr lang="de-DE" altLang="en-US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r>
              <a:rPr lang="it-IT" alt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de-DE" altLang="en-US" sz="16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ClrTx/>
              <a:buNone/>
              <a:tabLst>
                <a:tab pos="266700" algn="l"/>
              </a:tabLst>
              <a:defRPr/>
            </a:pPr>
            <a:endParaRPr lang="de-DE" altLang="en-US" sz="150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6" name="Shape 115"/>
          <p:cNvSpPr txBox="1">
            <a:spLocks/>
          </p:cNvSpPr>
          <p:nvPr/>
        </p:nvSpPr>
        <p:spPr>
          <a:xfrm>
            <a:off x="911221" y="905799"/>
            <a:ext cx="7344816" cy="6509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9CB8"/>
              </a:buClr>
              <a:buSzPct val="100000"/>
              <a:buFont typeface="Shadows Into Light"/>
              <a:buNone/>
              <a:defRPr sz="3000" b="0" i="0" u="none" strike="noStrike" cap="none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1pPr>
            <a:lvl2pPr lvl="1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2pPr>
            <a:lvl3pPr lvl="2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3pPr>
            <a:lvl4pPr lvl="3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4pPr>
            <a:lvl5pPr lvl="4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5pPr>
            <a:lvl6pPr lvl="5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6pPr>
            <a:lvl7pPr lvl="6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7pPr>
            <a:lvl8pPr lvl="7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8pPr>
            <a:lvl9pPr lvl="8" algn="ctr" rtl="0">
              <a:spcBef>
                <a:spcPts val="0"/>
              </a:spcBef>
              <a:buClr>
                <a:srgbClr val="979CB8"/>
              </a:buClr>
              <a:buSzPct val="100000"/>
              <a:buFont typeface="Shadows Into Light"/>
              <a:buNone/>
              <a:defRPr sz="3000">
                <a:solidFill>
                  <a:srgbClr val="979CB8"/>
                </a:solidFill>
                <a:latin typeface="Shadows Into Light"/>
                <a:ea typeface="Shadows Into Light"/>
                <a:cs typeface="Shadows Into Light"/>
                <a:sym typeface="Shadows Into Light"/>
              </a:defRPr>
            </a:lvl9pPr>
          </a:lstStyle>
          <a:p>
            <a:r>
              <a:rPr lang="en" sz="3200" b="1" dirty="0" smtClean="0">
                <a:solidFill>
                  <a:srgbClr val="EA3A68"/>
                </a:solidFill>
              </a:rPr>
              <a:t>PENGISIAN PROGRAM</a:t>
            </a:r>
            <a:endParaRPr lang="en" sz="3200" b="1" dirty="0">
              <a:solidFill>
                <a:srgbClr val="EA3A68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3608" y="5661248"/>
            <a:ext cx="69127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Aktiviti Berterusan:  Booth pameran Agensi &amp; Swasta, Jualan </a:t>
            </a:r>
            <a:r>
              <a:rPr lang="de-DE" alt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buku dll.</a:t>
            </a:r>
            <a:endParaRPr lang="en-MY" dirty="0"/>
          </a:p>
        </p:txBody>
      </p:sp>
      <p:sp>
        <p:nvSpPr>
          <p:cNvPr id="2" name="TextBox 1"/>
          <p:cNvSpPr txBox="1"/>
          <p:nvPr/>
        </p:nvSpPr>
        <p:spPr>
          <a:xfrm>
            <a:off x="911221" y="260648"/>
            <a:ext cx="15725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OPTION 2</a:t>
            </a:r>
            <a:endParaRPr lang="en-MY" sz="1600" b="1" dirty="0"/>
          </a:p>
        </p:txBody>
      </p:sp>
    </p:spTree>
    <p:extLst>
      <p:ext uri="{BB962C8B-B14F-4D97-AF65-F5344CB8AC3E}">
        <p14:creationId xmlns:p14="http://schemas.microsoft.com/office/powerpoint/2010/main" val="279416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ctrTitle" idx="4294967295"/>
          </p:nvPr>
        </p:nvSpPr>
        <p:spPr>
          <a:xfrm>
            <a:off x="1835696" y="3037274"/>
            <a:ext cx="5804100" cy="73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800" dirty="0" smtClean="0">
                <a:solidFill>
                  <a:srgbClr val="EA3A68"/>
                </a:solidFill>
              </a:rPr>
              <a:t>Terima kasih!</a:t>
            </a:r>
            <a:endParaRPr lang="en" sz="4800" dirty="0">
              <a:solidFill>
                <a:srgbClr val="EA3A68"/>
              </a:solidFill>
            </a:endParaRPr>
          </a:p>
        </p:txBody>
      </p:sp>
      <p:sp>
        <p:nvSpPr>
          <p:cNvPr id="323" name="Shape 323"/>
          <p:cNvSpPr/>
          <p:nvPr/>
        </p:nvSpPr>
        <p:spPr>
          <a:xfrm>
            <a:off x="2076850" y="2456225"/>
            <a:ext cx="4748538" cy="1896499"/>
          </a:xfrm>
          <a:custGeom>
            <a:avLst/>
            <a:gdLst/>
            <a:ahLst/>
            <a:cxnLst/>
            <a:rect l="0" t="0" r="0" b="0"/>
            <a:pathLst>
              <a:path w="163180" h="66288" extrusionOk="0">
                <a:moveTo>
                  <a:pt x="90243" y="4462"/>
                </a:moveTo>
                <a:cubicBezTo>
                  <a:pt x="83153" y="411"/>
                  <a:pt x="74073" y="1064"/>
                  <a:pt x="65923" y="1544"/>
                </a:cubicBezTo>
                <a:cubicBezTo>
                  <a:pt x="51317" y="2403"/>
                  <a:pt x="36068" y="4456"/>
                  <a:pt x="23122" y="11271"/>
                </a:cubicBezTo>
                <a:cubicBezTo>
                  <a:pt x="13017" y="16589"/>
                  <a:pt x="6735" y="34519"/>
                  <a:pt x="13070" y="44021"/>
                </a:cubicBezTo>
                <a:cubicBezTo>
                  <a:pt x="21835" y="57167"/>
                  <a:pt x="41794" y="58763"/>
                  <a:pt x="57493" y="60558"/>
                </a:cubicBezTo>
                <a:cubicBezTo>
                  <a:pt x="73278" y="62362"/>
                  <a:pt x="89298" y="61843"/>
                  <a:pt x="105158" y="60882"/>
                </a:cubicBezTo>
                <a:cubicBezTo>
                  <a:pt x="125659" y="59638"/>
                  <a:pt x="157481" y="50275"/>
                  <a:pt x="158336" y="29754"/>
                </a:cubicBezTo>
                <a:cubicBezTo>
                  <a:pt x="158619" y="22933"/>
                  <a:pt x="156399" y="13869"/>
                  <a:pt x="150230" y="10947"/>
                </a:cubicBezTo>
                <a:cubicBezTo>
                  <a:pt x="140016" y="6108"/>
                  <a:pt x="128254" y="5622"/>
                  <a:pt x="117156" y="3489"/>
                </a:cubicBezTo>
                <a:cubicBezTo>
                  <a:pt x="107058" y="1547"/>
                  <a:pt x="96605" y="2637"/>
                  <a:pt x="86352" y="1868"/>
                </a:cubicBezTo>
                <a:cubicBezTo>
                  <a:pt x="69537" y="606"/>
                  <a:pt x="52188" y="-1639"/>
                  <a:pt x="35768" y="2192"/>
                </a:cubicBezTo>
                <a:cubicBezTo>
                  <a:pt x="28377" y="3916"/>
                  <a:pt x="20506" y="5025"/>
                  <a:pt x="14043" y="9002"/>
                </a:cubicBezTo>
                <a:cubicBezTo>
                  <a:pt x="5849" y="14043"/>
                  <a:pt x="-2454" y="25546"/>
                  <a:pt x="748" y="34618"/>
                </a:cubicBezTo>
                <a:cubicBezTo>
                  <a:pt x="8217" y="55774"/>
                  <a:pt x="39445" y="60369"/>
                  <a:pt x="61708" y="63152"/>
                </a:cubicBezTo>
                <a:cubicBezTo>
                  <a:pt x="92043" y="66943"/>
                  <a:pt x="130197" y="71091"/>
                  <a:pt x="152500" y="50182"/>
                </a:cubicBezTo>
                <a:cubicBezTo>
                  <a:pt x="161822" y="41441"/>
                  <a:pt x="168060" y="20138"/>
                  <a:pt x="158012" y="12244"/>
                </a:cubicBezTo>
                <a:cubicBezTo>
                  <a:pt x="155373" y="10170"/>
                  <a:pt x="151539" y="10463"/>
                  <a:pt x="148284" y="9650"/>
                </a:cubicBezTo>
                <a:cubicBezTo>
                  <a:pt x="134410" y="6181"/>
                  <a:pt x="119783" y="6732"/>
                  <a:pt x="105483" y="6732"/>
                </a:cubicBezTo>
              </a:path>
            </a:pathLst>
          </a:custGeom>
          <a:noFill/>
          <a:ln w="9525" cap="flat" cmpd="sng">
            <a:solidFill>
              <a:srgbClr val="979CB8"/>
            </a:solidFill>
            <a:prstDash val="solid"/>
            <a:round/>
            <a:headEnd type="none" w="lg" len="lg"/>
            <a:tailEnd type="none" w="lg" len="lg"/>
          </a:ln>
        </p:spPr>
      </p:sp>
      <p:cxnSp>
        <p:nvCxnSpPr>
          <p:cNvPr id="324" name="Shape 324"/>
          <p:cNvCxnSpPr/>
          <p:nvPr/>
        </p:nvCxnSpPr>
        <p:spPr>
          <a:xfrm flipH="1">
            <a:off x="6023074" y="2253575"/>
            <a:ext cx="810600" cy="705300"/>
          </a:xfrm>
          <a:prstGeom prst="straightConnector1">
            <a:avLst/>
          </a:prstGeom>
          <a:noFill/>
          <a:ln w="9525" cap="flat" cmpd="sng">
            <a:solidFill>
              <a:srgbClr val="979CB8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325" name="Shape 325"/>
          <p:cNvCxnSpPr/>
          <p:nvPr/>
        </p:nvCxnSpPr>
        <p:spPr>
          <a:xfrm>
            <a:off x="3380350" y="2302225"/>
            <a:ext cx="218999" cy="559199"/>
          </a:xfrm>
          <a:prstGeom prst="straightConnector1">
            <a:avLst/>
          </a:prstGeom>
          <a:noFill/>
          <a:ln w="9525" cap="flat" cmpd="sng">
            <a:solidFill>
              <a:srgbClr val="979CB8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2350850" y="3858550"/>
            <a:ext cx="826799" cy="648599"/>
          </a:xfrm>
          <a:prstGeom prst="straightConnector1">
            <a:avLst/>
          </a:prstGeom>
          <a:noFill/>
          <a:ln w="9525" cap="flat" cmpd="sng">
            <a:solidFill>
              <a:srgbClr val="979CB8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327" name="Shape 327"/>
          <p:cNvCxnSpPr/>
          <p:nvPr/>
        </p:nvCxnSpPr>
        <p:spPr>
          <a:xfrm rot="10800000">
            <a:off x="5406799" y="3850499"/>
            <a:ext cx="178500" cy="713400"/>
          </a:xfrm>
          <a:prstGeom prst="straightConnector1">
            <a:avLst/>
          </a:prstGeom>
          <a:noFill/>
          <a:ln w="9525" cap="flat" cmpd="sng">
            <a:solidFill>
              <a:srgbClr val="979CB8"/>
            </a:solidFill>
            <a:prstDash val="dash"/>
            <a:round/>
            <a:headEnd type="none" w="lg" len="lg"/>
            <a:tailEnd type="triangle" w="lg" len="lg"/>
          </a:ln>
        </p:spPr>
      </p:cxnSp>
      <p:cxnSp>
        <p:nvCxnSpPr>
          <p:cNvPr id="328" name="Shape 328"/>
          <p:cNvCxnSpPr/>
          <p:nvPr/>
        </p:nvCxnSpPr>
        <p:spPr>
          <a:xfrm rot="10800000">
            <a:off x="5707049" y="3793624"/>
            <a:ext cx="186300" cy="170400"/>
          </a:xfrm>
          <a:prstGeom prst="straightConnector1">
            <a:avLst/>
          </a:prstGeom>
          <a:noFill/>
          <a:ln w="9525" cap="flat" cmpd="sng">
            <a:solidFill>
              <a:srgbClr val="979CB8"/>
            </a:solidFill>
            <a:prstDash val="dash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ncul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132</Words>
  <Application>Microsoft Office PowerPoint</Application>
  <PresentationFormat>On-screen Show (4:3)</PresentationFormat>
  <Paragraphs>57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Shadows Into Light</vt:lpstr>
      <vt:lpstr>Tahoma</vt:lpstr>
      <vt:lpstr>Varela Round</vt:lpstr>
      <vt:lpstr>Trinculo template</vt:lpstr>
      <vt:lpstr>PERSADA MINDA @ JKR 2017</vt:lpstr>
      <vt:lpstr>TEMA / SLOGAN PROGRAM</vt:lpstr>
      <vt:lpstr>PowerPoint Presentation</vt:lpstr>
      <vt:lpstr>PowerPoint Presentation</vt:lpstr>
      <vt:lpstr>PowerPoint Presentation</vt:lpstr>
      <vt:lpstr>PowerPoint Presentation</vt:lpstr>
      <vt:lpstr>Terima kasih!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Nor Hashema</dc:creator>
  <cp:lastModifiedBy>Administrator</cp:lastModifiedBy>
  <cp:revision>24</cp:revision>
  <dcterms:modified xsi:type="dcterms:W3CDTF">2017-03-03T02:45:46Z</dcterms:modified>
</cp:coreProperties>
</file>