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312" r:id="rId4"/>
    <p:sldId id="258" r:id="rId5"/>
    <p:sldId id="303" r:id="rId6"/>
    <p:sldId id="313" r:id="rId7"/>
    <p:sldId id="311" r:id="rId8"/>
    <p:sldId id="306" r:id="rId9"/>
    <p:sldId id="284" r:id="rId10"/>
    <p:sldId id="285" r:id="rId11"/>
    <p:sldId id="259" r:id="rId12"/>
    <p:sldId id="286" r:id="rId13"/>
    <p:sldId id="287" r:id="rId14"/>
    <p:sldId id="288" r:id="rId15"/>
    <p:sldId id="289" r:id="rId16"/>
    <p:sldId id="318" r:id="rId17"/>
    <p:sldId id="290" r:id="rId18"/>
    <p:sldId id="261" r:id="rId19"/>
    <p:sldId id="291" r:id="rId20"/>
    <p:sldId id="292" r:id="rId21"/>
    <p:sldId id="293" r:id="rId22"/>
    <p:sldId id="295" r:id="rId23"/>
    <p:sldId id="296" r:id="rId24"/>
    <p:sldId id="262" r:id="rId25"/>
    <p:sldId id="314" r:id="rId26"/>
    <p:sldId id="316" r:id="rId27"/>
    <p:sldId id="315" r:id="rId28"/>
    <p:sldId id="317" r:id="rId29"/>
    <p:sldId id="297" r:id="rId30"/>
    <p:sldId id="263" r:id="rId31"/>
    <p:sldId id="301" r:id="rId32"/>
    <p:sldId id="298" r:id="rId33"/>
    <p:sldId id="264" r:id="rId34"/>
    <p:sldId id="299" r:id="rId35"/>
    <p:sldId id="300" r:id="rId36"/>
    <p:sldId id="279" r:id="rId37"/>
  </p:sldIdLst>
  <p:sldSz cx="9144000" cy="5143500" type="screen16x9"/>
  <p:notesSz cx="6811963" cy="9942513"/>
  <p:embeddedFontLst>
    <p:embeddedFont>
      <p:font typeface="Oswald" panose="020B0604020202020204" charset="0"/>
      <p:regular r:id="rId40"/>
      <p:bold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Roboto Condensed" panose="020B0604020202020204" charset="0"/>
      <p:regular r:id="rId46"/>
      <p:bold r:id="rId47"/>
      <p:italic r:id="rId48"/>
      <p:boldItalic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Sniglet" panose="020B0604020202020204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1EC"/>
    <a:srgbClr val="FF9900"/>
    <a:srgbClr val="3796BF"/>
    <a:srgbClr val="F6CC2E"/>
    <a:srgbClr val="15A842"/>
    <a:srgbClr val="FFFF00"/>
    <a:srgbClr val="CCCC00"/>
    <a:srgbClr val="4BB5D9"/>
    <a:srgbClr val="FFB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F786C9D-AA85-4B11-A068-DA0964EF3F40}">
  <a:tblStyle styleId="{2F786C9D-AA85-4B11-A068-DA0964EF3F4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40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1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5148-C8C3-4A38-906D-D662E4891CD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8C1-3522-4907-93BE-622717C37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9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344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38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3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534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00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33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68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838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94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79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95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837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656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632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89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53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26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62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24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63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1198" y="4722694"/>
            <a:ext cx="544956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4BB5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5609666" y="2185857"/>
            <a:ext cx="3534604" cy="3432787"/>
            <a:chOff x="6172200" y="2656117"/>
            <a:chExt cx="2971754" cy="2886150"/>
          </a:xfrm>
        </p:grpSpPr>
        <p:sp>
          <p:nvSpPr>
            <p:cNvPr id="10" name="Shape 10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22" y="-324543"/>
            <a:ext cx="3068579" cy="1910875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24" name="Shape 24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9" name="Shape 29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30" name="Shape 30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609666" y="2185857"/>
            <a:ext cx="3534604" cy="3432787"/>
            <a:chOff x="6172200" y="2656117"/>
            <a:chExt cx="2971754" cy="2886150"/>
          </a:xfrm>
        </p:grpSpPr>
        <p:sp>
          <p:nvSpPr>
            <p:cNvPr id="40" name="Shape 40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5" name="Shape 45"/>
          <p:cNvGrpSpPr/>
          <p:nvPr/>
        </p:nvGrpSpPr>
        <p:grpSpPr>
          <a:xfrm>
            <a:off x="-22" y="-324543"/>
            <a:ext cx="3068579" cy="1910875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53" name="Shape 53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58" name="Shape 58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68" name="Shape 68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3" name="Shape 73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74" name="Shape 74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6791633" y="3181574"/>
            <a:ext cx="2352143" cy="2284388"/>
            <a:chOff x="6172200" y="2656117"/>
            <a:chExt cx="2971754" cy="2886150"/>
          </a:xfrm>
        </p:grpSpPr>
        <p:sp>
          <p:nvSpPr>
            <p:cNvPr id="84" name="Shape 84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89" name="Shape 89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90" name="Shape 90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3173274" y="1830425"/>
            <a:ext cx="2037600" cy="309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5315124" y="1830425"/>
            <a:ext cx="2037599" cy="309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129" name="Shape 129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4" name="Shape 134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parent Shapes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142" name="Shape 142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47" name="Shape 147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148" name="Shape 148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4860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4BB5D9"/>
              </a:buClr>
              <a:buSzPct val="100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480"/>
              </a:spcBef>
              <a:buClr>
                <a:srgbClr val="4BB5D9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48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.Guideline%20on%20GERBANG%20NILAI_110802%20pdf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210251"/>
            <a:ext cx="9144000" cy="208323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643855" y="1210251"/>
            <a:ext cx="56715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600" dirty="0">
                <a:solidFill>
                  <a:srgbClr val="FFC000"/>
                </a:solidFill>
              </a:rPr>
              <a:t>G</a:t>
            </a:r>
            <a:r>
              <a:rPr lang="en" dirty="0"/>
              <a:t>ERBANG </a:t>
            </a:r>
            <a:r>
              <a:rPr lang="en" sz="6600" dirty="0">
                <a:solidFill>
                  <a:srgbClr val="FFC000"/>
                </a:solidFill>
              </a:rPr>
              <a:t>N</a:t>
            </a:r>
            <a:r>
              <a:rPr lang="en" dirty="0"/>
              <a:t>ILAI IS A</a:t>
            </a:r>
          </a:p>
        </p:txBody>
      </p:sp>
      <p:sp>
        <p:nvSpPr>
          <p:cNvPr id="2" name="Rectangle 1"/>
          <p:cNvSpPr/>
          <p:nvPr/>
        </p:nvSpPr>
        <p:spPr>
          <a:xfrm>
            <a:off x="643855" y="2185493"/>
            <a:ext cx="23086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600" b="1" dirty="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MUST!</a:t>
            </a:r>
            <a:endParaRPr lang="en-US" sz="6600" b="1" dirty="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43855" y="3499879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Unit </a:t>
            </a: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amalan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terbaik</a:t>
            </a:r>
            <a:endParaRPr kumimoji="0" lang="en-US" sz="1200" b="0" i="0" u="none" strike="noStrike" kern="1200" cap="all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Cawangan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Perancangan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aset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bersepadu</a:t>
            </a:r>
            <a:endParaRPr kumimoji="0" lang="en-US" sz="1200" b="0" i="0" u="none" strike="noStrike" kern="1200" cap="all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Ibu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pejabat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jkr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Malaysia.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all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abu</a:t>
            </a:r>
            <a:r>
              <a:rPr kumimoji="0" lang="en-US" sz="1600" b="1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bakar</a:t>
            </a:r>
            <a:r>
              <a:rPr kumimoji="0" lang="en-US" sz="1600" b="1" i="0" u="none" strike="noStrike" kern="1200" cap="all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bin </a:t>
            </a:r>
            <a:r>
              <a:rPr kumimoji="0" lang="en-US" sz="1600" b="1" i="0" u="none" strike="noStrike" kern="1200" cap="all" spc="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ibrahim</a:t>
            </a:r>
            <a:endParaRPr kumimoji="0" lang="en-US" sz="1600" b="1" i="0" u="none" strike="noStrike" kern="1200" cap="all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00" y="2284943"/>
            <a:ext cx="1310515" cy="909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98" y="4505890"/>
            <a:ext cx="927404" cy="5213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 idx="4294967295"/>
          </p:nvPr>
        </p:nvSpPr>
        <p:spPr>
          <a:xfrm>
            <a:off x="771524" y="1327117"/>
            <a:ext cx="4657726" cy="71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solidFill>
                  <a:srgbClr val="FF9900"/>
                </a:solidFill>
              </a:rPr>
              <a:t>KERATAN AKHBAR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4294967295"/>
          </p:nvPr>
        </p:nvSpPr>
        <p:spPr>
          <a:xfrm>
            <a:off x="685800" y="1932823"/>
            <a:ext cx="3990975" cy="195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3796BF"/>
                </a:solidFill>
              </a:rPr>
              <a:t>JKR jayakan 11 projek dengan nilai pembangunan RM360 juta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dirty="0"/>
              <a:t>Harian Metro 23 / 9 / 2017</a:t>
            </a:r>
            <a:endParaRPr lang="en-US" dirty="0"/>
          </a:p>
        </p:txBody>
      </p:sp>
      <p:pic>
        <p:nvPicPr>
          <p:cNvPr id="1026" name="Picture 2" descr="http://www.kkr.gov.my/public/HM%2023092017-%20Pacu%20Penggunaan%20IB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3484" r="13175" b="7637"/>
          <a:stretch/>
        </p:blipFill>
        <p:spPr bwMode="auto">
          <a:xfrm>
            <a:off x="4676775" y="0"/>
            <a:ext cx="446722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58126" y="4181475"/>
            <a:ext cx="1219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8269" t="35729" r="16073" b="16790"/>
          <a:stretch/>
        </p:blipFill>
        <p:spPr>
          <a:xfrm>
            <a:off x="4419600" y="399481"/>
            <a:ext cx="2562225" cy="29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685799" y="2421550"/>
            <a:ext cx="5724525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0" dirty="0">
                <a:solidFill>
                  <a:srgbClr val="3796BF"/>
                </a:solidFill>
              </a:rPr>
              <a:t>3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lang="en" sz="7200" b="0" dirty="0">
              <a:solidFill>
                <a:srgbClr val="3796B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METODOLOGI GERBANG NILAI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2006" y="4310813"/>
            <a:ext cx="1069104" cy="604007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Sedia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GN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100902" y="4310813"/>
            <a:ext cx="1069104" cy="604007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Sedia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Laporan</a:t>
            </a:r>
            <a:r>
              <a:rPr lang="en-US" dirty="0">
                <a:solidFill>
                  <a:schemeClr val="tx1"/>
                </a:solidFill>
              </a:rPr>
              <a:t> GN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50550" y="2609567"/>
            <a:ext cx="6863954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5664" y="876641"/>
            <a:ext cx="1496234" cy="390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73734" y="870758"/>
            <a:ext cx="1294239" cy="390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83059" y="870758"/>
            <a:ext cx="1255753" cy="390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GN3</a:t>
            </a:r>
          </a:p>
        </p:txBody>
      </p: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1003781" y="1267166"/>
            <a:ext cx="3409" cy="1489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</p:cNvCxnSpPr>
          <p:nvPr/>
        </p:nvCxnSpPr>
        <p:spPr>
          <a:xfrm flipH="1">
            <a:off x="2613145" y="1261283"/>
            <a:ext cx="7709" cy="1333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2"/>
          </p:cNvCxnSpPr>
          <p:nvPr/>
        </p:nvCxnSpPr>
        <p:spPr>
          <a:xfrm>
            <a:off x="4110936" y="1261283"/>
            <a:ext cx="416" cy="1330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5664" y="2771521"/>
            <a:ext cx="1829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PENERIMAAN PERLAKSANAAN PROJEK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(Project Implementation Acceptance)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7412" y="2802587"/>
            <a:ext cx="14073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KESEDIAAN UNTUK REKABENTUK (Readiness for Design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67159" y="2802586"/>
            <a:ext cx="1845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KESEDIAAN UNTUK TENDER (Readiness for Tender)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03954" y="2756607"/>
            <a:ext cx="2216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KESEDIAAN UNTUK PERKHIDMATAN (Readiness for Service)</a:t>
            </a:r>
          </a:p>
        </p:txBody>
      </p:sp>
      <p:sp>
        <p:nvSpPr>
          <p:cNvPr id="47" name="Shape 171"/>
          <p:cNvSpPr txBox="1">
            <a:spLocks/>
          </p:cNvSpPr>
          <p:nvPr/>
        </p:nvSpPr>
        <p:spPr>
          <a:xfrm>
            <a:off x="3373846" y="72191"/>
            <a:ext cx="5435065" cy="651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Font typeface="Roboto Condensed"/>
              <a:buNone/>
            </a:pPr>
            <a:r>
              <a:rPr lang="en" sz="3600" b="1" dirty="0">
                <a:solidFill>
                  <a:srgbClr val="3796BF"/>
                </a:solidFill>
              </a:rPr>
              <a:t>PERINGKAT GERBANG NILAI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" dirty="0"/>
          </a:p>
          <a:p>
            <a:pPr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258878" y="900101"/>
            <a:ext cx="1219900" cy="390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GN4</a:t>
            </a:r>
          </a:p>
        </p:txBody>
      </p:sp>
      <p:sp>
        <p:nvSpPr>
          <p:cNvPr id="3" name="Pentagon 2"/>
          <p:cNvSpPr/>
          <p:nvPr/>
        </p:nvSpPr>
        <p:spPr>
          <a:xfrm>
            <a:off x="1036550" y="1566578"/>
            <a:ext cx="1550433" cy="523875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58314" y="1662736"/>
            <a:ext cx="1599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PERANCANGAN</a:t>
            </a:r>
          </a:p>
        </p:txBody>
      </p:sp>
      <p:sp>
        <p:nvSpPr>
          <p:cNvPr id="16" name="Pentagon 15"/>
          <p:cNvSpPr/>
          <p:nvPr/>
        </p:nvSpPr>
        <p:spPr>
          <a:xfrm>
            <a:off x="2701079" y="1571341"/>
            <a:ext cx="1367132" cy="523875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153659" y="1583247"/>
            <a:ext cx="1258766" cy="523875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6981367" y="1571341"/>
            <a:ext cx="1362160" cy="523875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22" idx="2"/>
          </p:cNvCxnSpPr>
          <p:nvPr/>
        </p:nvCxnSpPr>
        <p:spPr>
          <a:xfrm flipH="1">
            <a:off x="6860230" y="1290626"/>
            <a:ext cx="8598" cy="1301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>
            <a:off x="5475656" y="1571341"/>
            <a:ext cx="1323195" cy="523875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43569" y="1665998"/>
            <a:ext cx="1404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REKABENTUK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74232" y="1648142"/>
            <a:ext cx="1293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PEROLEHAN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98371" y="1648141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PEMBINAAN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18136" y="1648140"/>
            <a:ext cx="14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PENYERAHAN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685147" y="4299345"/>
            <a:ext cx="1069104" cy="604007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Sedia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Laporan</a:t>
            </a:r>
            <a:r>
              <a:rPr lang="en-US" dirty="0">
                <a:solidFill>
                  <a:schemeClr val="tx1"/>
                </a:solidFill>
              </a:rPr>
              <a:t> GN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868632" y="4241239"/>
            <a:ext cx="1069104" cy="604007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Sedia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Laporan</a:t>
            </a:r>
            <a:r>
              <a:rPr lang="en-US" dirty="0">
                <a:solidFill>
                  <a:schemeClr val="tx1"/>
                </a:solidFill>
              </a:rPr>
              <a:t> GN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64"/>
            <a:ext cx="9144000" cy="470157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52975" y="438150"/>
            <a:ext cx="439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B5D9"/>
              </a:buClr>
              <a:buSzPct val="100000"/>
            </a:pP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Perancangan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Pelaksanaan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Projek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[JKR.PK(O).01]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0414" y="1428183"/>
            <a:ext cx="1041586" cy="16005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9144000" cy="47053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52975" y="438150"/>
            <a:ext cx="439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B5D9"/>
              </a:buClr>
              <a:buSzPct val="100000"/>
            </a:pP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Perancangan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Pelaksanaan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Projek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[JKR.PK(O).01]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7886" y="1629799"/>
            <a:ext cx="1371599" cy="259043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19237" y="1946246"/>
            <a:ext cx="755010" cy="444617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Laporan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GN 2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Elbow Connector 6"/>
          <p:cNvCxnSpPr>
            <a:stCxn id="6" idx="3"/>
          </p:cNvCxnSpPr>
          <p:nvPr/>
        </p:nvCxnSpPr>
        <p:spPr>
          <a:xfrm flipH="1">
            <a:off x="8079297" y="2168555"/>
            <a:ext cx="494950" cy="1656824"/>
          </a:xfrm>
          <a:prstGeom prst="bentConnector4">
            <a:avLst>
              <a:gd name="adj1" fmla="val -46186"/>
              <a:gd name="adj2" fmla="val 100253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644"/>
            <a:ext cx="9144000" cy="375621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52975" y="438150"/>
            <a:ext cx="439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B5D9"/>
              </a:buClr>
              <a:buSzPct val="100000"/>
            </a:pP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Rekabentuk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[JKR.PK(O).02]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4983" y="1166070"/>
            <a:ext cx="612397" cy="9815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84983" y="3682768"/>
            <a:ext cx="763400" cy="37750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Laporan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GN 3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7680441" y="2949051"/>
            <a:ext cx="1190597" cy="243281"/>
          </a:xfrm>
          <a:prstGeom prst="bentConnector3">
            <a:avLst>
              <a:gd name="adj1" fmla="val 100027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9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6449"/>
            <a:ext cx="9144793" cy="5090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9143" y="26449"/>
            <a:ext cx="439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B5D9"/>
              </a:buClr>
              <a:buSzPct val="100000"/>
            </a:pP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Perolehan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Kerja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[JKR.PK(O).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03]</a:t>
            </a:r>
            <a:endParaRPr lang="en-US" sz="2000" dirty="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616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3"/>
            <a:ext cx="9144000" cy="489592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87816" y="0"/>
            <a:ext cx="6164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B5D9"/>
              </a:buClr>
              <a:buSzPct val="100000"/>
            </a:pP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Penyerahan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Dan </a:t>
            </a:r>
            <a:r>
              <a:rPr lang="en-US" sz="20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000" dirty="0" err="1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Penyerahan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[JKR.PK(O</a:t>
            </a:r>
            <a:r>
              <a:rPr lang="en-US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).05]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1982" y="847287"/>
            <a:ext cx="947956" cy="172446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44836" y="3204594"/>
            <a:ext cx="755010" cy="444617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Laporan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GN 4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Elbow Connector 10"/>
          <p:cNvCxnSpPr>
            <a:stCxn id="6" idx="3"/>
          </p:cNvCxnSpPr>
          <p:nvPr/>
        </p:nvCxnSpPr>
        <p:spPr>
          <a:xfrm flipH="1" flipV="1">
            <a:off x="8833607" y="1602297"/>
            <a:ext cx="66239" cy="1824606"/>
          </a:xfrm>
          <a:prstGeom prst="bentConnector4">
            <a:avLst>
              <a:gd name="adj1" fmla="val -256461"/>
              <a:gd name="adj2" fmla="val 10023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031425" y="1149724"/>
            <a:ext cx="4035875" cy="1269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GARIS PANDUAN GERBANG NILAI</a:t>
            </a:r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>
          <a:xfrm>
            <a:off x="5187370" y="0"/>
            <a:ext cx="3956630" cy="513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682303" y="180975"/>
            <a:ext cx="5461697" cy="53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2400" dirty="0"/>
              <a:t>Gerbang Nilai 1 Peringkat Perancangan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22637" y="3265091"/>
            <a:ext cx="2021289" cy="733425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Pengkategorian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ACAT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33280" y="4139989"/>
            <a:ext cx="1726013" cy="733425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Perancangan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Projek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95" y="1616910"/>
            <a:ext cx="789376" cy="547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50" y="2491772"/>
            <a:ext cx="816065" cy="5480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69694" y="84535"/>
            <a:ext cx="1327179" cy="1212547"/>
            <a:chOff x="5159346" y="1482946"/>
            <a:chExt cx="1327179" cy="1212547"/>
          </a:xfrm>
        </p:grpSpPr>
        <p:sp>
          <p:nvSpPr>
            <p:cNvPr id="10" name="Oval 9"/>
            <p:cNvSpPr/>
            <p:nvPr/>
          </p:nvSpPr>
          <p:spPr>
            <a:xfrm>
              <a:off x="5159346" y="1482946"/>
              <a:ext cx="1327179" cy="1212547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r="18056"/>
            <a:stretch/>
          </p:blipFill>
          <p:spPr>
            <a:xfrm>
              <a:off x="5327635" y="1575806"/>
              <a:ext cx="1076326" cy="940022"/>
            </a:xfrm>
            <a:prstGeom prst="rect">
              <a:avLst/>
            </a:prstGeom>
          </p:spPr>
        </p:pic>
      </p:grpSp>
      <p:sp>
        <p:nvSpPr>
          <p:cNvPr id="12" name="Flowchart: Decision 11"/>
          <p:cNvSpPr/>
          <p:nvPr/>
        </p:nvSpPr>
        <p:spPr>
          <a:xfrm>
            <a:off x="2902704" y="1454390"/>
            <a:ext cx="1962150" cy="896980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UPPP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CPAB</a:t>
            </a:r>
            <a:endParaRPr lang="en-US" sz="1800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4021020" y="3183313"/>
            <a:ext cx="1962150" cy="896980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GN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9615" y="1130143"/>
            <a:ext cx="106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TIDAK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1811" y="2313230"/>
            <a:ext cx="650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YA</a:t>
            </a:r>
          </a:p>
        </p:txBody>
      </p: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2033282" y="1130212"/>
            <a:ext cx="1" cy="48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4" idx="0"/>
          </p:cNvCxnSpPr>
          <p:nvPr/>
        </p:nvCxnSpPr>
        <p:spPr>
          <a:xfrm flipH="1">
            <a:off x="2033282" y="3039786"/>
            <a:ext cx="1" cy="225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13" idx="1"/>
          </p:cNvCxnSpPr>
          <p:nvPr/>
        </p:nvCxnSpPr>
        <p:spPr>
          <a:xfrm flipV="1">
            <a:off x="3043926" y="3631803"/>
            <a:ext cx="97709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7" idx="3"/>
            <a:endCxn id="12" idx="1"/>
          </p:cNvCxnSpPr>
          <p:nvPr/>
        </p:nvCxnSpPr>
        <p:spPr>
          <a:xfrm>
            <a:off x="2427971" y="1890703"/>
            <a:ext cx="474733" cy="1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2"/>
            <a:endCxn id="6" idx="3"/>
          </p:cNvCxnSpPr>
          <p:nvPr/>
        </p:nvCxnSpPr>
        <p:spPr>
          <a:xfrm rot="5400000">
            <a:off x="3767490" y="3272096"/>
            <a:ext cx="426409" cy="20428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</p:cNvCxnSpPr>
          <p:nvPr/>
        </p:nvCxnSpPr>
        <p:spPr>
          <a:xfrm flipH="1">
            <a:off x="2096286" y="4873414"/>
            <a:ext cx="1" cy="34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58531" y="4487604"/>
            <a:ext cx="650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YA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15099" y="2032651"/>
            <a:ext cx="2295525" cy="646331"/>
          </a:xfrm>
          <a:prstGeom prst="rect">
            <a:avLst/>
          </a:prstGeom>
          <a:solidFill>
            <a:srgbClr val="FFCD00">
              <a:alpha val="43000"/>
            </a:srgbClr>
          </a:solidFill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Penerimaan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Pelaksanaan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endParaRPr lang="en-US" sz="1800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31236" y="3291797"/>
            <a:ext cx="3012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Kajian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memberi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tumpuan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kepada</a:t>
            </a:r>
            <a:endParaRPr lang="en-US" sz="1800" dirty="0">
              <a:solidFill>
                <a:schemeClr val="tx1"/>
              </a:solidFill>
              <a:latin typeface="Sniglet" panose="020B060402020202020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ketersediaan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pelaksanaan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Penyediaan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ringkasan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belanjawan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tanah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)</a:t>
            </a:r>
          </a:p>
        </p:txBody>
      </p:sp>
      <p:sp>
        <p:nvSpPr>
          <p:cNvPr id="27" name="Shape 645"/>
          <p:cNvSpPr/>
          <p:nvPr/>
        </p:nvSpPr>
        <p:spPr>
          <a:xfrm>
            <a:off x="5845928" y="3861163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8" name="Shape 27"/>
          <p:cNvCxnSpPr>
            <a:cxnSpLocks/>
            <a:stCxn id="12" idx="0"/>
            <a:endCxn id="10" idx="6"/>
          </p:cNvCxnSpPr>
          <p:nvPr/>
        </p:nvCxnSpPr>
        <p:spPr>
          <a:xfrm rot="16200000" flipV="1">
            <a:off x="2908536" y="479147"/>
            <a:ext cx="763581" cy="11869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C01A020-0F1D-430E-8DBC-529FC00A4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280" y="2371869"/>
            <a:ext cx="1436497" cy="506012"/>
          </a:xfrm>
          <a:prstGeom prst="rect">
            <a:avLst/>
          </a:prstGeom>
        </p:spPr>
      </p:pic>
      <p:cxnSp>
        <p:nvCxnSpPr>
          <p:cNvPr id="31" name="Shape 27">
            <a:extLst>
              <a:ext uri="{FF2B5EF4-FFF2-40B4-BE49-F238E27FC236}">
                <a16:creationId xmlns="" xmlns:a16="http://schemas.microsoft.com/office/drawing/2014/main" id="{326D9570-9CBB-4E06-8BD7-3791E5D1ABC6}"/>
              </a:ext>
            </a:extLst>
          </p:cNvPr>
          <p:cNvCxnSpPr>
            <a:cxnSpLocks/>
            <a:stCxn id="13" idx="0"/>
            <a:endCxn id="10" idx="6"/>
          </p:cNvCxnSpPr>
          <p:nvPr/>
        </p:nvCxnSpPr>
        <p:spPr>
          <a:xfrm rot="16200000" flipV="1">
            <a:off x="2603232" y="784450"/>
            <a:ext cx="2492504" cy="23052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49E316A-3F92-4F21-8D74-20656CBCCC95}"/>
              </a:ext>
            </a:extLst>
          </p:cNvPr>
          <p:cNvSpPr/>
          <p:nvPr/>
        </p:nvSpPr>
        <p:spPr>
          <a:xfrm>
            <a:off x="5021154" y="2832401"/>
            <a:ext cx="106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TIDAK</a:t>
            </a:r>
          </a:p>
        </p:txBody>
      </p:sp>
    </p:spTree>
    <p:extLst>
      <p:ext uri="{BB962C8B-B14F-4D97-AF65-F5344CB8AC3E}">
        <p14:creationId xmlns:p14="http://schemas.microsoft.com/office/powerpoint/2010/main" val="29730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743190" y="1149725"/>
            <a:ext cx="6048535" cy="68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ISI KANDUNGAN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31425" y="1937075"/>
            <a:ext cx="3411366" cy="338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2400" b="1" dirty="0">
                <a:solidFill>
                  <a:srgbClr val="3796BF"/>
                </a:solidFill>
              </a:rPr>
              <a:t>Objektif Pembentangan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7" name="Shape 165"/>
          <p:cNvSpPr txBox="1">
            <a:spLocks/>
          </p:cNvSpPr>
          <p:nvPr/>
        </p:nvSpPr>
        <p:spPr>
          <a:xfrm>
            <a:off x="1319659" y="2977749"/>
            <a:ext cx="3561069" cy="338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Clr>
                <a:schemeClr val="dk1"/>
              </a:buClr>
              <a:buSzPct val="91666"/>
              <a:buFont typeface="Arial"/>
              <a:buNone/>
            </a:pPr>
            <a:r>
              <a:rPr lang="en-US" sz="2400" b="1" dirty="0" err="1">
                <a:solidFill>
                  <a:srgbClr val="3796BF"/>
                </a:solidFill>
              </a:rPr>
              <a:t>Metodologi</a:t>
            </a:r>
            <a:r>
              <a:rPr lang="en-US" sz="2400" b="1" dirty="0">
                <a:solidFill>
                  <a:srgbClr val="3796BF"/>
                </a:solidFill>
              </a:rPr>
              <a:t> </a:t>
            </a:r>
            <a:r>
              <a:rPr lang="en-US" sz="2400" b="1" dirty="0" err="1">
                <a:solidFill>
                  <a:srgbClr val="3796BF"/>
                </a:solidFill>
              </a:rPr>
              <a:t>Gerbang</a:t>
            </a:r>
            <a:r>
              <a:rPr lang="en-US" sz="2400" b="1" dirty="0">
                <a:solidFill>
                  <a:srgbClr val="3796BF"/>
                </a:solidFill>
              </a:rPr>
              <a:t> </a:t>
            </a:r>
            <a:r>
              <a:rPr lang="en-US" sz="2400" b="1" dirty="0" err="1">
                <a:solidFill>
                  <a:srgbClr val="3796BF"/>
                </a:solidFill>
              </a:rPr>
              <a:t>Nilai</a:t>
            </a:r>
            <a:endParaRPr lang="en-US" sz="2400" b="1" dirty="0">
              <a:solidFill>
                <a:srgbClr val="3796BF"/>
              </a:solidFill>
            </a:endParaRP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endParaRPr lang="en-US" sz="1600" dirty="0"/>
          </a:p>
          <a:p>
            <a:pPr>
              <a:buFont typeface="Roboto Condensed"/>
              <a:buNone/>
            </a:pPr>
            <a:endParaRPr lang="en-US" sz="2400" dirty="0"/>
          </a:p>
        </p:txBody>
      </p:sp>
      <p:sp>
        <p:nvSpPr>
          <p:cNvPr id="8" name="Shape 165"/>
          <p:cNvSpPr txBox="1">
            <a:spLocks/>
          </p:cNvSpPr>
          <p:nvPr/>
        </p:nvSpPr>
        <p:spPr>
          <a:xfrm>
            <a:off x="1462119" y="3423385"/>
            <a:ext cx="4482097" cy="338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Clr>
                <a:schemeClr val="dk1"/>
              </a:buClr>
              <a:buSzPct val="91666"/>
              <a:buFont typeface="Arial"/>
              <a:buNone/>
            </a:pPr>
            <a:r>
              <a:rPr lang="en-US" sz="2400" b="1" dirty="0" err="1">
                <a:solidFill>
                  <a:srgbClr val="3796BF"/>
                </a:solidFill>
              </a:rPr>
              <a:t>Analisa</a:t>
            </a:r>
            <a:r>
              <a:rPr lang="en-US" sz="2400" b="1" dirty="0">
                <a:solidFill>
                  <a:srgbClr val="3796BF"/>
                </a:solidFill>
              </a:rPr>
              <a:t> </a:t>
            </a:r>
            <a:r>
              <a:rPr lang="en-US" sz="2400" b="1" dirty="0" err="1">
                <a:solidFill>
                  <a:srgbClr val="3796BF"/>
                </a:solidFill>
              </a:rPr>
              <a:t>Penemuan</a:t>
            </a:r>
            <a:r>
              <a:rPr lang="en-US" sz="2400" b="1" dirty="0">
                <a:solidFill>
                  <a:srgbClr val="3796BF"/>
                </a:solidFill>
              </a:rPr>
              <a:t> </a:t>
            </a:r>
            <a:r>
              <a:rPr lang="en-US" sz="2400" b="1" dirty="0" err="1">
                <a:solidFill>
                  <a:srgbClr val="3796BF"/>
                </a:solidFill>
              </a:rPr>
              <a:t>Gerbang</a:t>
            </a:r>
            <a:r>
              <a:rPr lang="en-US" sz="2400" b="1" dirty="0">
                <a:solidFill>
                  <a:srgbClr val="3796BF"/>
                </a:solidFill>
              </a:rPr>
              <a:t> </a:t>
            </a:r>
            <a:r>
              <a:rPr lang="en-US" sz="2400" b="1" dirty="0" err="1">
                <a:solidFill>
                  <a:srgbClr val="3796BF"/>
                </a:solidFill>
              </a:rPr>
              <a:t>Nilai</a:t>
            </a:r>
            <a:endParaRPr lang="en-US" sz="2400" b="1" dirty="0">
              <a:solidFill>
                <a:srgbClr val="3796BF"/>
              </a:solidFill>
            </a:endParaRP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endParaRPr lang="en-US" sz="1600" dirty="0"/>
          </a:p>
          <a:p>
            <a:pPr>
              <a:buFont typeface="Roboto Condensed"/>
              <a:buNone/>
            </a:pPr>
            <a:endParaRPr lang="en-US" sz="2400" dirty="0"/>
          </a:p>
        </p:txBody>
      </p:sp>
      <p:sp>
        <p:nvSpPr>
          <p:cNvPr id="10" name="Shape 165"/>
          <p:cNvSpPr txBox="1">
            <a:spLocks/>
          </p:cNvSpPr>
          <p:nvPr/>
        </p:nvSpPr>
        <p:spPr>
          <a:xfrm>
            <a:off x="1624459" y="3931776"/>
            <a:ext cx="3418609" cy="338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Clr>
                <a:schemeClr val="dk1"/>
              </a:buClr>
              <a:buSzPct val="91666"/>
              <a:buFont typeface="Arial"/>
              <a:buNone/>
            </a:pPr>
            <a:r>
              <a:rPr lang="en-US" sz="2400" b="1" dirty="0">
                <a:solidFill>
                  <a:srgbClr val="3796BF"/>
                </a:solidFill>
              </a:rPr>
              <a:t>Way Forward</a:t>
            </a: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endParaRPr lang="en-US" sz="1600" dirty="0"/>
          </a:p>
          <a:p>
            <a:pPr>
              <a:buFont typeface="Roboto Condensed"/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43190" y="2017531"/>
            <a:ext cx="288235" cy="295606"/>
          </a:xfrm>
          <a:prstGeom prst="rect">
            <a:avLst/>
          </a:prstGeom>
          <a:solidFill>
            <a:srgbClr val="81D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1425" y="3074454"/>
            <a:ext cx="288235" cy="295606"/>
          </a:xfrm>
          <a:prstGeom prst="rect">
            <a:avLst/>
          </a:prstGeom>
          <a:solidFill>
            <a:srgbClr val="FFB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5542" y="3540917"/>
            <a:ext cx="288235" cy="295606"/>
          </a:xfrm>
          <a:prstGeom prst="rect">
            <a:avLst/>
          </a:prstGeom>
          <a:solidFill>
            <a:srgbClr val="379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6224" y="4016810"/>
            <a:ext cx="288235" cy="295606"/>
          </a:xfrm>
          <a:prstGeom prst="rect">
            <a:avLst/>
          </a:prstGeom>
          <a:solidFill>
            <a:srgbClr val="4BB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165"/>
          <p:cNvSpPr txBox="1">
            <a:spLocks noGrp="1"/>
          </p:cNvSpPr>
          <p:nvPr>
            <p:ph type="body" idx="1"/>
          </p:nvPr>
        </p:nvSpPr>
        <p:spPr>
          <a:xfrm>
            <a:off x="1246577" y="2459325"/>
            <a:ext cx="5270763" cy="338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2400" b="1" dirty="0" smtClean="0">
                <a:solidFill>
                  <a:srgbClr val="3796BF"/>
                </a:solidFill>
              </a:rPr>
              <a:t>Kepentingan dan Kegunaan Gerbang Nilai</a:t>
            </a:r>
            <a:endParaRPr lang="en" sz="2400" b="1" dirty="0">
              <a:solidFill>
                <a:srgbClr val="3796B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15" name="Rectangle 14"/>
          <p:cNvSpPr/>
          <p:nvPr/>
        </p:nvSpPr>
        <p:spPr>
          <a:xfrm>
            <a:off x="958343" y="2539781"/>
            <a:ext cx="288235" cy="295606"/>
          </a:xfrm>
          <a:prstGeom prst="rect">
            <a:avLst/>
          </a:prstGeom>
          <a:solidFill>
            <a:srgbClr val="81D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23729" y="606961"/>
            <a:ext cx="2021289" cy="733425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Mengurus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Rekabentuk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Konsep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69153" y="2070145"/>
            <a:ext cx="1726013" cy="895039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Siap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Rekabentuk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Konsep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724057" y="2055059"/>
            <a:ext cx="1962150" cy="896980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GN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2069" y="1308792"/>
            <a:ext cx="106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TIDAK</a:t>
            </a: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3351826" y="159046"/>
            <a:ext cx="5792174" cy="3642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rgbClr val="3796BF"/>
              </a:buClr>
              <a:buSzPct val="100000"/>
            </a:pPr>
            <a:r>
              <a:rPr lang="en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Gerbang Nilai 2 Peringkat Rekabentuk</a:t>
            </a:r>
          </a:p>
        </p:txBody>
      </p:sp>
      <p:cxnSp>
        <p:nvCxnSpPr>
          <p:cNvPr id="9" name="Straight Arrow Connector 8"/>
          <p:cNvCxnSpPr>
            <a:endCxn id="4" idx="0"/>
          </p:cNvCxnSpPr>
          <p:nvPr/>
        </p:nvCxnSpPr>
        <p:spPr>
          <a:xfrm>
            <a:off x="2033282" y="-66675"/>
            <a:ext cx="1092" cy="67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2032160" y="1340386"/>
            <a:ext cx="2214" cy="72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 flipV="1">
            <a:off x="2895166" y="2503549"/>
            <a:ext cx="828891" cy="14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27738" y="4202027"/>
            <a:ext cx="650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YA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15099" y="2032651"/>
            <a:ext cx="2295525" cy="646331"/>
          </a:xfrm>
          <a:prstGeom prst="rect">
            <a:avLst/>
          </a:prstGeom>
          <a:solidFill>
            <a:srgbClr val="FFCD00">
              <a:alpha val="43000"/>
            </a:srgbClr>
          </a:solidFill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Ketersediaan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Rekabentuk</a:t>
            </a:r>
            <a:endParaRPr lang="en-US" sz="1800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6207" y="3291797"/>
            <a:ext cx="35244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Kajian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memberi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tumpuan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perancangan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mencukupi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, 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kefahaman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jelas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tentang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keperluan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pihak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pelanggan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berkepentingan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analisis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risiko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analisis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pengurusan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nilai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(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kos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daripada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RM50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juta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), 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kesediaan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diteruskan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rekabentuk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terperinci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. </a:t>
            </a:r>
          </a:p>
        </p:txBody>
      </p:sp>
      <p:sp>
        <p:nvSpPr>
          <p:cNvPr id="15" name="Shape 645"/>
          <p:cNvSpPr/>
          <p:nvPr/>
        </p:nvSpPr>
        <p:spPr>
          <a:xfrm>
            <a:off x="5551758" y="3593834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169153" y="3593834"/>
            <a:ext cx="1726013" cy="1140091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Merancang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Penyediaan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Rekabentuk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Terperinci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7" name="Elbow Connector 16"/>
          <p:cNvCxnSpPr>
            <a:stCxn id="6" idx="0"/>
            <a:endCxn id="4" idx="3"/>
          </p:cNvCxnSpPr>
          <p:nvPr/>
        </p:nvCxnSpPr>
        <p:spPr>
          <a:xfrm rot="16200000" flipV="1">
            <a:off x="3334383" y="684310"/>
            <a:ext cx="1081385" cy="16601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16" idx="3"/>
          </p:cNvCxnSpPr>
          <p:nvPr/>
        </p:nvCxnSpPr>
        <p:spPr>
          <a:xfrm rot="5400000">
            <a:off x="3194229" y="2652976"/>
            <a:ext cx="1211841" cy="18099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hape 645"/>
          <p:cNvSpPr/>
          <p:nvPr/>
        </p:nvSpPr>
        <p:spPr>
          <a:xfrm>
            <a:off x="5551758" y="3787768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645"/>
          <p:cNvSpPr/>
          <p:nvPr/>
        </p:nvSpPr>
        <p:spPr>
          <a:xfrm>
            <a:off x="5551758" y="4300304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645"/>
          <p:cNvSpPr/>
          <p:nvPr/>
        </p:nvSpPr>
        <p:spPr>
          <a:xfrm>
            <a:off x="5551757" y="4640062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traight Arrow Connector 21"/>
          <p:cNvCxnSpPr>
            <a:stCxn id="16" idx="2"/>
          </p:cNvCxnSpPr>
          <p:nvPr/>
        </p:nvCxnSpPr>
        <p:spPr>
          <a:xfrm>
            <a:off x="2032160" y="4733925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" y="4704569"/>
            <a:ext cx="780864" cy="4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5"/>
          <p:cNvSpPr txBox="1">
            <a:spLocks/>
          </p:cNvSpPr>
          <p:nvPr/>
        </p:nvSpPr>
        <p:spPr>
          <a:xfrm>
            <a:off x="3351826" y="159046"/>
            <a:ext cx="5792174" cy="3642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rgbClr val="3796BF"/>
              </a:buClr>
              <a:buSzPct val="100000"/>
            </a:pPr>
            <a:r>
              <a:rPr lang="en-US" sz="2400" b="1" dirty="0" err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Gerbang</a:t>
            </a:r>
            <a:r>
              <a:rPr lang="en-US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b="1" dirty="0" err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Nilai</a:t>
            </a:r>
            <a:r>
              <a:rPr lang="en-US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 3 </a:t>
            </a:r>
            <a:r>
              <a:rPr lang="en-US" sz="2400" b="1" dirty="0" err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Peringkat</a:t>
            </a:r>
            <a:r>
              <a:rPr lang="en-US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b="1" dirty="0" err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Perolehan</a:t>
            </a:r>
            <a:r>
              <a:rPr lang="en-US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  <a:r>
              <a:rPr lang="en-US" sz="2400" b="1" dirty="0" err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samb</a:t>
            </a:r>
            <a:r>
              <a:rPr lang="en-US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23729" y="606961"/>
            <a:ext cx="2021289" cy="896979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Menyedia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Rekabentuk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Terperinci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6375" y="2076662"/>
            <a:ext cx="2111567" cy="1075199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Siap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rekabentuk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Terperinci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Dokumen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Tender</a:t>
            </a:r>
          </a:p>
        </p:txBody>
      </p:sp>
      <p:sp>
        <p:nvSpPr>
          <p:cNvPr id="46" name="Flowchart: Decision 45"/>
          <p:cNvSpPr/>
          <p:nvPr/>
        </p:nvSpPr>
        <p:spPr>
          <a:xfrm>
            <a:off x="3724057" y="2162551"/>
            <a:ext cx="1962150" cy="896980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GN 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82069" y="1308792"/>
            <a:ext cx="106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TIDAK</a:t>
            </a:r>
          </a:p>
        </p:txBody>
      </p:sp>
      <p:cxnSp>
        <p:nvCxnSpPr>
          <p:cNvPr id="49" name="Straight Arrow Connector 48"/>
          <p:cNvCxnSpPr>
            <a:endCxn id="44" idx="0"/>
          </p:cNvCxnSpPr>
          <p:nvPr/>
        </p:nvCxnSpPr>
        <p:spPr>
          <a:xfrm>
            <a:off x="2033282" y="-66675"/>
            <a:ext cx="1092" cy="67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2"/>
            <a:endCxn id="45" idx="0"/>
          </p:cNvCxnSpPr>
          <p:nvPr/>
        </p:nvCxnSpPr>
        <p:spPr>
          <a:xfrm flipH="1">
            <a:off x="2032159" y="1503940"/>
            <a:ext cx="2215" cy="57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3"/>
            <a:endCxn id="46" idx="1"/>
          </p:cNvCxnSpPr>
          <p:nvPr/>
        </p:nvCxnSpPr>
        <p:spPr>
          <a:xfrm flipV="1">
            <a:off x="3087942" y="2611041"/>
            <a:ext cx="636115" cy="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370453" y="4017361"/>
            <a:ext cx="650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YA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15099" y="2032651"/>
            <a:ext cx="2295525" cy="646331"/>
          </a:xfrm>
          <a:prstGeom prst="rect">
            <a:avLst/>
          </a:prstGeom>
          <a:solidFill>
            <a:srgbClr val="FFCD00">
              <a:alpha val="43000"/>
            </a:srgbClr>
          </a:solidFill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Ketersediaan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Tender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86207" y="3291797"/>
            <a:ext cx="35244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Kajian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memberi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tumpuan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jaminan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definasi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jelas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mengenai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pelan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penyediaan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pelaksanaannya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penilaian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terhadap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potensi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berjaya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memastikan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cara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perolehan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bersesuaian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bagi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melaksanakan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perbelanjaan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.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memastikan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sedia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ditender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.</a:t>
            </a:r>
          </a:p>
        </p:txBody>
      </p:sp>
      <p:sp>
        <p:nvSpPr>
          <p:cNvPr id="55" name="Shape 645"/>
          <p:cNvSpPr/>
          <p:nvPr/>
        </p:nvSpPr>
        <p:spPr>
          <a:xfrm>
            <a:off x="5551758" y="3593834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Rounded Rectangle 55"/>
          <p:cNvSpPr/>
          <p:nvPr/>
        </p:nvSpPr>
        <p:spPr>
          <a:xfrm>
            <a:off x="1169153" y="3593834"/>
            <a:ext cx="1726013" cy="733425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Tender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Projek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57" name="Elbow Connector 56"/>
          <p:cNvCxnSpPr>
            <a:stCxn id="46" idx="0"/>
            <a:endCxn id="44" idx="3"/>
          </p:cNvCxnSpPr>
          <p:nvPr/>
        </p:nvCxnSpPr>
        <p:spPr>
          <a:xfrm rot="16200000" flipV="1">
            <a:off x="3321525" y="778944"/>
            <a:ext cx="1107100" cy="16601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6" idx="2"/>
            <a:endCxn id="56" idx="3"/>
          </p:cNvCxnSpPr>
          <p:nvPr/>
        </p:nvCxnSpPr>
        <p:spPr>
          <a:xfrm rot="5400000">
            <a:off x="3349641" y="2605056"/>
            <a:ext cx="901016" cy="18099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Shape 645"/>
          <p:cNvSpPr/>
          <p:nvPr/>
        </p:nvSpPr>
        <p:spPr>
          <a:xfrm>
            <a:off x="5551757" y="4097782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45"/>
          <p:cNvSpPr/>
          <p:nvPr/>
        </p:nvSpPr>
        <p:spPr>
          <a:xfrm>
            <a:off x="5551757" y="4499523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traight Arrow Connector 60"/>
          <p:cNvCxnSpPr>
            <a:stCxn id="56" idx="2"/>
          </p:cNvCxnSpPr>
          <p:nvPr/>
        </p:nvCxnSpPr>
        <p:spPr>
          <a:xfrm flipH="1">
            <a:off x="2032159" y="4327259"/>
            <a:ext cx="1" cy="103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5"/>
          <p:cNvSpPr txBox="1">
            <a:spLocks/>
          </p:cNvSpPr>
          <p:nvPr/>
        </p:nvSpPr>
        <p:spPr>
          <a:xfrm>
            <a:off x="3209925" y="159046"/>
            <a:ext cx="6248399" cy="3642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rgbClr val="3796BF"/>
              </a:buClr>
              <a:buSzPct val="100000"/>
            </a:pPr>
            <a:r>
              <a:rPr lang="sv-SE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Gerbang Nilai 3 Peringkat Perolehan (samb...)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23729" y="606961"/>
            <a:ext cx="2021289" cy="896979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Penilaian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Tender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76373" y="3221456"/>
            <a:ext cx="2111567" cy="711783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Pemilihan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Kontraktor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23" name="Flowchart: Decision 22"/>
          <p:cNvSpPr/>
          <p:nvPr/>
        </p:nvSpPr>
        <p:spPr>
          <a:xfrm>
            <a:off x="968629" y="1761379"/>
            <a:ext cx="2127057" cy="1125523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Perakuan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ke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Lembaga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Tender</a:t>
            </a:r>
          </a:p>
        </p:txBody>
      </p: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2033282" y="-66675"/>
            <a:ext cx="1092" cy="67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169149" y="4267793"/>
            <a:ext cx="1726013" cy="733425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Pelantikan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Kontraktor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27" name="Straight Arrow Connector 26"/>
          <p:cNvCxnSpPr>
            <a:stCxn id="21" idx="2"/>
            <a:endCxn id="23" idx="0"/>
          </p:cNvCxnSpPr>
          <p:nvPr/>
        </p:nvCxnSpPr>
        <p:spPr>
          <a:xfrm flipH="1">
            <a:off x="2032158" y="1503940"/>
            <a:ext cx="2216" cy="257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2"/>
            <a:endCxn id="22" idx="0"/>
          </p:cNvCxnSpPr>
          <p:nvPr/>
        </p:nvCxnSpPr>
        <p:spPr>
          <a:xfrm flipH="1">
            <a:off x="2032157" y="2886902"/>
            <a:ext cx="1" cy="33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  <a:endCxn id="26" idx="0"/>
          </p:cNvCxnSpPr>
          <p:nvPr/>
        </p:nvCxnSpPr>
        <p:spPr>
          <a:xfrm flipH="1">
            <a:off x="2032156" y="3933239"/>
            <a:ext cx="1" cy="33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</p:cNvCxnSpPr>
          <p:nvPr/>
        </p:nvCxnSpPr>
        <p:spPr>
          <a:xfrm flipH="1">
            <a:off x="2032155" y="5001218"/>
            <a:ext cx="1" cy="669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5"/>
          <p:cNvSpPr txBox="1">
            <a:spLocks/>
          </p:cNvSpPr>
          <p:nvPr/>
        </p:nvSpPr>
        <p:spPr>
          <a:xfrm>
            <a:off x="3209925" y="159046"/>
            <a:ext cx="6248399" cy="3642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rgbClr val="3796BF"/>
              </a:buClr>
              <a:buSzPct val="100000"/>
            </a:pPr>
            <a:r>
              <a:rPr lang="sv-SE" sz="24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Gerbang Nilai 4 Peringkat Pembinaan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4324" y="765139"/>
            <a:ext cx="4176921" cy="450313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Merancang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pengurusan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pembinaan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5397754" y="2667889"/>
            <a:ext cx="1850771" cy="979327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GN 4</a:t>
            </a:r>
          </a:p>
        </p:txBody>
      </p:sp>
      <p:sp>
        <p:nvSpPr>
          <p:cNvPr id="16" name="Shape 125"/>
          <p:cNvSpPr txBox="1">
            <a:spLocks/>
          </p:cNvSpPr>
          <p:nvPr/>
        </p:nvSpPr>
        <p:spPr>
          <a:xfrm>
            <a:off x="3351826" y="0"/>
            <a:ext cx="5792174" cy="3642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" sz="2400" b="1" dirty="0"/>
          </a:p>
        </p:txBody>
      </p:sp>
      <p:cxnSp>
        <p:nvCxnSpPr>
          <p:cNvPr id="17" name="Straight Arrow Connector 16"/>
          <p:cNvCxnSpPr>
            <a:endCxn id="14" idx="0"/>
          </p:cNvCxnSpPr>
          <p:nvPr/>
        </p:nvCxnSpPr>
        <p:spPr>
          <a:xfrm>
            <a:off x="2402784" y="0"/>
            <a:ext cx="1" cy="765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5" idx="0"/>
          </p:cNvCxnSpPr>
          <p:nvPr/>
        </p:nvCxnSpPr>
        <p:spPr>
          <a:xfrm flipH="1">
            <a:off x="2032158" y="1503940"/>
            <a:ext cx="2216" cy="257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0" y="1456669"/>
            <a:ext cx="4805571" cy="450313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Memantau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melapor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prestasi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pembinaan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4324" y="2194533"/>
            <a:ext cx="4164066" cy="450313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Merancang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proses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penyerahan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4324" y="2932397"/>
            <a:ext cx="4164066" cy="450313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Mengurus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proses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penyerahan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4324" y="3670261"/>
            <a:ext cx="4164066" cy="450313"/>
          </a:xfrm>
          <a:prstGeom prst="roundRect">
            <a:avLst/>
          </a:prstGeom>
          <a:solidFill>
            <a:srgbClr val="FFCD00">
              <a:alpha val="92000"/>
            </a:srgb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Penyerahan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projek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kepada</a:t>
            </a:r>
            <a:r>
              <a:rPr lang="en-U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pelanggan</a:t>
            </a:r>
            <a:endParaRPr lang="en-U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33" name="Straight Arrow Connector 32"/>
          <p:cNvCxnSpPr>
            <a:stCxn id="14" idx="2"/>
            <a:endCxn id="19" idx="0"/>
          </p:cNvCxnSpPr>
          <p:nvPr/>
        </p:nvCxnSpPr>
        <p:spPr>
          <a:xfrm>
            <a:off x="2402785" y="1215452"/>
            <a:ext cx="1" cy="241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2"/>
            <a:endCxn id="20" idx="0"/>
          </p:cNvCxnSpPr>
          <p:nvPr/>
        </p:nvCxnSpPr>
        <p:spPr>
          <a:xfrm flipH="1">
            <a:off x="2396357" y="1906982"/>
            <a:ext cx="6429" cy="28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24" idx="0"/>
          </p:cNvCxnSpPr>
          <p:nvPr/>
        </p:nvCxnSpPr>
        <p:spPr>
          <a:xfrm>
            <a:off x="2396357" y="2644846"/>
            <a:ext cx="0" cy="28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2"/>
            <a:endCxn id="37" idx="0"/>
          </p:cNvCxnSpPr>
          <p:nvPr/>
        </p:nvCxnSpPr>
        <p:spPr>
          <a:xfrm>
            <a:off x="2396357" y="4120574"/>
            <a:ext cx="0" cy="320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570041" y="4441213"/>
            <a:ext cx="1652631" cy="67279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Penyiapan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endParaRPr lang="en-US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cxnSp>
        <p:nvCxnSpPr>
          <p:cNvPr id="38" name="Straight Arrow Connector 37"/>
          <p:cNvCxnSpPr>
            <a:stCxn id="24" idx="3"/>
            <a:endCxn id="15" idx="1"/>
          </p:cNvCxnSpPr>
          <p:nvPr/>
        </p:nvCxnSpPr>
        <p:spPr>
          <a:xfrm flipV="1">
            <a:off x="4478390" y="3157553"/>
            <a:ext cx="9193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0"/>
            <a:endCxn id="20" idx="3"/>
          </p:cNvCxnSpPr>
          <p:nvPr/>
        </p:nvCxnSpPr>
        <p:spPr>
          <a:xfrm rot="16200000" flipV="1">
            <a:off x="5276666" y="1621415"/>
            <a:ext cx="248199" cy="18447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5" idx="2"/>
            <a:endCxn id="32" idx="3"/>
          </p:cNvCxnSpPr>
          <p:nvPr/>
        </p:nvCxnSpPr>
        <p:spPr>
          <a:xfrm rot="5400000">
            <a:off x="5276664" y="2848942"/>
            <a:ext cx="248202" cy="18447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553199" y="1503940"/>
            <a:ext cx="2295525" cy="646331"/>
          </a:xfrm>
          <a:prstGeom prst="rect">
            <a:avLst/>
          </a:prstGeom>
          <a:solidFill>
            <a:srgbClr val="FFCD00">
              <a:alpha val="43000"/>
            </a:srgbClr>
          </a:solidFill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Ketersediaan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niglet" panose="020B0604020202020204" charset="0"/>
              </a:rPr>
              <a:t>Perkhidmatan</a:t>
            </a:r>
            <a:endParaRPr lang="en-US" sz="1800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38072" y="2039748"/>
            <a:ext cx="106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TIDAK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38071" y="3895417"/>
            <a:ext cx="106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niglet" panose="020B0604020202020204" charset="0"/>
              </a:rPr>
              <a:t>YA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64385" y="3764104"/>
            <a:ext cx="35244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Kajian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memberi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tumpuan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iglet" panose="020B060402020202020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Sniglet" panose="020B0604020202020204" charset="0"/>
              </a:rPr>
              <a:t>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jaminan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mengenai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samada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produk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tersebut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adalah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mantap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sebelum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serahan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penilaian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terhadap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kesediaan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organisasi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sebelum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selepas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serahan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;</a:t>
            </a:r>
          </a:p>
          <a:p>
            <a:pPr lvl="0">
              <a:defRPr/>
            </a:pP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mempertimbangkan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asas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penilaian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prestasi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projek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niglet" panose="020B0604020202020204" charset="0"/>
              </a:rPr>
              <a:t>seterusnya</a:t>
            </a: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.</a:t>
            </a:r>
          </a:p>
          <a:p>
            <a:pPr lvl="0">
              <a:defRPr/>
            </a:pPr>
            <a:r>
              <a:rPr lang="en-US" sz="1200" dirty="0">
                <a:solidFill>
                  <a:schemeClr val="tx1"/>
                </a:solidFill>
                <a:latin typeface="Sniglet" panose="020B0604020202020204" charset="0"/>
              </a:rPr>
              <a:t>.</a:t>
            </a:r>
          </a:p>
        </p:txBody>
      </p:sp>
      <p:sp>
        <p:nvSpPr>
          <p:cNvPr id="45" name="Shape 645"/>
          <p:cNvSpPr/>
          <p:nvPr/>
        </p:nvSpPr>
        <p:spPr>
          <a:xfrm>
            <a:off x="5591618" y="4120574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645"/>
          <p:cNvSpPr/>
          <p:nvPr/>
        </p:nvSpPr>
        <p:spPr>
          <a:xfrm>
            <a:off x="5591618" y="4477934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645"/>
          <p:cNvSpPr/>
          <p:nvPr/>
        </p:nvSpPr>
        <p:spPr>
          <a:xfrm>
            <a:off x="5591617" y="4807104"/>
            <a:ext cx="172767" cy="17277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D00"/>
          </a:solidFill>
          <a:ln w="9525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"/>
          <a:stretch/>
        </p:blipFill>
        <p:spPr>
          <a:xfrm>
            <a:off x="0" y="-58860"/>
            <a:ext cx="9187543" cy="5202360"/>
          </a:xfrm>
          <a:prstGeom prst="rect">
            <a:avLst/>
          </a:prstGeom>
        </p:spPr>
      </p:pic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247650" y="678471"/>
            <a:ext cx="8138886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rgbClr val="81D1EC"/>
                </a:solidFill>
              </a:rPr>
              <a:t>SIAPA YANG TERLIBAT DALAM GN?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390525" y="1906601"/>
            <a:ext cx="1971675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Pejabat Projek/Program</a:t>
            </a:r>
          </a:p>
        </p:txBody>
      </p:sp>
      <p:sp>
        <p:nvSpPr>
          <p:cNvPr id="27" name="Shape 195"/>
          <p:cNvSpPr txBox="1">
            <a:spLocks/>
          </p:cNvSpPr>
          <p:nvPr/>
        </p:nvSpPr>
        <p:spPr>
          <a:xfrm>
            <a:off x="2622096" y="1848623"/>
            <a:ext cx="1971675" cy="90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Font typeface="Roboto Condensed"/>
              <a:buNone/>
            </a:pPr>
            <a:r>
              <a:rPr lang="en" dirty="0"/>
              <a:t>Pengurus Program</a:t>
            </a:r>
          </a:p>
        </p:txBody>
      </p:sp>
      <p:sp>
        <p:nvSpPr>
          <p:cNvPr id="28" name="Shape 195"/>
          <p:cNvSpPr txBox="1">
            <a:spLocks/>
          </p:cNvSpPr>
          <p:nvPr/>
        </p:nvSpPr>
        <p:spPr>
          <a:xfrm>
            <a:off x="4918982" y="1848622"/>
            <a:ext cx="1758044" cy="90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Font typeface="Roboto Condensed"/>
              <a:buNone/>
            </a:pPr>
            <a:r>
              <a:rPr lang="en" dirty="0"/>
              <a:t>Pengurus Projek</a:t>
            </a:r>
          </a:p>
        </p:txBody>
      </p:sp>
      <p:sp>
        <p:nvSpPr>
          <p:cNvPr id="29" name="Shape 195"/>
          <p:cNvSpPr txBox="1">
            <a:spLocks/>
          </p:cNvSpPr>
          <p:nvPr/>
        </p:nvSpPr>
        <p:spPr>
          <a:xfrm>
            <a:off x="7053262" y="1848622"/>
            <a:ext cx="1758044" cy="90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Font typeface="Roboto Condensed"/>
              <a:buNone/>
            </a:pPr>
            <a:r>
              <a:rPr lang="en" dirty="0"/>
              <a:t>Pasukan G</a:t>
            </a:r>
            <a:r>
              <a:rPr lang="en-US" dirty="0"/>
              <a:t>e</a:t>
            </a:r>
            <a:r>
              <a:rPr lang="en" dirty="0"/>
              <a:t>rbang Nilai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4294967295"/>
          </p:nvPr>
        </p:nvSpPr>
        <p:spPr>
          <a:xfrm>
            <a:off x="466816" y="1147482"/>
            <a:ext cx="3434613" cy="8606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LAPORAN </a:t>
            </a:r>
            <a:r>
              <a:rPr lang="en" sz="5400" b="1" dirty="0" smtClean="0">
                <a:solidFill>
                  <a:srgbClr val="F6CC2E"/>
                </a:solidFill>
                <a:latin typeface="Oswald"/>
                <a:ea typeface="Oswald"/>
                <a:cs typeface="Oswald"/>
                <a:sym typeface="Oswald"/>
              </a:rPr>
              <a:t>GN</a:t>
            </a:r>
            <a:endParaRPr lang="en" sz="5400" b="1" dirty="0">
              <a:solidFill>
                <a:srgbClr val="F6CC2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6" name="Picture 2" descr="Image result for TRAFFIC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4537" r="30917" b="4993"/>
          <a:stretch/>
        </p:blipFill>
        <p:spPr bwMode="auto">
          <a:xfrm>
            <a:off x="6892076" y="0"/>
            <a:ext cx="21533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6816" y="1916712"/>
            <a:ext cx="2634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Memberi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gambaran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status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keseluruhan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projek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Gerbang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endParaRPr lang="en-US" sz="2400" dirty="0">
              <a:solidFill>
                <a:schemeClr val="bg1"/>
              </a:solidFill>
              <a:latin typeface="Roboto Condensed"/>
              <a:ea typeface="Roboto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0376" y="1962878"/>
            <a:ext cx="2632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lampu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isyarat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gunapakai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bagi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menunjukkan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status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keseluruhan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projek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8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4294967295"/>
          </p:nvPr>
        </p:nvSpPr>
        <p:spPr>
          <a:xfrm>
            <a:off x="144086" y="941294"/>
            <a:ext cx="4374125" cy="94129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MERAH </a:t>
            </a:r>
            <a:r>
              <a:rPr lang="en" sz="4800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(RED)</a:t>
            </a:r>
          </a:p>
        </p:txBody>
      </p:sp>
      <p:pic>
        <p:nvPicPr>
          <p:cNvPr id="1026" name="Picture 2" descr="Image result for TRAFFIC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4537" r="30917" b="4993"/>
          <a:stretch/>
        </p:blipFill>
        <p:spPr bwMode="auto">
          <a:xfrm>
            <a:off x="6874147" y="0"/>
            <a:ext cx="21533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332238" y="1943660"/>
            <a:ext cx="1237130" cy="1256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32238" y="3351119"/>
            <a:ext cx="1237130" cy="1256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5193" y="2007205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ts val="600"/>
              </a:spcBef>
              <a:buClr>
                <a:srgbClr val="4BB5D9"/>
              </a:buClr>
              <a:buSzPct val="100000"/>
            </a:pPr>
            <a:r>
              <a:rPr lang="fi-FI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Keadaan kritikal dan sukar untuk mencapai kejayaan keseluruhan projek</a:t>
            </a:r>
            <a:r>
              <a:rPr lang="fi-FI" sz="2400" dirty="0" smtClean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.</a:t>
            </a:r>
          </a:p>
          <a:p>
            <a:pPr lvl="0" eaLnBrk="0" hangingPunct="0">
              <a:spcBef>
                <a:spcPts val="600"/>
              </a:spcBef>
              <a:buClr>
                <a:srgbClr val="4BB5D9"/>
              </a:buClr>
              <a:buSzPct val="100000"/>
            </a:pPr>
            <a:endParaRPr lang="fi-FI" sz="2400" dirty="0">
              <a:solidFill>
                <a:schemeClr val="bg1"/>
              </a:solidFill>
              <a:latin typeface="Roboto Condensed"/>
              <a:ea typeface="Roboto Condensed"/>
              <a:sym typeface="Roboto Condensed"/>
            </a:endParaRPr>
          </a:p>
          <a:p>
            <a:pPr lvl="0" eaLnBrk="0" hangingPunct="0">
              <a:spcBef>
                <a:spcPts val="600"/>
              </a:spcBef>
              <a:buClr>
                <a:srgbClr val="4BB5D9"/>
              </a:buClr>
              <a:buSzPct val="100000"/>
            </a:pPr>
            <a:r>
              <a:rPr lang="sv-SE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Isu-isu yang dibangkitkan perlu ditangani </a:t>
            </a:r>
            <a:r>
              <a:rPr lang="sv-SE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sebelum</a:t>
            </a:r>
            <a:r>
              <a:rPr lang="sv-SE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sv-SE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projek dilaksanakan.</a:t>
            </a:r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2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4294967295"/>
          </p:nvPr>
        </p:nvSpPr>
        <p:spPr>
          <a:xfrm>
            <a:off x="144087" y="941294"/>
            <a:ext cx="4840289" cy="94129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KUNING </a:t>
            </a:r>
            <a:r>
              <a:rPr lang="en" sz="4800" dirty="0">
                <a:solidFill>
                  <a:srgbClr val="F6CC2E"/>
                </a:solidFill>
                <a:latin typeface="Oswald"/>
                <a:ea typeface="Oswald"/>
                <a:cs typeface="Oswald"/>
                <a:sym typeface="Oswald"/>
              </a:rPr>
              <a:t>(YELLOW</a:t>
            </a:r>
            <a:r>
              <a:rPr lang="en" sz="4800" dirty="0" smtClean="0">
                <a:solidFill>
                  <a:srgbClr val="F6CC2E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lang="en" sz="4800" dirty="0">
              <a:solidFill>
                <a:srgbClr val="F6CC2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6" name="Picture 2" descr="Image result for TRAFFIC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4537" r="30917" b="4993"/>
          <a:stretch/>
        </p:blipFill>
        <p:spPr bwMode="auto">
          <a:xfrm>
            <a:off x="6874147" y="0"/>
            <a:ext cx="21533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332238" y="563095"/>
            <a:ext cx="1237130" cy="1256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32238" y="3351119"/>
            <a:ext cx="1237130" cy="1256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5193" y="200720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ts val="600"/>
              </a:spcBef>
              <a:buClr>
                <a:srgbClr val="4BB5D9"/>
              </a:buClr>
              <a:buSzPct val="100000"/>
            </a:pPr>
            <a:r>
              <a:rPr lang="sv-SE" sz="2400" dirty="0" smtClean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Isu-isu </a:t>
            </a:r>
            <a:r>
              <a:rPr lang="sv-SE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yang dibangkitkan dalam kajian ini perlu ditangani </a:t>
            </a:r>
            <a:r>
              <a:rPr lang="sv-SE" sz="2800" b="1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sebelum semakan Gerbang Penilaian akan datang. </a:t>
            </a:r>
          </a:p>
        </p:txBody>
      </p:sp>
    </p:spTree>
    <p:extLst>
      <p:ext uri="{BB962C8B-B14F-4D97-AF65-F5344CB8AC3E}">
        <p14:creationId xmlns:p14="http://schemas.microsoft.com/office/powerpoint/2010/main" val="36938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2259" y="1084729"/>
            <a:ext cx="1757082" cy="73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hape 309"/>
          <p:cNvSpPr txBox="1">
            <a:spLocks noGrp="1"/>
          </p:cNvSpPr>
          <p:nvPr>
            <p:ph type="body" idx="4294967295"/>
          </p:nvPr>
        </p:nvSpPr>
        <p:spPr>
          <a:xfrm>
            <a:off x="144087" y="941294"/>
            <a:ext cx="4840289" cy="94129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HIJAU </a:t>
            </a:r>
            <a:r>
              <a:rPr lang="en" sz="4800" dirty="0" smtClean="0">
                <a:solidFill>
                  <a:srgbClr val="15A842"/>
                </a:solidFill>
                <a:latin typeface="Oswald"/>
                <a:ea typeface="Oswald"/>
                <a:cs typeface="Oswald"/>
                <a:sym typeface="Oswald"/>
              </a:rPr>
              <a:t>(GREEN)</a:t>
            </a:r>
            <a:endParaRPr lang="en" sz="4800" dirty="0">
              <a:solidFill>
                <a:srgbClr val="15A8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6" name="Picture 2" descr="Image result for TRAFFIC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4537" r="30917" b="4993"/>
          <a:stretch/>
        </p:blipFill>
        <p:spPr bwMode="auto">
          <a:xfrm>
            <a:off x="6874147" y="0"/>
            <a:ext cx="21533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332238" y="563095"/>
            <a:ext cx="1237130" cy="1256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32238" y="1976665"/>
            <a:ext cx="1237130" cy="1256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5193" y="200720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ts val="600"/>
              </a:spcBef>
              <a:buClr>
                <a:srgbClr val="4BB5D9"/>
              </a:buClr>
              <a:buSzPct val="100000"/>
            </a:pPr>
            <a:r>
              <a:rPr lang="sv-SE" sz="2400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Projek ini adalah pada landasan dan sasaran untuk berjaya, tetapi masih boleh mendapat manfaat daripada cadangan yang dikemukakan dalam kajian ini. </a:t>
            </a:r>
          </a:p>
        </p:txBody>
      </p:sp>
    </p:spTree>
    <p:extLst>
      <p:ext uri="{BB962C8B-B14F-4D97-AF65-F5344CB8AC3E}">
        <p14:creationId xmlns:p14="http://schemas.microsoft.com/office/powerpoint/2010/main" val="15304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685798" y="2421550"/>
            <a:ext cx="7436225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0" dirty="0">
                <a:solidFill>
                  <a:srgbClr val="3796BF"/>
                </a:solidFill>
              </a:rPr>
              <a:t>4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lang="en" sz="7200" b="0" dirty="0">
              <a:solidFill>
                <a:srgbClr val="3796BF"/>
              </a:solidFill>
            </a:endParaRPr>
          </a:p>
          <a:p>
            <a:pPr lvl="0"/>
            <a:r>
              <a:rPr lang="en-US" dirty="0" smtClean="0"/>
              <a:t>ANALISA PENEMUAN GERBANG NILAI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685799" y="2421550"/>
            <a:ext cx="5724525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0" dirty="0">
                <a:solidFill>
                  <a:srgbClr val="3796BF"/>
                </a:solidFill>
              </a:rPr>
              <a:t>1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lang="en" sz="7200" b="0" dirty="0">
              <a:solidFill>
                <a:srgbClr val="3796BF"/>
              </a:solidFill>
            </a:endParaRPr>
          </a:p>
          <a:p>
            <a:pPr lvl="0">
              <a:buClr>
                <a:schemeClr val="dk1"/>
              </a:buClr>
              <a:buSzPct val="91666"/>
            </a:pPr>
            <a:r>
              <a:rPr lang="en" dirty="0" smtClean="0">
                <a:solidFill>
                  <a:schemeClr val="bg1"/>
                </a:solidFill>
              </a:rPr>
              <a:t>OBJEKTIF PEMBENTANGAN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84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837" t="3371" r="1158" b="15580"/>
          <a:stretch/>
        </p:blipFill>
        <p:spPr>
          <a:xfrm>
            <a:off x="161925" y="-29077"/>
            <a:ext cx="9067799" cy="51725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05776" y="975725"/>
            <a:ext cx="59055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85725" y="3526737"/>
            <a:ext cx="405765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dirty="0">
                <a:solidFill>
                  <a:srgbClr val="FF9900"/>
                </a:solidFill>
              </a:rPr>
              <a:t>1.07%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276225" y="4358700"/>
            <a:ext cx="60789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P</a:t>
            </a:r>
            <a:r>
              <a:rPr lang="en" dirty="0"/>
              <a:t>rojek bangunan yang telah melaksanakan GN 4</a:t>
            </a:r>
          </a:p>
        </p:txBody>
      </p:sp>
      <p:sp>
        <p:nvSpPr>
          <p:cNvPr id="4" name="Shape 267"/>
          <p:cNvSpPr txBox="1">
            <a:spLocks/>
          </p:cNvSpPr>
          <p:nvPr/>
        </p:nvSpPr>
        <p:spPr>
          <a:xfrm>
            <a:off x="-104775" y="1179550"/>
            <a:ext cx="60789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sz="9600" dirty="0">
                <a:solidFill>
                  <a:srgbClr val="FF9900"/>
                </a:solidFill>
              </a:rPr>
              <a:t>15.81%</a:t>
            </a:r>
          </a:p>
        </p:txBody>
      </p:sp>
      <p:sp>
        <p:nvSpPr>
          <p:cNvPr id="5" name="Shape 268"/>
          <p:cNvSpPr txBox="1">
            <a:spLocks/>
          </p:cNvSpPr>
          <p:nvPr/>
        </p:nvSpPr>
        <p:spPr>
          <a:xfrm>
            <a:off x="125775" y="2025075"/>
            <a:ext cx="40176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Font typeface="Roboto Condensed"/>
              <a:buNone/>
            </a:pPr>
            <a:r>
              <a:rPr lang="en-US" dirty="0"/>
              <a:t>P</a:t>
            </a:r>
            <a:r>
              <a:rPr lang="en" dirty="0"/>
              <a:t>rojek bangunan yang telah melaksanakan GN 2</a:t>
            </a:r>
          </a:p>
        </p:txBody>
      </p:sp>
      <p:sp>
        <p:nvSpPr>
          <p:cNvPr id="6" name="Shape 267"/>
          <p:cNvSpPr txBox="1">
            <a:spLocks/>
          </p:cNvSpPr>
          <p:nvPr/>
        </p:nvSpPr>
        <p:spPr>
          <a:xfrm>
            <a:off x="4373924" y="1179550"/>
            <a:ext cx="4598625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sz="9600" dirty="0">
                <a:solidFill>
                  <a:srgbClr val="FF9900"/>
                </a:solidFill>
              </a:rPr>
              <a:t>10.04% </a:t>
            </a:r>
          </a:p>
        </p:txBody>
      </p:sp>
      <p:sp>
        <p:nvSpPr>
          <p:cNvPr id="7" name="Shape 268"/>
          <p:cNvSpPr txBox="1">
            <a:spLocks/>
          </p:cNvSpPr>
          <p:nvPr/>
        </p:nvSpPr>
        <p:spPr>
          <a:xfrm>
            <a:off x="4745400" y="2025075"/>
            <a:ext cx="40176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Font typeface="Roboto Condensed"/>
              <a:buNone/>
            </a:pPr>
            <a:r>
              <a:rPr lang="en-US" dirty="0"/>
              <a:t>P</a:t>
            </a:r>
            <a:r>
              <a:rPr lang="en" dirty="0"/>
              <a:t>rojek bangunan yang telah melaksanakan GN 3</a:t>
            </a:r>
          </a:p>
        </p:txBody>
      </p:sp>
      <p:sp>
        <p:nvSpPr>
          <p:cNvPr id="10" name="Shape 220"/>
          <p:cNvSpPr txBox="1">
            <a:spLocks/>
          </p:cNvSpPr>
          <p:nvPr/>
        </p:nvSpPr>
        <p:spPr>
          <a:xfrm>
            <a:off x="2317299" y="-7837"/>
            <a:ext cx="7074351" cy="68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3000" b="1" u="sng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lang="en-US" sz="3000" b="1" u="sng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" sz="3000" b="1" u="sng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se Study Projek Bangunan-</a:t>
            </a:r>
            <a:r>
              <a:rPr lang="en" sz="3600" b="1" u="sng" dirty="0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rPr>
              <a:t>468 projek</a:t>
            </a:r>
            <a:endParaRPr lang="en" sz="3000" b="1" u="sng" dirty="0">
              <a:solidFill>
                <a:srgbClr val="4BB5D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7090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353" t="8918" r="1617" b="17773"/>
          <a:stretch/>
        </p:blipFill>
        <p:spPr>
          <a:xfrm>
            <a:off x="1" y="9524"/>
            <a:ext cx="9144000" cy="5438775"/>
          </a:xfrm>
          <a:prstGeom prst="rect">
            <a:avLst/>
          </a:prstGeom>
        </p:spPr>
      </p:pic>
      <p:sp>
        <p:nvSpPr>
          <p:cNvPr id="6" name="Shape 220"/>
          <p:cNvSpPr txBox="1">
            <a:spLocks/>
          </p:cNvSpPr>
          <p:nvPr/>
        </p:nvSpPr>
        <p:spPr>
          <a:xfrm>
            <a:off x="3895725" y="811313"/>
            <a:ext cx="5095875" cy="68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000" b="1" dirty="0" err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Projek</a:t>
            </a:r>
            <a:r>
              <a:rPr lang="en-US" sz="30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 yang </a:t>
            </a:r>
            <a:r>
              <a:rPr lang="en-US" sz="3000" b="1" dirty="0" err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lengkap</a:t>
            </a:r>
            <a:r>
              <a:rPr lang="en-US" sz="3000" b="1" dirty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 GN1-GN4</a:t>
            </a:r>
            <a:endParaRPr lang="en" sz="3000" b="1" dirty="0">
              <a:solidFill>
                <a:srgbClr val="4BB5D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3653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PENEMUAN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1.</a:t>
            </a:r>
          </a:p>
          <a:p>
            <a:pPr lvl="5">
              <a:buNone/>
            </a:pPr>
            <a:r>
              <a:rPr lang="en-US" sz="1800" dirty="0"/>
              <a:t>GN1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diupload</a:t>
            </a:r>
            <a:r>
              <a:rPr lang="en-US" sz="1800" dirty="0"/>
              <a:t> di SKALA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2874138" y="1851100"/>
            <a:ext cx="2037600" cy="30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2.</a:t>
            </a:r>
          </a:p>
          <a:p>
            <a:pPr lvl="5">
              <a:buNone/>
            </a:pPr>
            <a:r>
              <a:rPr lang="en-US" sz="1800" dirty="0" err="1"/>
              <a:t>Projek</a:t>
            </a:r>
            <a:r>
              <a:rPr lang="en-US" sz="1800" dirty="0"/>
              <a:t> </a:t>
            </a:r>
            <a:r>
              <a:rPr lang="en-US" sz="1800" dirty="0" err="1"/>
              <a:t>Baikpulih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appear GN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Skala</a:t>
            </a:r>
            <a:endParaRPr lang="en-US" sz="1800" dirty="0"/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4810299" y="1830425"/>
            <a:ext cx="2037599" cy="30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3.</a:t>
            </a:r>
          </a:p>
          <a:p>
            <a:pPr lvl="5">
              <a:buNone/>
            </a:pPr>
            <a:r>
              <a:rPr lang="en-US" sz="1800" dirty="0" err="1"/>
              <a:t>Tarikh</a:t>
            </a:r>
            <a:r>
              <a:rPr lang="en-US" sz="1800" dirty="0"/>
              <a:t> </a:t>
            </a:r>
            <a:r>
              <a:rPr lang="en-US" sz="1800" dirty="0" err="1"/>
              <a:t>penilaian</a:t>
            </a:r>
            <a:r>
              <a:rPr lang="en-US" sz="1800" dirty="0"/>
              <a:t> GN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diisi</a:t>
            </a:r>
            <a:endParaRPr lang="en-US"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7" name="Shape 223"/>
          <p:cNvSpPr txBox="1">
            <a:spLocks/>
          </p:cNvSpPr>
          <p:nvPr/>
        </p:nvSpPr>
        <p:spPr>
          <a:xfrm>
            <a:off x="6962949" y="1830425"/>
            <a:ext cx="2037599" cy="30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Font typeface="Roboto Condensed"/>
              <a:buNone/>
            </a:pPr>
            <a:r>
              <a:rPr lang="sv-SE" sz="1800" b="1" dirty="0"/>
              <a:t>4.</a:t>
            </a:r>
          </a:p>
          <a:p>
            <a:pPr lvl="5">
              <a:buNone/>
            </a:pPr>
            <a:r>
              <a:rPr lang="en-US" sz="1800" dirty="0" err="1"/>
              <a:t>Majoriti</a:t>
            </a:r>
            <a:r>
              <a:rPr lang="en-US" sz="1800" dirty="0"/>
              <a:t> </a:t>
            </a:r>
            <a:r>
              <a:rPr lang="en-US" sz="1800" dirty="0" err="1"/>
              <a:t>Cawangan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melaksana</a:t>
            </a:r>
            <a:r>
              <a:rPr lang="en-US" sz="1800" dirty="0"/>
              <a:t> GN</a:t>
            </a:r>
          </a:p>
          <a:p>
            <a:pPr>
              <a:buFont typeface="Roboto Condensed"/>
              <a:buNone/>
            </a:pP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685799" y="2421550"/>
            <a:ext cx="6477001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0" dirty="0">
                <a:solidFill>
                  <a:srgbClr val="3796BF"/>
                </a:solidFill>
              </a:rPr>
              <a:t>5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lang="en" sz="7200" b="0" dirty="0">
              <a:solidFill>
                <a:srgbClr val="3796BF"/>
              </a:solidFill>
            </a:endParaRPr>
          </a:p>
          <a:p>
            <a:pPr lvl="0"/>
            <a:r>
              <a:rPr lang="en-US" dirty="0" smtClean="0"/>
              <a:t>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71475" y="1149725"/>
            <a:ext cx="6980950" cy="68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Apa yang PERLU dilakukan?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298000" y="1830425"/>
            <a:ext cx="2037600" cy="30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1.</a:t>
            </a:r>
          </a:p>
          <a:p>
            <a:pPr>
              <a:buNone/>
            </a:pPr>
            <a:r>
              <a:rPr lang="en-US" dirty="0" err="1"/>
              <a:t>Menambahbaik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KPKR </a:t>
            </a:r>
            <a:r>
              <a:rPr lang="en-US" dirty="0" err="1"/>
              <a:t>bil</a:t>
            </a:r>
            <a:r>
              <a:rPr lang="en-US" dirty="0"/>
              <a:t> 75/2011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Malaysia.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2450651" y="1832050"/>
            <a:ext cx="2037600" cy="30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2.</a:t>
            </a:r>
          </a:p>
          <a:p>
            <a:pPr>
              <a:buNone/>
            </a:pPr>
            <a:r>
              <a:rPr lang="en-US" dirty="0" err="1"/>
              <a:t>Menambahbaik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Proses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JKR </a:t>
            </a:r>
            <a:r>
              <a:rPr lang="en-US" dirty="0" err="1"/>
              <a:t>versi</a:t>
            </a:r>
            <a:r>
              <a:rPr lang="en-US" dirty="0"/>
              <a:t> 2010.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4603302" y="1830425"/>
            <a:ext cx="2037599" cy="30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3.</a:t>
            </a:r>
          </a:p>
          <a:p>
            <a:pPr>
              <a:buNone/>
            </a:pPr>
            <a:r>
              <a:rPr lang="en-US" sz="2000" dirty="0" err="1"/>
              <a:t>Memandatorikan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GN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kitar</a:t>
            </a:r>
            <a:r>
              <a:rPr lang="en-US" dirty="0"/>
              <a:t> </a:t>
            </a:r>
            <a:r>
              <a:rPr lang="en-US" dirty="0" err="1"/>
              <a:t>hayat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.</a:t>
            </a: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7" name="Shape 223"/>
          <p:cNvSpPr txBox="1">
            <a:spLocks/>
          </p:cNvSpPr>
          <p:nvPr/>
        </p:nvSpPr>
        <p:spPr>
          <a:xfrm>
            <a:off x="6962949" y="1830425"/>
            <a:ext cx="2037599" cy="30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16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Font typeface="Roboto Condensed"/>
              <a:buNone/>
            </a:pPr>
            <a:r>
              <a:rPr lang="sv-SE" sz="1800" b="1" dirty="0"/>
              <a:t>4.</a:t>
            </a:r>
          </a:p>
          <a:p>
            <a:pPr lvl="5">
              <a:buNone/>
            </a:pPr>
            <a:r>
              <a:rPr lang="en-US" sz="1800" dirty="0"/>
              <a:t>PO </a:t>
            </a:r>
            <a:r>
              <a:rPr lang="en-US" sz="1800" dirty="0" err="1"/>
              <a:t>Negeri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melatih</a:t>
            </a:r>
            <a:r>
              <a:rPr lang="en-US" sz="1800" dirty="0"/>
              <a:t> GN Reviewer</a:t>
            </a:r>
          </a:p>
          <a:p>
            <a:pPr>
              <a:buFont typeface="Roboto Condensed"/>
              <a:buNone/>
            </a:pPr>
            <a:endParaRPr lang="sv-S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000" y="3500930"/>
            <a:ext cx="1494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0651" y="3573840"/>
            <a:ext cx="1497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3302" y="3573840"/>
            <a:ext cx="1492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5390" y="3573840"/>
            <a:ext cx="1500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5947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ctrTitle" idx="4294967295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9900"/>
                </a:solidFill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 idx="4294967295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solidFill>
                  <a:srgbClr val="FF9900"/>
                </a:solidFill>
              </a:rPr>
              <a:t>Objektif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4"/>
            <a:ext cx="4924200" cy="195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3796BF"/>
                </a:solidFill>
              </a:rPr>
              <a:t>Memaklumkan kepada ahli mesyuarat MPO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dirty="0"/>
              <a:t>M</a:t>
            </a:r>
            <a:r>
              <a:rPr lang="en" dirty="0"/>
              <a:t>engenai dapatan penemuan pemakaian G</a:t>
            </a:r>
            <a:r>
              <a:rPr lang="en-US" dirty="0"/>
              <a:t>e</a:t>
            </a:r>
            <a:r>
              <a:rPr lang="en" dirty="0"/>
              <a:t>rbang Nilai di JKR</a:t>
            </a:r>
          </a:p>
        </p:txBody>
      </p:sp>
      <p:pic>
        <p:nvPicPr>
          <p:cNvPr id="172" name="Shape 172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8591" r="15761"/>
          <a:stretch/>
        </p:blipFill>
        <p:spPr>
          <a:xfrm>
            <a:off x="5767475" y="0"/>
            <a:ext cx="3376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14"/>
          <p:cNvSpPr txBox="1">
            <a:spLocks/>
          </p:cNvSpPr>
          <p:nvPr/>
        </p:nvSpPr>
        <p:spPr>
          <a:xfrm>
            <a:off x="1031425" y="1328296"/>
            <a:ext cx="6794763" cy="6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3796BF"/>
              </a:buClr>
              <a:buSzPct val="100000"/>
              <a:buFont typeface="Oswald"/>
              <a:defRPr sz="60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sz="3600" dirty="0"/>
              <a:t>LATAR BELAKANG PELAKSANAAN GERBANG NILAI</a:t>
            </a:r>
          </a:p>
        </p:txBody>
      </p:sp>
      <p:sp>
        <p:nvSpPr>
          <p:cNvPr id="4" name="Shape 213"/>
          <p:cNvSpPr txBox="1">
            <a:spLocks/>
          </p:cNvSpPr>
          <p:nvPr/>
        </p:nvSpPr>
        <p:spPr>
          <a:xfrm>
            <a:off x="1094178" y="2206942"/>
            <a:ext cx="2796000" cy="1635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4BB5D9"/>
              </a:buClr>
              <a:buSzPct val="100000"/>
              <a:buFont typeface="Roboto Condensed"/>
              <a:defRPr sz="1800" b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>
              <a:buClr>
                <a:srgbClr val="4BB5D9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>
              <a:buClr>
                <a:srgbClr val="607896"/>
              </a:buClr>
              <a:buSzPct val="100000"/>
              <a:buFont typeface="Roboto Condensed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>
              <a:buClr>
                <a:srgbClr val="607896"/>
              </a:buClr>
              <a:buSzPct val="100000"/>
              <a:buFont typeface="Roboto Condensed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>
              <a:buClr>
                <a:srgbClr val="607896"/>
              </a:buClr>
              <a:buSzPct val="100000"/>
              <a:buFont typeface="Roboto Condensed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" sz="3600" dirty="0">
                <a:solidFill>
                  <a:srgbClr val="3796BF"/>
                </a:solidFill>
              </a:rPr>
              <a:t>GN</a:t>
            </a:r>
          </a:p>
          <a:p>
            <a:r>
              <a:rPr lang="en-US" b="0" dirty="0" err="1"/>
              <a:t>Gerbang</a:t>
            </a:r>
            <a:r>
              <a:rPr lang="en-US" b="0" dirty="0"/>
              <a:t> </a:t>
            </a:r>
            <a:r>
              <a:rPr lang="en-US" b="0" dirty="0" err="1"/>
              <a:t>Nilai</a:t>
            </a:r>
            <a:r>
              <a:rPr lang="en-US" b="0" dirty="0"/>
              <a:t> </a:t>
            </a:r>
            <a:r>
              <a:rPr lang="en-US" b="0" dirty="0" err="1"/>
              <a:t>pertama</a:t>
            </a:r>
            <a:r>
              <a:rPr lang="en-US" b="0" dirty="0"/>
              <a:t> kali </a:t>
            </a:r>
            <a:r>
              <a:rPr lang="en-US" b="0" dirty="0" err="1"/>
              <a:t>diperkenalkan</a:t>
            </a:r>
            <a:r>
              <a:rPr lang="en-US" b="0" dirty="0"/>
              <a:t> di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Rancangan</a:t>
            </a:r>
            <a:r>
              <a:rPr lang="en-US" b="0" dirty="0"/>
              <a:t> Malaysia </a:t>
            </a:r>
            <a:r>
              <a:rPr lang="en-US" b="0" dirty="0" err="1"/>
              <a:t>ke</a:t>
            </a:r>
            <a:r>
              <a:rPr lang="en-US" b="0" dirty="0"/>
              <a:t> 10.</a:t>
            </a:r>
            <a:endParaRPr lang="en" b="0" dirty="0"/>
          </a:p>
        </p:txBody>
      </p:sp>
      <p:sp>
        <p:nvSpPr>
          <p:cNvPr id="5" name="Shape 213"/>
          <p:cNvSpPr txBox="1">
            <a:spLocks/>
          </p:cNvSpPr>
          <p:nvPr/>
        </p:nvSpPr>
        <p:spPr>
          <a:xfrm>
            <a:off x="4428806" y="2206942"/>
            <a:ext cx="2796000" cy="30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4BB5D9"/>
              </a:buClr>
              <a:buSzPct val="100000"/>
              <a:buFont typeface="Roboto Condensed"/>
              <a:defRPr sz="1800" b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>
              <a:buClr>
                <a:srgbClr val="4BB5D9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>
              <a:buClr>
                <a:srgbClr val="607896"/>
              </a:buClr>
              <a:buSzPct val="100000"/>
              <a:buFont typeface="Roboto Condensed"/>
              <a:buChar char="⋄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>
              <a:buClr>
                <a:srgbClr val="607896"/>
              </a:buClr>
              <a:buSzPct val="100000"/>
              <a:buFont typeface="Roboto Condensed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>
              <a:buClr>
                <a:srgbClr val="607896"/>
              </a:buClr>
              <a:buSzPct val="100000"/>
              <a:buFont typeface="Roboto Condensed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>
              <a:buClr>
                <a:srgbClr val="607896"/>
              </a:buClr>
              <a:buSzPct val="100000"/>
              <a:buFont typeface="Roboto Condensed"/>
              <a:defRPr sz="18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" sz="3600" dirty="0">
                <a:solidFill>
                  <a:srgbClr val="3796BF"/>
                </a:solidFill>
              </a:rPr>
              <a:t>OGC</a:t>
            </a:r>
          </a:p>
          <a:p>
            <a:pPr lvl="0"/>
            <a:r>
              <a:rPr lang="en-US" b="0" dirty="0" err="1"/>
              <a:t>Adaptasi</a:t>
            </a:r>
            <a:r>
              <a:rPr lang="en-US" b="0" dirty="0"/>
              <a:t> </a:t>
            </a:r>
            <a:r>
              <a:rPr lang="en-US" b="0" dirty="0" err="1"/>
              <a:t>dari</a:t>
            </a:r>
            <a:r>
              <a:rPr lang="en-US" b="0" dirty="0"/>
              <a:t> </a:t>
            </a:r>
            <a:r>
              <a:rPr lang="en-US" b="0" dirty="0" err="1"/>
              <a:t>hasil</a:t>
            </a:r>
            <a:r>
              <a:rPr lang="en-US" b="0" dirty="0"/>
              <a:t> </a:t>
            </a:r>
            <a:r>
              <a:rPr lang="en-US" b="0" dirty="0" err="1"/>
              <a:t>kajian</a:t>
            </a:r>
            <a:r>
              <a:rPr lang="en-US" b="0" dirty="0"/>
              <a:t> </a:t>
            </a:r>
            <a:r>
              <a:rPr lang="en-US" b="0" dirty="0" err="1"/>
              <a:t>pihak</a:t>
            </a:r>
            <a:r>
              <a:rPr lang="en-US" b="0" dirty="0"/>
              <a:t> </a:t>
            </a:r>
            <a:r>
              <a:rPr lang="en-US" b="0" dirty="0" err="1"/>
              <a:t>Pejabat</a:t>
            </a:r>
            <a:r>
              <a:rPr lang="en-US" b="0" dirty="0"/>
              <a:t> </a:t>
            </a:r>
            <a:r>
              <a:rPr lang="en-US" b="0" dirty="0" err="1"/>
              <a:t>Perdagangan</a:t>
            </a:r>
            <a:r>
              <a:rPr lang="en-US" b="0" dirty="0"/>
              <a:t> </a:t>
            </a:r>
            <a:r>
              <a:rPr lang="en-US" b="0" dirty="0" err="1"/>
              <a:t>Kerajaan</a:t>
            </a:r>
            <a:r>
              <a:rPr lang="en-US" b="0" dirty="0"/>
              <a:t> di United Kingdom </a:t>
            </a:r>
            <a:r>
              <a:rPr lang="en-US" b="0" i="1" dirty="0"/>
              <a:t>(Office Of Government And Commerce, OGC) </a:t>
            </a:r>
            <a:r>
              <a:rPr lang="en-US" b="0" dirty="0" err="1"/>
              <a:t>berkaitan</a:t>
            </a:r>
            <a:r>
              <a:rPr lang="en-US" b="0" dirty="0"/>
              <a:t> </a:t>
            </a:r>
            <a:r>
              <a:rPr lang="en-US" b="0" dirty="0" err="1"/>
              <a:t>penambahbaikan</a:t>
            </a:r>
            <a:r>
              <a:rPr lang="en-US" b="0" dirty="0"/>
              <a:t> </a:t>
            </a:r>
            <a:r>
              <a:rPr lang="en-US" b="0" dirty="0" err="1"/>
              <a:t>penyampaian</a:t>
            </a:r>
            <a:r>
              <a:rPr lang="en-US" b="0" dirty="0"/>
              <a:t> </a:t>
            </a:r>
            <a:r>
              <a:rPr lang="en-US" b="0" dirty="0" err="1"/>
              <a:t>projek</a:t>
            </a:r>
            <a:r>
              <a:rPr lang="en-US" b="0" dirty="0"/>
              <a:t> </a:t>
            </a:r>
            <a:r>
              <a:rPr lang="en-US" b="0" dirty="0" err="1"/>
              <a:t>utama</a:t>
            </a:r>
            <a:r>
              <a:rPr lang="en-US" b="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12640" r="3875" b="6478"/>
          <a:stretch/>
        </p:blipFill>
        <p:spPr>
          <a:xfrm>
            <a:off x="4554558" y="1328296"/>
            <a:ext cx="2537012" cy="10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685799" y="2421550"/>
            <a:ext cx="6611472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0" dirty="0">
                <a:solidFill>
                  <a:srgbClr val="3796BF"/>
                </a:solidFill>
              </a:rPr>
              <a:t>2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lang="en" sz="7200" b="0" dirty="0">
              <a:solidFill>
                <a:srgbClr val="3796BF"/>
              </a:solidFill>
            </a:endParaRPr>
          </a:p>
          <a:p>
            <a:r>
              <a:rPr lang="en" dirty="0" smtClean="0"/>
              <a:t>KEPENTINGAN DAN KEGUNAAN GN</a:t>
            </a:r>
            <a:endParaRPr lang="en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2"/>
          <p:cNvSpPr txBox="1">
            <a:spLocks/>
          </p:cNvSpPr>
          <p:nvPr/>
        </p:nvSpPr>
        <p:spPr>
          <a:xfrm>
            <a:off x="1928604" y="3857957"/>
            <a:ext cx="4713224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1800" dirty="0" err="1"/>
              <a:t>Mempertingkatkan</a:t>
            </a:r>
            <a:r>
              <a:rPr lang="en-US" sz="1800" dirty="0"/>
              <a:t> proses </a:t>
            </a:r>
            <a:r>
              <a:rPr lang="en-US" sz="1800" dirty="0" err="1"/>
              <a:t>penyampaian</a:t>
            </a:r>
            <a:r>
              <a:rPr lang="en-US" sz="1800" dirty="0"/>
              <a:t> </a:t>
            </a:r>
            <a:r>
              <a:rPr lang="en-US" sz="1800" dirty="0" err="1"/>
              <a:t>perkhidmatan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kepantasan</a:t>
            </a:r>
            <a:r>
              <a:rPr lang="en-US" sz="1800" dirty="0"/>
              <a:t> </a:t>
            </a:r>
            <a:r>
              <a:rPr lang="en-US" sz="1800" dirty="0" err="1"/>
              <a:t>bertindak</a:t>
            </a:r>
            <a:r>
              <a:rPr lang="en-US" sz="1800" dirty="0"/>
              <a:t> 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projek</a:t>
            </a:r>
            <a:r>
              <a:rPr lang="en-US" sz="1800" dirty="0"/>
              <a:t>.</a:t>
            </a:r>
          </a:p>
        </p:txBody>
      </p:sp>
      <p:cxnSp>
        <p:nvCxnSpPr>
          <p:cNvPr id="9" name="Shape 123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124"/>
          <p:cNvSpPr/>
          <p:nvPr/>
        </p:nvSpPr>
        <p:spPr>
          <a:xfrm>
            <a:off x="3470324" y="364989"/>
            <a:ext cx="2203499" cy="220349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34284" y="3660860"/>
            <a:ext cx="1494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21033" y="661317"/>
            <a:ext cx="286870" cy="2689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45617" y="1318782"/>
            <a:ext cx="400702" cy="514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64117" y="1695281"/>
            <a:ext cx="336889" cy="223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87159" y="839830"/>
            <a:ext cx="336889" cy="223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7158" y="1614568"/>
            <a:ext cx="336890" cy="196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411397" y="477721"/>
            <a:ext cx="47339" cy="311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49151" y="620751"/>
            <a:ext cx="108331" cy="185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Shape 491"/>
          <p:cNvGrpSpPr/>
          <p:nvPr/>
        </p:nvGrpSpPr>
        <p:grpSpPr>
          <a:xfrm>
            <a:off x="4122954" y="886312"/>
            <a:ext cx="935359" cy="1524812"/>
            <a:chOff x="6730350" y="2315900"/>
            <a:chExt cx="257700" cy="420100"/>
          </a:xfrm>
        </p:grpSpPr>
        <p:sp>
          <p:nvSpPr>
            <p:cNvPr id="20" name="Shape 49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9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9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9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9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</a:endParaRPr>
            </a:p>
          </p:txBody>
        </p:sp>
      </p:grpSp>
      <p:sp>
        <p:nvSpPr>
          <p:cNvPr id="25" name="Shape 170"/>
          <p:cNvSpPr txBox="1">
            <a:spLocks/>
          </p:cNvSpPr>
          <p:nvPr/>
        </p:nvSpPr>
        <p:spPr>
          <a:xfrm>
            <a:off x="1525469" y="2941760"/>
            <a:ext cx="6093207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6600" dirty="0" smtClean="0">
                <a:solidFill>
                  <a:srgbClr val="FF9900"/>
                </a:solidFill>
              </a:rPr>
              <a:t>G</a:t>
            </a:r>
            <a:r>
              <a:rPr lang="en" sz="6000" dirty="0" smtClean="0"/>
              <a:t>ERBANG </a:t>
            </a:r>
            <a:r>
              <a:rPr lang="en" sz="6600" dirty="0" smtClean="0">
                <a:solidFill>
                  <a:srgbClr val="FF9900"/>
                </a:solidFill>
              </a:rPr>
              <a:t>N</a:t>
            </a:r>
            <a:r>
              <a:rPr lang="en" sz="6000" dirty="0" smtClean="0"/>
              <a:t>ILAI</a:t>
            </a:r>
            <a:endParaRPr lang="en" sz="6000" dirty="0"/>
          </a:p>
        </p:txBody>
      </p:sp>
    </p:spTree>
    <p:extLst>
      <p:ext uri="{BB962C8B-B14F-4D97-AF65-F5344CB8AC3E}">
        <p14:creationId xmlns:p14="http://schemas.microsoft.com/office/powerpoint/2010/main" val="23464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10908" y="1651074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penekanan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pemegang</a:t>
            </a:r>
            <a:r>
              <a:rPr lang="en-US" sz="1800" dirty="0"/>
              <a:t> </a:t>
            </a:r>
            <a:r>
              <a:rPr lang="en-US" sz="1800" dirty="0" err="1"/>
              <a:t>taruh</a:t>
            </a:r>
            <a:r>
              <a:rPr lang="en-US" sz="1800" dirty="0"/>
              <a:t> (Stakeholder)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kriteria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kejayaan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isu-isu</a:t>
            </a:r>
            <a:r>
              <a:rPr lang="en-US" sz="1800" dirty="0"/>
              <a:t> yang </a:t>
            </a:r>
            <a:r>
              <a:rPr lang="en-US" sz="1800" dirty="0" err="1"/>
              <a:t>terlibat</a:t>
            </a:r>
            <a:r>
              <a:rPr lang="en-US" sz="1800" dirty="0"/>
              <a:t>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3559573" y="1651074"/>
            <a:ext cx="1953722" cy="15672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 dirty="0" err="1"/>
              <a:t>Mitigasi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tempoh</a:t>
            </a:r>
            <a:r>
              <a:rPr lang="en-US" sz="1800" dirty="0"/>
              <a:t> proses </a:t>
            </a:r>
            <a:r>
              <a:rPr lang="en-US" sz="1800" dirty="0" err="1"/>
              <a:t>berulang</a:t>
            </a:r>
            <a:r>
              <a:rPr lang="en-US" sz="1800" dirty="0"/>
              <a:t> </a:t>
            </a:r>
            <a:r>
              <a:rPr lang="en-US" sz="1800" b="1" i="1" dirty="0"/>
              <a:t>(Iteration process) </a:t>
            </a:r>
            <a:r>
              <a:rPr lang="en-US" sz="1800" dirty="0" err="1"/>
              <a:t>sepanjang</a:t>
            </a:r>
            <a:r>
              <a:rPr lang="en-US" sz="1800" dirty="0"/>
              <a:t> </a:t>
            </a:r>
            <a:r>
              <a:rPr lang="en-US" sz="1800" dirty="0" err="1"/>
              <a:t>kitaran</a:t>
            </a:r>
            <a:r>
              <a:rPr lang="en-US" sz="1800" dirty="0"/>
              <a:t> </a:t>
            </a:r>
            <a:r>
              <a:rPr lang="en-US" sz="1800" dirty="0" err="1"/>
              <a:t>hayat</a:t>
            </a:r>
            <a:r>
              <a:rPr lang="en-US" sz="1800" dirty="0"/>
              <a:t> </a:t>
            </a:r>
            <a:r>
              <a:rPr lang="en-US" sz="1800" dirty="0" err="1"/>
              <a:t>projek</a:t>
            </a:r>
            <a:r>
              <a:rPr lang="en-US" sz="1800" dirty="0"/>
              <a:t>.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6392171" y="1651072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akauntabiliti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memfokuskan</a:t>
            </a:r>
            <a:r>
              <a:rPr lang="en-US" sz="1800" dirty="0"/>
              <a:t> </a:t>
            </a:r>
            <a:r>
              <a:rPr lang="en-US" sz="1800" dirty="0" err="1"/>
              <a:t>ketulusan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keberhasilan</a:t>
            </a:r>
            <a:r>
              <a:rPr lang="en-US" sz="1800" dirty="0"/>
              <a:t>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710908" y="3573840"/>
            <a:ext cx="1497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2210" y="3573840"/>
            <a:ext cx="1492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8236" y="3573840"/>
            <a:ext cx="1500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Sniglet"/>
              </a:rPr>
              <a:t>#4</a:t>
            </a:r>
          </a:p>
        </p:txBody>
      </p:sp>
      <p:grpSp>
        <p:nvGrpSpPr>
          <p:cNvPr id="15" name="Shape 441"/>
          <p:cNvGrpSpPr/>
          <p:nvPr/>
        </p:nvGrpSpPr>
        <p:grpSpPr>
          <a:xfrm>
            <a:off x="338022" y="1007756"/>
            <a:ext cx="533941" cy="533941"/>
            <a:chOff x="2594325" y="1627175"/>
            <a:chExt cx="440850" cy="440850"/>
          </a:xfrm>
        </p:grpSpPr>
        <p:sp>
          <p:nvSpPr>
            <p:cNvPr id="16" name="Shape 442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443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44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170"/>
          <p:cNvSpPr txBox="1">
            <a:spLocks/>
          </p:cNvSpPr>
          <p:nvPr/>
        </p:nvSpPr>
        <p:spPr>
          <a:xfrm>
            <a:off x="864574" y="1114626"/>
            <a:ext cx="7694807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sz="6600" dirty="0" smtClean="0">
                <a:solidFill>
                  <a:srgbClr val="FF9900"/>
                </a:solidFill>
              </a:rPr>
              <a:t>G</a:t>
            </a:r>
            <a:r>
              <a:rPr lang="en" sz="6000" dirty="0" smtClean="0"/>
              <a:t>ERBANG </a:t>
            </a:r>
            <a:r>
              <a:rPr lang="en" sz="6600" dirty="0" smtClean="0">
                <a:solidFill>
                  <a:srgbClr val="FF9900"/>
                </a:solidFill>
              </a:rPr>
              <a:t>N</a:t>
            </a:r>
            <a:r>
              <a:rPr lang="en" sz="6000" dirty="0" smtClean="0"/>
              <a:t>ILAI</a:t>
            </a:r>
            <a:endParaRPr lang="en" sz="6000" dirty="0"/>
          </a:p>
        </p:txBody>
      </p:sp>
    </p:spTree>
    <p:extLst>
      <p:ext uri="{BB962C8B-B14F-4D97-AF65-F5344CB8AC3E}">
        <p14:creationId xmlns:p14="http://schemas.microsoft.com/office/powerpoint/2010/main" val="36612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 idx="4294967295"/>
          </p:nvPr>
        </p:nvSpPr>
        <p:spPr>
          <a:xfrm>
            <a:off x="685800" y="1308067"/>
            <a:ext cx="4924200" cy="71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solidFill>
                  <a:srgbClr val="FF9900"/>
                </a:solidFill>
              </a:rPr>
              <a:t>Surat KPKR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4294967295"/>
          </p:nvPr>
        </p:nvSpPr>
        <p:spPr>
          <a:xfrm>
            <a:off x="685800" y="1932823"/>
            <a:ext cx="4631635" cy="195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3796BF"/>
                </a:solidFill>
              </a:rPr>
              <a:t>PELAKSANAAN PROJEK-PROJEK                RMK 10- GERBANG NILAI REVIEW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-US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dirty="0"/>
              <a:t>3 OGOS 2011</a:t>
            </a:r>
            <a:endParaRPr lang="en" dirty="0"/>
          </a:p>
        </p:txBody>
      </p:sp>
      <p:pic>
        <p:nvPicPr>
          <p:cNvPr id="172" name="Shape 172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8591" r="15761"/>
          <a:stretch/>
        </p:blipFill>
        <p:spPr>
          <a:xfrm>
            <a:off x="5767475" y="0"/>
            <a:ext cx="3376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b="20057"/>
          <a:stretch/>
        </p:blipFill>
        <p:spPr>
          <a:xfrm>
            <a:off x="5078896" y="-1"/>
            <a:ext cx="406510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834</Words>
  <Application>Microsoft Office PowerPoint</Application>
  <PresentationFormat>On-screen Show (16:9)</PresentationFormat>
  <Paragraphs>186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Oswald</vt:lpstr>
      <vt:lpstr>Arial Narrow</vt:lpstr>
      <vt:lpstr>Roboto Condensed</vt:lpstr>
      <vt:lpstr>Century Gothic</vt:lpstr>
      <vt:lpstr>Sniglet</vt:lpstr>
      <vt:lpstr>Wolsey template</vt:lpstr>
      <vt:lpstr>GERBANG NILAI IS A</vt:lpstr>
      <vt:lpstr>ISI KANDUNGAN</vt:lpstr>
      <vt:lpstr>1. OBJEKTIF PEMBENTANGAN</vt:lpstr>
      <vt:lpstr>Objektif</vt:lpstr>
      <vt:lpstr>PowerPoint Presentation</vt:lpstr>
      <vt:lpstr>2. KEPENTINGAN DAN KEGUNAAN GN</vt:lpstr>
      <vt:lpstr>PowerPoint Presentation</vt:lpstr>
      <vt:lpstr>PowerPoint Presentation</vt:lpstr>
      <vt:lpstr>Surat KPKR </vt:lpstr>
      <vt:lpstr>KERATAN AKHBAR </vt:lpstr>
      <vt:lpstr>3. METODOLOGI GERBANG NILAI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GARIS PANDUAN GERBANG NILAI</vt:lpstr>
      <vt:lpstr>Gerbang Nilai 1 Peringkat Perancangan</vt:lpstr>
      <vt:lpstr>PowerPoint Presentation</vt:lpstr>
      <vt:lpstr>PowerPoint Presentation</vt:lpstr>
      <vt:lpstr>PowerPoint Presentation</vt:lpstr>
      <vt:lpstr>PowerPoint Presentation</vt:lpstr>
      <vt:lpstr>SIAPA YANG TERLIBAT DALAM GN?</vt:lpstr>
      <vt:lpstr>PowerPoint Presentation</vt:lpstr>
      <vt:lpstr>PowerPoint Presentation</vt:lpstr>
      <vt:lpstr>PowerPoint Presentation</vt:lpstr>
      <vt:lpstr>PowerPoint Presentation</vt:lpstr>
      <vt:lpstr>4. ANALISA PENEMUAN GERBANG NILAI</vt:lpstr>
      <vt:lpstr>PowerPoint Presentation</vt:lpstr>
      <vt:lpstr>1.07% </vt:lpstr>
      <vt:lpstr>PowerPoint Presentation</vt:lpstr>
      <vt:lpstr>PENEMUAN</vt:lpstr>
      <vt:lpstr>5. WAY FORWARD</vt:lpstr>
      <vt:lpstr>Apa yang PERLU dilakukan?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fikri</dc:creator>
  <cp:lastModifiedBy>WIN7</cp:lastModifiedBy>
  <cp:revision>39</cp:revision>
  <dcterms:modified xsi:type="dcterms:W3CDTF">2017-10-21T14:56:41Z</dcterms:modified>
</cp:coreProperties>
</file>