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9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7" r:id="rId32"/>
    <p:sldId id="286" r:id="rId33"/>
    <p:sldId id="288" r:id="rId34"/>
    <p:sldId id="290"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480AF9-7E9E-485C-952B-93D5B2248528}" type="datetimeFigureOut">
              <a:rPr lang="en-MY" smtClean="0"/>
              <a:t>19/11/2018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14235935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308901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251341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5530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404159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480AF9-7E9E-485C-952B-93D5B2248528}" type="datetimeFigureOut">
              <a:rPr lang="en-MY" smtClean="0"/>
              <a:t>19/11/2018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12745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480AF9-7E9E-485C-952B-93D5B2248528}" type="datetimeFigureOut">
              <a:rPr lang="en-MY" smtClean="0"/>
              <a:t>19/11/2018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285368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80AF9-7E9E-485C-952B-93D5B2248528}" type="datetimeFigureOut">
              <a:rPr lang="en-MY" smtClean="0"/>
              <a:t>19/11/2018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727508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80AF9-7E9E-485C-952B-93D5B2248528}" type="datetimeFigureOut">
              <a:rPr lang="en-MY" smtClean="0"/>
              <a:t>19/11/2018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30027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80AF9-7E9E-485C-952B-93D5B2248528}" type="datetimeFigureOut">
              <a:rPr lang="en-MY" smtClean="0"/>
              <a:t>19/11/2018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246154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480AF9-7E9E-485C-952B-93D5B2248528}" type="datetimeFigureOut">
              <a:rPr lang="en-MY" smtClean="0"/>
              <a:t>19/11/2018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113464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33729015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480AF9-7E9E-485C-952B-93D5B2248528}" type="datetimeFigureOut">
              <a:rPr lang="en-MY" smtClean="0"/>
              <a:t>19/11/2018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40027294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480AF9-7E9E-485C-952B-93D5B2248528}" type="datetimeFigureOut">
              <a:rPr lang="en-MY" smtClean="0"/>
              <a:t>19/11/2018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127492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80AF9-7E9E-485C-952B-93D5B2248528}" type="datetimeFigureOut">
              <a:rPr lang="en-MY" smtClean="0"/>
              <a:t>19/11/2018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20261272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26100471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80AF9-7E9E-485C-952B-93D5B2248528}" type="datetimeFigureOut">
              <a:rPr lang="en-MY" smtClean="0"/>
              <a:t>19/11/2018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0D0B97D-3F32-46DE-ADE1-686AE4D48D69}" type="slidenum">
              <a:rPr lang="en-MY" smtClean="0"/>
              <a:t>‹#›</a:t>
            </a:fld>
            <a:endParaRPr lang="en-MY"/>
          </a:p>
        </p:txBody>
      </p:sp>
    </p:spTree>
    <p:extLst>
      <p:ext uri="{BB962C8B-B14F-4D97-AF65-F5344CB8AC3E}">
        <p14:creationId xmlns:p14="http://schemas.microsoft.com/office/powerpoint/2010/main" val="333924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F480AF9-7E9E-485C-952B-93D5B2248528}" type="datetimeFigureOut">
              <a:rPr lang="en-MY" smtClean="0"/>
              <a:t>19/11/2018</a:t>
            </a:fld>
            <a:endParaRPr lang="en-MY"/>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D0B97D-3F32-46DE-ADE1-686AE4D48D69}" type="slidenum">
              <a:rPr lang="en-MY" smtClean="0"/>
              <a:t>‹#›</a:t>
            </a:fld>
            <a:endParaRPr lang="en-MY"/>
          </a:p>
        </p:txBody>
      </p:sp>
    </p:spTree>
    <p:extLst>
      <p:ext uri="{BB962C8B-B14F-4D97-AF65-F5344CB8AC3E}">
        <p14:creationId xmlns:p14="http://schemas.microsoft.com/office/powerpoint/2010/main" val="2554165197"/>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269A-B761-445D-BBCF-7C7B22391AC8}"/>
              </a:ext>
            </a:extLst>
          </p:cNvPr>
          <p:cNvSpPr>
            <a:spLocks noGrp="1"/>
          </p:cNvSpPr>
          <p:nvPr>
            <p:ph type="ctrTitle"/>
          </p:nvPr>
        </p:nvSpPr>
        <p:spPr>
          <a:xfrm>
            <a:off x="1524000" y="2984253"/>
            <a:ext cx="9144000" cy="2387600"/>
          </a:xfrm>
        </p:spPr>
        <p:txBody>
          <a:bodyPr>
            <a:normAutofit fontScale="90000"/>
          </a:bodyPr>
          <a:lstStyle/>
          <a:p>
            <a:r>
              <a:rPr lang="en-MY" sz="4000" b="1" dirty="0">
                <a:solidFill>
                  <a:srgbClr val="FFC000"/>
                </a:solidFill>
              </a:rPr>
              <a:t>MESYUARAT JK PEMANDU PENGURUSAN (JPP) JKR MALAYSIA </a:t>
            </a:r>
            <a:r>
              <a:rPr lang="en-MY" sz="4000" b="1" dirty="0" err="1">
                <a:solidFill>
                  <a:srgbClr val="FFC000"/>
                </a:solidFill>
              </a:rPr>
              <a:t>Bil</a:t>
            </a:r>
            <a:r>
              <a:rPr lang="en-MY" sz="4000" b="1" dirty="0">
                <a:solidFill>
                  <a:srgbClr val="FFC000"/>
                </a:solidFill>
              </a:rPr>
              <a:t>. 9/2018</a:t>
            </a:r>
            <a:br>
              <a:rPr lang="en-MY" sz="3200" dirty="0">
                <a:solidFill>
                  <a:srgbClr val="FFC000"/>
                </a:solidFill>
              </a:rPr>
            </a:br>
            <a:br>
              <a:rPr lang="en-MY" sz="3200" dirty="0">
                <a:solidFill>
                  <a:srgbClr val="FFC000"/>
                </a:solidFill>
              </a:rPr>
            </a:br>
            <a:r>
              <a:rPr lang="en-MY" sz="3200" dirty="0"/>
              <a:t>PEMBENTANGAN </a:t>
            </a:r>
            <a:br>
              <a:rPr lang="en-MY" sz="3200" dirty="0"/>
            </a:br>
            <a:r>
              <a:rPr lang="en-MY" sz="3200" dirty="0"/>
              <a:t>SPESIFIKASI PIAWAI JALAN (SPJ)</a:t>
            </a:r>
            <a:br>
              <a:rPr lang="en-MY" sz="3200" dirty="0"/>
            </a:br>
            <a:r>
              <a:rPr lang="en-MY" sz="3200" dirty="0"/>
              <a:t>SECTION 18 (SOIL STABILISATION)</a:t>
            </a:r>
            <a:br>
              <a:rPr lang="en-MY" sz="3200" dirty="0"/>
            </a:br>
            <a:br>
              <a:rPr lang="en-MY" sz="3200" dirty="0"/>
            </a:br>
            <a:r>
              <a:rPr lang="en-MY" sz="3200" dirty="0"/>
              <a:t>Oleh </a:t>
            </a:r>
            <a:br>
              <a:rPr lang="en-MY" sz="3200" dirty="0"/>
            </a:br>
            <a:br>
              <a:rPr lang="en-MY" sz="3200" dirty="0"/>
            </a:br>
            <a:r>
              <a:rPr lang="en-MY" sz="3200" dirty="0" err="1"/>
              <a:t>Cawangan</a:t>
            </a:r>
            <a:r>
              <a:rPr lang="en-MY" sz="3200" dirty="0"/>
              <a:t> Jalan</a:t>
            </a:r>
            <a:br>
              <a:rPr lang="en-MY" sz="3200" dirty="0"/>
            </a:br>
            <a:endParaRPr lang="en-MY" sz="3200" dirty="0"/>
          </a:p>
        </p:txBody>
      </p:sp>
      <p:sp>
        <p:nvSpPr>
          <p:cNvPr id="3" name="Subtitle 2">
            <a:extLst>
              <a:ext uri="{FF2B5EF4-FFF2-40B4-BE49-F238E27FC236}">
                <a16:creationId xmlns:a16="http://schemas.microsoft.com/office/drawing/2014/main" id="{98F8AF42-F42D-4AC7-AC1B-55CBCFF1C412}"/>
              </a:ext>
            </a:extLst>
          </p:cNvPr>
          <p:cNvSpPr>
            <a:spLocks noGrp="1"/>
          </p:cNvSpPr>
          <p:nvPr>
            <p:ph type="subTitle" idx="1"/>
          </p:nvPr>
        </p:nvSpPr>
        <p:spPr>
          <a:xfrm>
            <a:off x="1636144" y="5551608"/>
            <a:ext cx="9144000" cy="495509"/>
          </a:xfrm>
        </p:spPr>
        <p:txBody>
          <a:bodyPr>
            <a:normAutofit lnSpcReduction="10000"/>
          </a:bodyPr>
          <a:lstStyle/>
          <a:p>
            <a:r>
              <a:rPr lang="en-MY" dirty="0"/>
              <a:t>21 NOVEMBER 2018</a:t>
            </a:r>
          </a:p>
          <a:p>
            <a:endParaRPr lang="en-MY" dirty="0"/>
          </a:p>
          <a:p>
            <a:endParaRPr lang="en-MY" dirty="0"/>
          </a:p>
        </p:txBody>
      </p:sp>
    </p:spTree>
    <p:extLst>
      <p:ext uri="{BB962C8B-B14F-4D97-AF65-F5344CB8AC3E}">
        <p14:creationId xmlns:p14="http://schemas.microsoft.com/office/powerpoint/2010/main" val="162315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226517" y="958363"/>
            <a:ext cx="7019672" cy="1949570"/>
          </a:xfrm>
        </p:spPr>
        <p:txBody>
          <a:bodyPr>
            <a:noAutofit/>
          </a:bodyPr>
          <a:lstStyle/>
          <a:p>
            <a:pPr marL="0" indent="0">
              <a:lnSpc>
                <a:spcPct val="100000"/>
              </a:lnSpc>
              <a:buNone/>
            </a:pPr>
            <a:r>
              <a:rPr lang="en-MY" dirty="0" err="1"/>
              <a:t>Jenis-jenis</a:t>
            </a:r>
            <a:r>
              <a:rPr lang="en-MY" dirty="0"/>
              <a:t> </a:t>
            </a:r>
            <a:r>
              <a:rPr lang="en-MY" dirty="0" err="1"/>
              <a:t>bahan</a:t>
            </a:r>
            <a:r>
              <a:rPr lang="en-MY" dirty="0"/>
              <a:t> </a:t>
            </a:r>
            <a:r>
              <a:rPr lang="en-MY" dirty="0" err="1"/>
              <a:t>penstabilan</a:t>
            </a:r>
            <a:r>
              <a:rPr lang="en-MY" dirty="0"/>
              <a:t> </a:t>
            </a:r>
            <a:r>
              <a:rPr lang="en-MY" dirty="0" err="1"/>
              <a:t>tanah</a:t>
            </a:r>
            <a:r>
              <a:rPr lang="en-MY" dirty="0"/>
              <a:t> yang </a:t>
            </a:r>
            <a:r>
              <a:rPr lang="en-MY" dirty="0" err="1"/>
              <a:t>boleh</a:t>
            </a:r>
            <a:r>
              <a:rPr lang="en-MY" dirty="0"/>
              <a:t> </a:t>
            </a:r>
            <a:r>
              <a:rPr lang="en-MY" dirty="0" err="1"/>
              <a:t>digunakan</a:t>
            </a:r>
            <a:r>
              <a:rPr lang="en-MY" dirty="0"/>
              <a:t> </a:t>
            </a:r>
            <a:r>
              <a:rPr lang="en-MY" dirty="0" err="1"/>
              <a:t>dalam</a:t>
            </a:r>
            <a:r>
              <a:rPr lang="en-MY" dirty="0"/>
              <a:t> </a:t>
            </a:r>
            <a:r>
              <a:rPr lang="en-MY" dirty="0" err="1"/>
              <a:t>spesifikasi</a:t>
            </a:r>
            <a:r>
              <a:rPr lang="en-MY" dirty="0"/>
              <a:t> </a:t>
            </a:r>
            <a:r>
              <a:rPr lang="en-MY" dirty="0" err="1"/>
              <a:t>ini</a:t>
            </a:r>
            <a:r>
              <a:rPr lang="en-MY" dirty="0"/>
              <a:t> </a:t>
            </a:r>
            <a:r>
              <a:rPr lang="en-MY" dirty="0" err="1"/>
              <a:t>adalah</a:t>
            </a:r>
            <a:r>
              <a:rPr lang="en-MY" dirty="0"/>
              <a:t> </a:t>
            </a:r>
            <a:r>
              <a:rPr lang="en-MY" dirty="0" err="1"/>
              <a:t>seperti</a:t>
            </a:r>
            <a:r>
              <a:rPr lang="en-MY" dirty="0"/>
              <a:t> </a:t>
            </a:r>
            <a:r>
              <a:rPr lang="en-MY" dirty="0" err="1"/>
              <a:t>berikut</a:t>
            </a:r>
            <a:r>
              <a:rPr lang="en-MY" dirty="0"/>
              <a:t>:</a:t>
            </a:r>
          </a:p>
          <a:p>
            <a:pPr marL="514350" indent="-514350">
              <a:lnSpc>
                <a:spcPct val="100000"/>
              </a:lnSpc>
              <a:buFont typeface="+mj-lt"/>
              <a:buAutoNum type="romanLcPeriod"/>
            </a:pPr>
            <a:r>
              <a:rPr lang="en-MY" dirty="0"/>
              <a:t>Cement</a:t>
            </a:r>
          </a:p>
          <a:p>
            <a:pPr marL="514350" indent="-514350">
              <a:lnSpc>
                <a:spcPct val="100000"/>
              </a:lnSpc>
              <a:buFont typeface="+mj-lt"/>
              <a:buAutoNum type="romanLcPeriod"/>
            </a:pPr>
            <a:r>
              <a:rPr lang="en-MY" dirty="0"/>
              <a:t>Lime</a:t>
            </a:r>
          </a:p>
          <a:p>
            <a:pPr marL="514350" indent="-514350">
              <a:lnSpc>
                <a:spcPct val="100000"/>
              </a:lnSpc>
              <a:buFont typeface="+mj-lt"/>
              <a:buAutoNum type="romanLcPeriod"/>
            </a:pPr>
            <a:r>
              <a:rPr lang="en-MY" dirty="0"/>
              <a:t>Bituminous stabiliser</a:t>
            </a:r>
          </a:p>
          <a:p>
            <a:pPr marL="514350" indent="-514350">
              <a:lnSpc>
                <a:spcPct val="100000"/>
              </a:lnSpc>
              <a:buFont typeface="+mj-lt"/>
              <a:buAutoNum type="romanLcPeriod"/>
            </a:pPr>
            <a:r>
              <a:rPr lang="en-MY" dirty="0"/>
              <a:t>Geopolymer</a:t>
            </a:r>
          </a:p>
          <a:p>
            <a:pPr marL="514350" indent="-514350">
              <a:lnSpc>
                <a:spcPct val="100000"/>
              </a:lnSpc>
              <a:buFont typeface="+mj-lt"/>
              <a:buAutoNum type="romanLcPeriod"/>
            </a:pPr>
            <a:r>
              <a:rPr lang="en-MY" dirty="0"/>
              <a:t>Chloride  &amp; Sulphate salts</a:t>
            </a:r>
          </a:p>
          <a:p>
            <a:pPr marL="514350" indent="-514350">
              <a:lnSpc>
                <a:spcPct val="100000"/>
              </a:lnSpc>
              <a:buFont typeface="+mj-lt"/>
              <a:buAutoNum type="romanLcPeriod"/>
            </a:pPr>
            <a:r>
              <a:rPr lang="en-MY" dirty="0"/>
              <a:t>Combination of cementitious blend</a:t>
            </a:r>
          </a:p>
          <a:p>
            <a:pPr marL="514350" indent="-514350">
              <a:lnSpc>
                <a:spcPct val="100000"/>
              </a:lnSpc>
              <a:buFont typeface="+mj-lt"/>
              <a:buAutoNum type="romanLcPeriod"/>
            </a:pPr>
            <a:r>
              <a:rPr lang="en-MY" dirty="0"/>
              <a:t>Combination of variation types of chemical blend</a:t>
            </a:r>
          </a:p>
          <a:p>
            <a:pPr marL="0" indent="0">
              <a:lnSpc>
                <a:spcPct val="100000"/>
              </a:lnSpc>
              <a:buNone/>
            </a:pPr>
            <a:r>
              <a:rPr lang="en-MY" dirty="0" err="1"/>
              <a:t>Kontraktor</a:t>
            </a:r>
            <a:r>
              <a:rPr lang="en-MY" dirty="0"/>
              <a:t> </a:t>
            </a:r>
            <a:r>
              <a:rPr lang="en-MY" dirty="0" err="1"/>
              <a:t>hendaklah</a:t>
            </a:r>
            <a:r>
              <a:rPr lang="en-MY" dirty="0"/>
              <a:t> </a:t>
            </a:r>
            <a:r>
              <a:rPr lang="en-MY" dirty="0" err="1"/>
              <a:t>mengemukakan</a:t>
            </a:r>
            <a:r>
              <a:rPr lang="en-MY" dirty="0"/>
              <a:t> Material Safety Data Sheet (MSDS) </a:t>
            </a:r>
            <a:r>
              <a:rPr lang="en-MY" dirty="0" err="1"/>
              <a:t>bagi</a:t>
            </a:r>
            <a:r>
              <a:rPr lang="en-MY" dirty="0"/>
              <a:t> </a:t>
            </a:r>
            <a:r>
              <a:rPr lang="en-MY" dirty="0" err="1"/>
              <a:t>semua</a:t>
            </a:r>
            <a:r>
              <a:rPr lang="en-MY" dirty="0"/>
              <a:t> </a:t>
            </a:r>
            <a:r>
              <a:rPr lang="en-MY" dirty="0" err="1"/>
              <a:t>jenis</a:t>
            </a:r>
            <a:r>
              <a:rPr lang="en-MY" dirty="0"/>
              <a:t> </a:t>
            </a:r>
            <a:r>
              <a:rPr lang="en-MY" dirty="0" err="1"/>
              <a:t>bahan</a:t>
            </a:r>
            <a:r>
              <a:rPr lang="en-MY" dirty="0"/>
              <a:t> </a:t>
            </a:r>
            <a:r>
              <a:rPr lang="en-MY" dirty="0" err="1"/>
              <a:t>penstabilan</a:t>
            </a:r>
            <a:r>
              <a:rPr lang="en-MY" dirty="0"/>
              <a:t> </a:t>
            </a:r>
            <a:r>
              <a:rPr lang="en-MY" dirty="0" err="1"/>
              <a:t>tanah</a:t>
            </a:r>
            <a:r>
              <a:rPr lang="en-MY" dirty="0"/>
              <a:t> yang </a:t>
            </a:r>
            <a:r>
              <a:rPr lang="en-MY" dirty="0" err="1"/>
              <a:t>akan</a:t>
            </a:r>
            <a:r>
              <a:rPr lang="en-MY" dirty="0"/>
              <a:t> </a:t>
            </a:r>
            <a:r>
              <a:rPr lang="en-MY" dirty="0" err="1"/>
              <a:t>digunakan</a:t>
            </a:r>
            <a:endParaRPr lang="en-MY" dirty="0"/>
          </a:p>
          <a:p>
            <a:pPr marL="457200" indent="-457200">
              <a:lnSpc>
                <a:spcPct val="100000"/>
              </a:lnSpc>
              <a:buAutoNum type="arabicPeriod"/>
            </a:pPr>
            <a:endParaRPr lang="en-MY" dirty="0"/>
          </a:p>
          <a:p>
            <a:pPr marL="457200" indent="-457200">
              <a:lnSpc>
                <a:spcPct val="100000"/>
              </a:lnSpc>
              <a:buAutoNum type="arabicPeriod"/>
            </a:pPr>
            <a:endParaRPr lang="en-MY"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1.1	Introduction</a:t>
            </a:r>
          </a:p>
        </p:txBody>
      </p:sp>
      <p:pic>
        <p:nvPicPr>
          <p:cNvPr id="2" name="Picture 1">
            <a:extLst>
              <a:ext uri="{FF2B5EF4-FFF2-40B4-BE49-F238E27FC236}">
                <a16:creationId xmlns:a16="http://schemas.microsoft.com/office/drawing/2014/main" id="{4FD19862-5CC4-495B-A09D-CCF924E8F9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906" t="32956" r="20119" b="25157"/>
          <a:stretch/>
        </p:blipFill>
        <p:spPr>
          <a:xfrm>
            <a:off x="5667653" y="1722214"/>
            <a:ext cx="5924762" cy="2493866"/>
          </a:xfrm>
          <a:prstGeom prst="rect">
            <a:avLst/>
          </a:prstGeom>
        </p:spPr>
      </p:pic>
    </p:spTree>
    <p:extLst>
      <p:ext uri="{BB962C8B-B14F-4D97-AF65-F5344CB8AC3E}">
        <p14:creationId xmlns:p14="http://schemas.microsoft.com/office/powerpoint/2010/main" val="169177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82885" y="1329298"/>
            <a:ext cx="7019672" cy="1949570"/>
          </a:xfrm>
        </p:spPr>
        <p:txBody>
          <a:bodyPr>
            <a:noAutofit/>
          </a:bodyPr>
          <a:lstStyle/>
          <a:p>
            <a:pPr marL="0" indent="0">
              <a:lnSpc>
                <a:spcPct val="100000"/>
              </a:lnSpc>
              <a:buNone/>
            </a:pPr>
            <a:r>
              <a:rPr lang="en-MY" dirty="0" err="1"/>
              <a:t>Perlaksanaan</a:t>
            </a:r>
            <a:r>
              <a:rPr lang="en-MY" dirty="0"/>
              <a:t> </a:t>
            </a:r>
            <a:r>
              <a:rPr lang="en-MY" dirty="0" err="1"/>
              <a:t>kaedah</a:t>
            </a:r>
            <a:r>
              <a:rPr lang="en-MY" dirty="0"/>
              <a:t> </a:t>
            </a:r>
            <a:r>
              <a:rPr lang="en-MY" dirty="0" err="1"/>
              <a:t>penstabilan</a:t>
            </a:r>
            <a:r>
              <a:rPr lang="en-MY" dirty="0"/>
              <a:t> </a:t>
            </a:r>
            <a:r>
              <a:rPr lang="en-MY" dirty="0" err="1"/>
              <a:t>tanah</a:t>
            </a:r>
            <a:r>
              <a:rPr lang="en-MY" dirty="0"/>
              <a:t> </a:t>
            </a:r>
            <a:r>
              <a:rPr lang="en-MY" dirty="0" err="1"/>
              <a:t>bagi</a:t>
            </a:r>
            <a:r>
              <a:rPr lang="en-MY" dirty="0"/>
              <a:t> </a:t>
            </a:r>
            <a:r>
              <a:rPr lang="en-MY" dirty="0" err="1"/>
              <a:t>tujuan</a:t>
            </a:r>
            <a:r>
              <a:rPr lang="en-MY" dirty="0"/>
              <a:t> </a:t>
            </a:r>
            <a:r>
              <a:rPr lang="en-MY" dirty="0" err="1"/>
              <a:t>meningkatkan</a:t>
            </a:r>
            <a:r>
              <a:rPr lang="en-MY" dirty="0"/>
              <a:t> </a:t>
            </a:r>
            <a:r>
              <a:rPr lang="en-MY" dirty="0" err="1"/>
              <a:t>kekuatan</a:t>
            </a:r>
            <a:r>
              <a:rPr lang="en-MY" dirty="0"/>
              <a:t> </a:t>
            </a:r>
            <a:r>
              <a:rPr lang="en-MY" dirty="0" err="1"/>
              <a:t>subgred</a:t>
            </a:r>
            <a:r>
              <a:rPr lang="en-MY" dirty="0"/>
              <a:t> /</a:t>
            </a:r>
            <a:r>
              <a:rPr lang="en-MY" dirty="0" err="1"/>
              <a:t>tanah</a:t>
            </a:r>
            <a:r>
              <a:rPr lang="en-MY" dirty="0"/>
              <a:t> </a:t>
            </a:r>
            <a:r>
              <a:rPr lang="en-MY" dirty="0" err="1"/>
              <a:t>sedia</a:t>
            </a:r>
            <a:r>
              <a:rPr lang="en-MY" dirty="0"/>
              <a:t> </a:t>
            </a:r>
            <a:r>
              <a:rPr lang="en-MY" dirty="0" err="1"/>
              <a:t>ada</a:t>
            </a:r>
            <a:r>
              <a:rPr lang="en-MY" dirty="0"/>
              <a:t> </a:t>
            </a:r>
            <a:r>
              <a:rPr lang="en-MY" dirty="0" err="1"/>
              <a:t>adalah</a:t>
            </a:r>
            <a:r>
              <a:rPr lang="en-MY" dirty="0"/>
              <a:t> </a:t>
            </a:r>
            <a:r>
              <a:rPr lang="en-MY" dirty="0" err="1"/>
              <a:t>termasuk</a:t>
            </a:r>
            <a:r>
              <a:rPr lang="en-MY" dirty="0"/>
              <a:t> </a:t>
            </a:r>
            <a:r>
              <a:rPr lang="en-MY" dirty="0" err="1"/>
              <a:t>kerja-kerja</a:t>
            </a:r>
            <a:r>
              <a:rPr lang="en-MY" dirty="0"/>
              <a:t> </a:t>
            </a:r>
            <a:r>
              <a:rPr lang="en-MY" dirty="0" err="1"/>
              <a:t>berikut</a:t>
            </a:r>
            <a:r>
              <a:rPr lang="en-MY" dirty="0"/>
              <a:t>:</a:t>
            </a:r>
          </a:p>
          <a:p>
            <a:pPr marL="514350" indent="-514350">
              <a:lnSpc>
                <a:spcPct val="100000"/>
              </a:lnSpc>
              <a:buFont typeface="+mj-lt"/>
              <a:buAutoNum type="romanLcPeriod"/>
            </a:pPr>
            <a:r>
              <a:rPr lang="en-MY" dirty="0" err="1"/>
              <a:t>Penentuan</a:t>
            </a:r>
            <a:r>
              <a:rPr lang="en-MY" dirty="0"/>
              <a:t> </a:t>
            </a:r>
            <a:r>
              <a:rPr lang="en-MY" dirty="0" err="1"/>
              <a:t>kriteria</a:t>
            </a:r>
            <a:r>
              <a:rPr lang="en-MY" dirty="0"/>
              <a:t> </a:t>
            </a:r>
            <a:r>
              <a:rPr lang="en-MY" dirty="0" err="1"/>
              <a:t>tanah</a:t>
            </a:r>
            <a:r>
              <a:rPr lang="en-MY" dirty="0"/>
              <a:t>/</a:t>
            </a:r>
            <a:r>
              <a:rPr lang="en-MY" dirty="0" err="1"/>
              <a:t>subgred</a:t>
            </a:r>
            <a:r>
              <a:rPr lang="en-MY" dirty="0"/>
              <a:t> </a:t>
            </a:r>
            <a:r>
              <a:rPr lang="en-MY" dirty="0" err="1"/>
              <a:t>dan</a:t>
            </a:r>
            <a:r>
              <a:rPr lang="en-MY" dirty="0"/>
              <a:t> </a:t>
            </a:r>
            <a:r>
              <a:rPr lang="en-MY" dirty="0" err="1"/>
              <a:t>rekabentuk</a:t>
            </a:r>
            <a:r>
              <a:rPr lang="en-MY" dirty="0"/>
              <a:t> </a:t>
            </a:r>
            <a:r>
              <a:rPr lang="en-MY" dirty="0" err="1"/>
              <a:t>campuran</a:t>
            </a:r>
            <a:r>
              <a:rPr lang="en-MY" dirty="0"/>
              <a:t> </a:t>
            </a:r>
          </a:p>
          <a:p>
            <a:pPr marL="514350" indent="-514350">
              <a:lnSpc>
                <a:spcPct val="100000"/>
              </a:lnSpc>
              <a:buFont typeface="+mj-lt"/>
              <a:buAutoNum type="romanLcPeriod"/>
            </a:pPr>
            <a:r>
              <a:rPr lang="en-MY" dirty="0"/>
              <a:t>Proses </a:t>
            </a:r>
            <a:r>
              <a:rPr lang="en-MY" dirty="0" err="1"/>
              <a:t>menghancurkan</a:t>
            </a:r>
            <a:r>
              <a:rPr lang="en-MY" dirty="0"/>
              <a:t> </a:t>
            </a:r>
            <a:r>
              <a:rPr lang="en-MY" dirty="0" err="1"/>
              <a:t>tanah</a:t>
            </a:r>
            <a:r>
              <a:rPr lang="en-MY" dirty="0"/>
              <a:t> </a:t>
            </a:r>
            <a:r>
              <a:rPr lang="en-MY" dirty="0" err="1"/>
              <a:t>sedia</a:t>
            </a:r>
            <a:r>
              <a:rPr lang="en-MY" dirty="0"/>
              <a:t> </a:t>
            </a:r>
            <a:r>
              <a:rPr lang="en-MY" dirty="0" err="1"/>
              <a:t>ada</a:t>
            </a:r>
            <a:r>
              <a:rPr lang="en-MY" dirty="0"/>
              <a:t> </a:t>
            </a:r>
            <a:r>
              <a:rPr lang="en-MY" dirty="0" err="1"/>
              <a:t>menggunakan</a:t>
            </a:r>
            <a:r>
              <a:rPr lang="en-MY" dirty="0"/>
              <a:t> </a:t>
            </a:r>
            <a:r>
              <a:rPr lang="en-MY" dirty="0" err="1"/>
              <a:t>mesin</a:t>
            </a:r>
            <a:r>
              <a:rPr lang="en-MY" dirty="0"/>
              <a:t>/</a:t>
            </a:r>
            <a:r>
              <a:rPr lang="en-MY" dirty="0" err="1"/>
              <a:t>peralatan</a:t>
            </a:r>
            <a:r>
              <a:rPr lang="en-MY" dirty="0"/>
              <a:t> yang </a:t>
            </a:r>
            <a:r>
              <a:rPr lang="en-MY" dirty="0" err="1"/>
              <a:t>sesuai</a:t>
            </a:r>
            <a:r>
              <a:rPr lang="en-MY" dirty="0"/>
              <a:t> </a:t>
            </a:r>
          </a:p>
          <a:p>
            <a:pPr marL="514350" indent="-514350">
              <a:lnSpc>
                <a:spcPct val="100000"/>
              </a:lnSpc>
              <a:buFont typeface="+mj-lt"/>
              <a:buAutoNum type="romanLcPeriod"/>
            </a:pPr>
            <a:r>
              <a:rPr lang="en-MY" dirty="0" err="1"/>
              <a:t>Ubahsuai</a:t>
            </a:r>
            <a:r>
              <a:rPr lang="en-MY" dirty="0"/>
              <a:t> </a:t>
            </a:r>
            <a:r>
              <a:rPr lang="en-MY" dirty="0" err="1"/>
              <a:t>terhadap</a:t>
            </a:r>
            <a:r>
              <a:rPr lang="en-MY" dirty="0"/>
              <a:t> </a:t>
            </a:r>
            <a:r>
              <a:rPr lang="en-MY" dirty="0" err="1"/>
              <a:t>kriteria</a:t>
            </a:r>
            <a:r>
              <a:rPr lang="en-MY" dirty="0"/>
              <a:t> </a:t>
            </a:r>
            <a:r>
              <a:rPr lang="en-MY" dirty="0" err="1"/>
              <a:t>tanah</a:t>
            </a:r>
            <a:r>
              <a:rPr lang="en-MY" dirty="0"/>
              <a:t>/</a:t>
            </a:r>
            <a:r>
              <a:rPr lang="en-MY" dirty="0" err="1"/>
              <a:t>sbugred</a:t>
            </a:r>
            <a:r>
              <a:rPr lang="en-MY" dirty="0"/>
              <a:t> </a:t>
            </a:r>
            <a:r>
              <a:rPr lang="en-MY" dirty="0" err="1"/>
              <a:t>sedia</a:t>
            </a:r>
            <a:r>
              <a:rPr lang="en-MY" dirty="0"/>
              <a:t> </a:t>
            </a:r>
            <a:r>
              <a:rPr lang="en-MY" dirty="0" err="1"/>
              <a:t>ada</a:t>
            </a:r>
            <a:r>
              <a:rPr lang="en-MY" dirty="0"/>
              <a:t> </a:t>
            </a:r>
            <a:r>
              <a:rPr lang="en-MY" dirty="0" err="1"/>
              <a:t>dengan</a:t>
            </a:r>
            <a:r>
              <a:rPr lang="en-MY" dirty="0"/>
              <a:t> </a:t>
            </a:r>
            <a:r>
              <a:rPr lang="en-MY" dirty="0" err="1"/>
              <a:t>penambahan</a:t>
            </a:r>
            <a:r>
              <a:rPr lang="en-MY" dirty="0"/>
              <a:t> </a:t>
            </a:r>
            <a:r>
              <a:rPr lang="en-MY" dirty="0" err="1"/>
              <a:t>bahan</a:t>
            </a:r>
            <a:r>
              <a:rPr lang="en-MY" dirty="0"/>
              <a:t> import (</a:t>
            </a:r>
            <a:r>
              <a:rPr lang="en-MY" dirty="0" err="1"/>
              <a:t>e.g</a:t>
            </a:r>
            <a:r>
              <a:rPr lang="en-MY" dirty="0"/>
              <a:t> crusher run, </a:t>
            </a:r>
            <a:r>
              <a:rPr lang="en-MY" dirty="0" err="1"/>
              <a:t>pasir</a:t>
            </a:r>
            <a:r>
              <a:rPr lang="en-MY" dirty="0"/>
              <a:t> </a:t>
            </a:r>
            <a:r>
              <a:rPr lang="en-MY" dirty="0" err="1"/>
              <a:t>dsb</a:t>
            </a:r>
            <a:r>
              <a:rPr lang="en-MY" dirty="0"/>
              <a:t>) </a:t>
            </a:r>
            <a:r>
              <a:rPr lang="en-MY" dirty="0" err="1"/>
              <a:t>sekiranya</a:t>
            </a:r>
            <a:r>
              <a:rPr lang="en-MY" dirty="0"/>
              <a:t> </a:t>
            </a:r>
            <a:r>
              <a:rPr lang="en-MY" dirty="0" err="1"/>
              <a:t>diperlukan</a:t>
            </a:r>
            <a:endParaRPr lang="en-MY" dirty="0"/>
          </a:p>
          <a:p>
            <a:pPr marL="514350" indent="-514350">
              <a:lnSpc>
                <a:spcPct val="100000"/>
              </a:lnSpc>
              <a:buFont typeface="+mj-lt"/>
              <a:buAutoNum type="romanLcPeriod"/>
            </a:pPr>
            <a:r>
              <a:rPr lang="en-MY" dirty="0" err="1"/>
              <a:t>Penyediaan</a:t>
            </a:r>
            <a:r>
              <a:rPr lang="en-MY" dirty="0"/>
              <a:t> </a:t>
            </a:r>
            <a:r>
              <a:rPr lang="en-MY" dirty="0" err="1"/>
              <a:t>dan</a:t>
            </a:r>
            <a:r>
              <a:rPr lang="en-MY" dirty="0"/>
              <a:t> </a:t>
            </a:r>
            <a:r>
              <a:rPr lang="en-MY" dirty="0" err="1"/>
              <a:t>aplikasi</a:t>
            </a:r>
            <a:r>
              <a:rPr lang="en-MY" dirty="0"/>
              <a:t> </a:t>
            </a:r>
            <a:r>
              <a:rPr lang="en-MY" dirty="0" err="1"/>
              <a:t>penggunaan</a:t>
            </a:r>
            <a:r>
              <a:rPr lang="en-MY" dirty="0"/>
              <a:t> </a:t>
            </a:r>
            <a:r>
              <a:rPr lang="en-MY" dirty="0" err="1"/>
              <a:t>bahan</a:t>
            </a:r>
            <a:r>
              <a:rPr lang="en-MY" dirty="0"/>
              <a:t> </a:t>
            </a:r>
            <a:r>
              <a:rPr lang="en-MY" dirty="0" err="1"/>
              <a:t>penstabilan</a:t>
            </a:r>
            <a:r>
              <a:rPr lang="en-MY" dirty="0"/>
              <a:t> </a:t>
            </a:r>
            <a:r>
              <a:rPr lang="en-MY" dirty="0" err="1"/>
              <a:t>tanah</a:t>
            </a:r>
            <a:r>
              <a:rPr lang="en-MY" dirty="0"/>
              <a:t> </a:t>
            </a:r>
            <a:r>
              <a:rPr lang="en-MY" dirty="0" err="1"/>
              <a:t>dan</a:t>
            </a:r>
            <a:r>
              <a:rPr lang="en-MY" dirty="0"/>
              <a:t>/</a:t>
            </a:r>
            <a:r>
              <a:rPr lang="en-MY" dirty="0" err="1"/>
              <a:t>atau</a:t>
            </a:r>
            <a:r>
              <a:rPr lang="en-MY" dirty="0"/>
              <a:t>  air</a:t>
            </a:r>
          </a:p>
          <a:p>
            <a:pPr marL="514350" indent="-514350">
              <a:lnSpc>
                <a:spcPct val="100000"/>
              </a:lnSpc>
              <a:buFont typeface="+mj-lt"/>
              <a:buAutoNum type="romanLcPeriod"/>
            </a:pPr>
            <a:r>
              <a:rPr lang="en-MY" dirty="0" err="1"/>
              <a:t>Kerja-kerja</a:t>
            </a:r>
            <a:r>
              <a:rPr lang="en-MY" dirty="0"/>
              <a:t> </a:t>
            </a:r>
            <a:r>
              <a:rPr lang="en-MY" dirty="0" err="1"/>
              <a:t>menggaul</a:t>
            </a:r>
            <a:r>
              <a:rPr lang="en-MY" dirty="0"/>
              <a:t>, </a:t>
            </a:r>
            <a:r>
              <a:rPr lang="en-MY" dirty="0" err="1"/>
              <a:t>menghampar</a:t>
            </a:r>
            <a:r>
              <a:rPr lang="en-MY" dirty="0"/>
              <a:t> </a:t>
            </a:r>
            <a:r>
              <a:rPr lang="en-MY" dirty="0" err="1"/>
              <a:t>dan</a:t>
            </a:r>
            <a:r>
              <a:rPr lang="en-MY" dirty="0"/>
              <a:t> </a:t>
            </a:r>
            <a:r>
              <a:rPr lang="en-MY" dirty="0" err="1"/>
              <a:t>memadat</a:t>
            </a:r>
            <a:r>
              <a:rPr lang="en-MY" dirty="0"/>
              <a:t> </a:t>
            </a:r>
            <a:r>
              <a:rPr lang="en-MY" dirty="0" err="1"/>
              <a:t>lapisan</a:t>
            </a:r>
            <a:r>
              <a:rPr lang="en-MY" dirty="0"/>
              <a:t> </a:t>
            </a:r>
            <a:r>
              <a:rPr lang="en-MY" dirty="0" err="1"/>
              <a:t>tanah</a:t>
            </a:r>
            <a:r>
              <a:rPr lang="en-MY" dirty="0"/>
              <a:t> yang </a:t>
            </a:r>
            <a:r>
              <a:rPr lang="en-MY" dirty="0" err="1"/>
              <a:t>telah</a:t>
            </a:r>
            <a:r>
              <a:rPr lang="en-MY" dirty="0"/>
              <a:t> </a:t>
            </a:r>
            <a:r>
              <a:rPr lang="en-MY" dirty="0" err="1"/>
              <a:t>distabilkan</a:t>
            </a:r>
            <a:r>
              <a:rPr lang="en-MY" dirty="0"/>
              <a:t> </a:t>
            </a:r>
            <a:r>
              <a:rPr lang="en-MY" dirty="0" err="1"/>
              <a:t>untuk</a:t>
            </a:r>
            <a:r>
              <a:rPr lang="en-MY" dirty="0"/>
              <a:t> </a:t>
            </a:r>
            <a:r>
              <a:rPr lang="en-MY" dirty="0" err="1"/>
              <a:t>membina</a:t>
            </a:r>
            <a:r>
              <a:rPr lang="en-MY" dirty="0"/>
              <a:t> </a:t>
            </a:r>
            <a:r>
              <a:rPr lang="en-MY" dirty="0" err="1"/>
              <a:t>lapisan</a:t>
            </a:r>
            <a:r>
              <a:rPr lang="en-MY" dirty="0"/>
              <a:t> </a:t>
            </a:r>
            <a:r>
              <a:rPr lang="en-MY" dirty="0" err="1"/>
              <a:t>subgred</a:t>
            </a:r>
            <a:r>
              <a:rPr lang="en-MY" dirty="0"/>
              <a:t> yang </a:t>
            </a:r>
            <a:r>
              <a:rPr lang="en-MY" dirty="0" err="1"/>
              <a:t>baru</a:t>
            </a:r>
            <a:endParaRPr lang="en-MY" dirty="0"/>
          </a:p>
          <a:p>
            <a:pPr marL="514350" indent="-514350">
              <a:lnSpc>
                <a:spcPct val="100000"/>
              </a:lnSpc>
              <a:buFont typeface="+mj-lt"/>
              <a:buAutoNum type="romanLcPeriod"/>
            </a:pPr>
            <a:endParaRPr lang="en-MY" dirty="0"/>
          </a:p>
          <a:p>
            <a:pPr marL="457200" indent="-457200">
              <a:lnSpc>
                <a:spcPct val="100000"/>
              </a:lnSpc>
              <a:buFont typeface="+mj-lt"/>
              <a:buAutoNum type="arabicPeriod"/>
            </a:pPr>
            <a:endParaRPr lang="en-MY" dirty="0"/>
          </a:p>
          <a:p>
            <a:pPr marL="0" indent="0">
              <a:lnSpc>
                <a:spcPct val="100000"/>
              </a:lnSpc>
              <a:buNone/>
            </a:pPr>
            <a:endParaRPr lang="en-MY" dirty="0"/>
          </a:p>
          <a:p>
            <a:pPr marL="514350" indent="-514350">
              <a:lnSpc>
                <a:spcPct val="100000"/>
              </a:lnSpc>
              <a:buFont typeface="+mj-lt"/>
              <a:buAutoNum type="romanLcPeriod"/>
            </a:pPr>
            <a:endParaRPr lang="en-MY" dirty="0"/>
          </a:p>
          <a:p>
            <a:pPr marL="0" indent="0">
              <a:lnSpc>
                <a:spcPct val="100000"/>
              </a:lnSpc>
              <a:buNone/>
            </a:pPr>
            <a:endParaRPr lang="en-MY" dirty="0"/>
          </a:p>
          <a:p>
            <a:pPr marL="0" indent="0">
              <a:lnSpc>
                <a:spcPct val="100000"/>
              </a:lnSpc>
              <a:buNone/>
            </a:pPr>
            <a:endParaRPr lang="en-MY" dirty="0"/>
          </a:p>
          <a:p>
            <a:pPr marL="457200" indent="-457200">
              <a:lnSpc>
                <a:spcPct val="100000"/>
              </a:lnSpc>
              <a:buAutoNum type="arabicPeriod"/>
            </a:pPr>
            <a:endParaRPr lang="en-MY"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1.2	DESCRIPTION</a:t>
            </a:r>
          </a:p>
        </p:txBody>
      </p:sp>
      <p:pic>
        <p:nvPicPr>
          <p:cNvPr id="4" name="Picture 3">
            <a:extLst>
              <a:ext uri="{FF2B5EF4-FFF2-40B4-BE49-F238E27FC236}">
                <a16:creationId xmlns:a16="http://schemas.microsoft.com/office/drawing/2014/main" id="{3D610DB0-B5E2-461D-87BA-2245172AFD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289" t="15849" r="20306" b="6038"/>
          <a:stretch/>
        </p:blipFill>
        <p:spPr>
          <a:xfrm>
            <a:off x="7246189" y="552091"/>
            <a:ext cx="4862926" cy="3658431"/>
          </a:xfrm>
          <a:prstGeom prst="rect">
            <a:avLst/>
          </a:prstGeom>
        </p:spPr>
      </p:pic>
    </p:spTree>
    <p:extLst>
      <p:ext uri="{BB962C8B-B14F-4D97-AF65-F5344CB8AC3E}">
        <p14:creationId xmlns:p14="http://schemas.microsoft.com/office/powerpoint/2010/main" val="265865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197271" y="1148228"/>
            <a:ext cx="7019672" cy="1949570"/>
          </a:xfrm>
        </p:spPr>
        <p:txBody>
          <a:bodyPr>
            <a:noAutofit/>
          </a:bodyPr>
          <a:lstStyle/>
          <a:p>
            <a:pPr marL="0" indent="0">
              <a:lnSpc>
                <a:spcPct val="100000"/>
              </a:lnSpc>
              <a:buNone/>
            </a:pPr>
            <a:r>
              <a:rPr lang="en-MY" dirty="0" err="1"/>
              <a:t>Laporan</a:t>
            </a:r>
            <a:r>
              <a:rPr lang="en-MY" dirty="0"/>
              <a:t>  </a:t>
            </a:r>
            <a:r>
              <a:rPr lang="en-MY" dirty="0" err="1"/>
              <a:t>penyiasatan</a:t>
            </a:r>
            <a:r>
              <a:rPr lang="en-MY" dirty="0"/>
              <a:t> </a:t>
            </a:r>
            <a:r>
              <a:rPr lang="en-MY" dirty="0" err="1"/>
              <a:t>awal</a:t>
            </a:r>
            <a:r>
              <a:rPr lang="en-MY" dirty="0"/>
              <a:t> </a:t>
            </a:r>
            <a:r>
              <a:rPr lang="en-MY" dirty="0" err="1"/>
              <a:t>dan</a:t>
            </a:r>
            <a:r>
              <a:rPr lang="en-MY" dirty="0"/>
              <a:t> </a:t>
            </a:r>
            <a:r>
              <a:rPr lang="en-MY" dirty="0" err="1"/>
              <a:t>ujian</a:t>
            </a:r>
            <a:r>
              <a:rPr lang="en-MY" dirty="0"/>
              <a:t> </a:t>
            </a:r>
            <a:r>
              <a:rPr lang="en-MY" dirty="0" err="1"/>
              <a:t>ke</a:t>
            </a:r>
            <a:r>
              <a:rPr lang="en-MY" dirty="0"/>
              <a:t> </a:t>
            </a:r>
            <a:r>
              <a:rPr lang="en-MY" dirty="0" err="1"/>
              <a:t>atas</a:t>
            </a:r>
            <a:r>
              <a:rPr lang="en-MY" dirty="0"/>
              <a:t> </a:t>
            </a:r>
            <a:r>
              <a:rPr lang="en-MY" dirty="0" err="1"/>
              <a:t>sampel</a:t>
            </a:r>
            <a:r>
              <a:rPr lang="en-MY" dirty="0"/>
              <a:t> </a:t>
            </a:r>
            <a:r>
              <a:rPr lang="en-MY" dirty="0" err="1"/>
              <a:t>subgred</a:t>
            </a:r>
            <a:r>
              <a:rPr lang="en-MY" dirty="0"/>
              <a:t>/</a:t>
            </a:r>
            <a:r>
              <a:rPr lang="en-MY" dirty="0" err="1"/>
              <a:t>tanah</a:t>
            </a:r>
            <a:r>
              <a:rPr lang="en-MY" dirty="0"/>
              <a:t> </a:t>
            </a:r>
            <a:r>
              <a:rPr lang="en-MY" dirty="0" err="1"/>
              <a:t>sedia</a:t>
            </a:r>
            <a:r>
              <a:rPr lang="en-MY" dirty="0"/>
              <a:t> </a:t>
            </a:r>
            <a:r>
              <a:rPr lang="en-MY" dirty="0" err="1"/>
              <a:t>ada</a:t>
            </a:r>
            <a:r>
              <a:rPr lang="en-MY" dirty="0"/>
              <a:t> </a:t>
            </a:r>
            <a:r>
              <a:rPr lang="en-MY" dirty="0" err="1"/>
              <a:t>akan</a:t>
            </a:r>
            <a:r>
              <a:rPr lang="en-MY" dirty="0"/>
              <a:t> </a:t>
            </a:r>
            <a:r>
              <a:rPr lang="en-MY" dirty="0" err="1"/>
              <a:t>dimajukan</a:t>
            </a:r>
            <a:r>
              <a:rPr lang="en-MY" dirty="0"/>
              <a:t> </a:t>
            </a:r>
            <a:r>
              <a:rPr lang="en-MY" dirty="0" err="1"/>
              <a:t>oleh</a:t>
            </a:r>
            <a:r>
              <a:rPr lang="en-MY" dirty="0"/>
              <a:t> </a:t>
            </a:r>
            <a:r>
              <a:rPr lang="en-MY" dirty="0" err="1"/>
              <a:t>pihak</a:t>
            </a:r>
            <a:r>
              <a:rPr lang="en-MY" dirty="0"/>
              <a:t> S.O yang </a:t>
            </a:r>
            <a:r>
              <a:rPr lang="en-MY" dirty="0" err="1"/>
              <a:t>merangkumi</a:t>
            </a:r>
            <a:r>
              <a:rPr lang="en-MY" dirty="0"/>
              <a:t> </a:t>
            </a:r>
            <a:r>
              <a:rPr lang="en-MY" dirty="0" err="1"/>
              <a:t>perkara</a:t>
            </a:r>
            <a:r>
              <a:rPr lang="en-MY" dirty="0"/>
              <a:t> </a:t>
            </a:r>
            <a:r>
              <a:rPr lang="en-MY" dirty="0" err="1"/>
              <a:t>berikut</a:t>
            </a:r>
            <a:r>
              <a:rPr lang="en-MY" dirty="0"/>
              <a:t>:</a:t>
            </a:r>
          </a:p>
          <a:p>
            <a:pPr marL="971550" lvl="1" indent="-514350">
              <a:lnSpc>
                <a:spcPct val="100000"/>
              </a:lnSpc>
              <a:buFont typeface="+mj-lt"/>
              <a:buAutoNum type="romanLcPeriod"/>
            </a:pPr>
            <a:r>
              <a:rPr lang="en-MY" dirty="0" err="1"/>
              <a:t>Kriteria</a:t>
            </a:r>
            <a:r>
              <a:rPr lang="en-MY" dirty="0"/>
              <a:t> </a:t>
            </a:r>
            <a:r>
              <a:rPr lang="en-MY" dirty="0" err="1"/>
              <a:t>tanah</a:t>
            </a:r>
            <a:r>
              <a:rPr lang="en-MY" dirty="0"/>
              <a:t> </a:t>
            </a:r>
            <a:r>
              <a:rPr lang="en-MY" dirty="0" err="1"/>
              <a:t>sedia</a:t>
            </a:r>
            <a:r>
              <a:rPr lang="en-MY" dirty="0"/>
              <a:t> </a:t>
            </a:r>
            <a:r>
              <a:rPr lang="en-MY" dirty="0" err="1"/>
              <a:t>ada</a:t>
            </a:r>
            <a:endParaRPr lang="en-MY" dirty="0"/>
          </a:p>
          <a:p>
            <a:pPr marL="971550" lvl="1" indent="-514350">
              <a:lnSpc>
                <a:spcPct val="100000"/>
              </a:lnSpc>
              <a:buFont typeface="+mj-lt"/>
              <a:buAutoNum type="romanLcPeriod"/>
            </a:pPr>
            <a:r>
              <a:rPr lang="en-MY" dirty="0"/>
              <a:t>Grading, Plasticity </a:t>
            </a:r>
            <a:r>
              <a:rPr lang="en-MY" dirty="0" err="1"/>
              <a:t>Indeks</a:t>
            </a:r>
            <a:r>
              <a:rPr lang="en-MY" dirty="0"/>
              <a:t> </a:t>
            </a:r>
            <a:r>
              <a:rPr lang="en-MY" dirty="0" err="1"/>
              <a:t>dan</a:t>
            </a:r>
            <a:r>
              <a:rPr lang="en-MY" dirty="0"/>
              <a:t> parameter lain yang </a:t>
            </a:r>
            <a:r>
              <a:rPr lang="en-MY" dirty="0" err="1"/>
              <a:t>berkaitan</a:t>
            </a:r>
            <a:endParaRPr lang="en-MY" dirty="0"/>
          </a:p>
          <a:p>
            <a:pPr marL="971550" lvl="1" indent="-514350">
              <a:lnSpc>
                <a:spcPct val="100000"/>
              </a:lnSpc>
              <a:buFont typeface="+mj-lt"/>
              <a:buAutoNum type="romanLcPeriod"/>
            </a:pPr>
            <a:r>
              <a:rPr lang="en-MY" dirty="0" err="1"/>
              <a:t>Kandungan</a:t>
            </a:r>
            <a:r>
              <a:rPr lang="en-MY" dirty="0"/>
              <a:t> </a:t>
            </a:r>
            <a:r>
              <a:rPr lang="en-MY" dirty="0" err="1"/>
              <a:t>lembapan</a:t>
            </a:r>
            <a:r>
              <a:rPr lang="en-MY" dirty="0"/>
              <a:t> </a:t>
            </a:r>
            <a:r>
              <a:rPr lang="en-MY" i="1" dirty="0"/>
              <a:t>in situ </a:t>
            </a:r>
            <a:r>
              <a:rPr lang="en-MY" dirty="0" err="1"/>
              <a:t>semasa</a:t>
            </a:r>
            <a:r>
              <a:rPr lang="en-MY" dirty="0"/>
              <a:t> </a:t>
            </a:r>
            <a:r>
              <a:rPr lang="en-MY" dirty="0" err="1"/>
              <a:t>penyiasatan</a:t>
            </a:r>
            <a:r>
              <a:rPr lang="en-MY" dirty="0"/>
              <a:t> </a:t>
            </a:r>
            <a:r>
              <a:rPr lang="en-MY" dirty="0" err="1"/>
              <a:t>tapak</a:t>
            </a:r>
            <a:r>
              <a:rPr lang="en-MY" dirty="0"/>
              <a:t> </a:t>
            </a:r>
            <a:r>
              <a:rPr lang="en-MY" dirty="0" err="1"/>
              <a:t>dilaksanakan</a:t>
            </a:r>
            <a:r>
              <a:rPr lang="en-MY" dirty="0"/>
              <a:t>, </a:t>
            </a:r>
            <a:r>
              <a:rPr lang="en-MY" dirty="0" err="1"/>
              <a:t>kandungan</a:t>
            </a:r>
            <a:r>
              <a:rPr lang="en-MY" dirty="0"/>
              <a:t> </a:t>
            </a:r>
            <a:r>
              <a:rPr lang="en-MY" dirty="0" err="1"/>
              <a:t>lembapan</a:t>
            </a:r>
            <a:r>
              <a:rPr lang="en-MY" dirty="0"/>
              <a:t> optimum </a:t>
            </a:r>
            <a:r>
              <a:rPr lang="en-MY" dirty="0" err="1"/>
              <a:t>dan</a:t>
            </a:r>
            <a:r>
              <a:rPr lang="en-MY" dirty="0"/>
              <a:t> </a:t>
            </a:r>
            <a:r>
              <a:rPr lang="en-MY" i="1" dirty="0"/>
              <a:t>maximum dry density</a:t>
            </a:r>
          </a:p>
          <a:p>
            <a:pPr marL="0" indent="0">
              <a:lnSpc>
                <a:spcPct val="100000"/>
              </a:lnSpc>
              <a:buNone/>
            </a:pPr>
            <a:r>
              <a:rPr lang="en-MY" dirty="0"/>
              <a:t>Maklumat yang </a:t>
            </a:r>
            <a:r>
              <a:rPr lang="en-MY" dirty="0" err="1"/>
              <a:t>dibekalkan</a:t>
            </a:r>
            <a:r>
              <a:rPr lang="en-MY" dirty="0"/>
              <a:t> </a:t>
            </a:r>
            <a:r>
              <a:rPr lang="en-MY" dirty="0" err="1"/>
              <a:t>ini</a:t>
            </a:r>
            <a:r>
              <a:rPr lang="en-MY" dirty="0"/>
              <a:t> </a:t>
            </a:r>
            <a:r>
              <a:rPr lang="en-MY" dirty="0" err="1"/>
              <a:t>adalah</a:t>
            </a:r>
            <a:r>
              <a:rPr lang="en-MY" dirty="0"/>
              <a:t> </a:t>
            </a:r>
            <a:r>
              <a:rPr lang="en-MY" dirty="0" err="1"/>
              <a:t>sebagai</a:t>
            </a:r>
            <a:r>
              <a:rPr lang="en-MY" dirty="0"/>
              <a:t> </a:t>
            </a:r>
            <a:r>
              <a:rPr lang="en-MY" dirty="0" err="1"/>
              <a:t>maklumat</a:t>
            </a:r>
            <a:r>
              <a:rPr lang="en-MY" dirty="0"/>
              <a:t> </a:t>
            </a:r>
            <a:r>
              <a:rPr lang="en-MY" dirty="0" err="1"/>
              <a:t>awal</a:t>
            </a:r>
            <a:r>
              <a:rPr lang="en-MY" dirty="0"/>
              <a:t> </a:t>
            </a:r>
            <a:r>
              <a:rPr lang="en-MY" dirty="0" err="1"/>
              <a:t>untuk</a:t>
            </a:r>
            <a:r>
              <a:rPr lang="en-MY" dirty="0"/>
              <a:t> </a:t>
            </a:r>
            <a:r>
              <a:rPr lang="en-MY" dirty="0" err="1"/>
              <a:t>digunakan</a:t>
            </a:r>
            <a:r>
              <a:rPr lang="en-MY" dirty="0"/>
              <a:t> </a:t>
            </a:r>
            <a:r>
              <a:rPr lang="en-MY" dirty="0" err="1"/>
              <a:t>sebagai</a:t>
            </a:r>
            <a:r>
              <a:rPr lang="en-MY" dirty="0"/>
              <a:t> </a:t>
            </a:r>
            <a:r>
              <a:rPr lang="en-MY" dirty="0" err="1"/>
              <a:t>panduan</a:t>
            </a:r>
            <a:r>
              <a:rPr lang="en-MY" dirty="0"/>
              <a:t> </a:t>
            </a:r>
            <a:r>
              <a:rPr lang="en-MY" dirty="0" err="1"/>
              <a:t>sahaja</a:t>
            </a:r>
            <a:r>
              <a:rPr lang="en-MY" dirty="0"/>
              <a:t> </a:t>
            </a:r>
            <a:r>
              <a:rPr lang="en-MY" dirty="0" err="1"/>
              <a:t>kepada</a:t>
            </a:r>
            <a:r>
              <a:rPr lang="en-MY" dirty="0"/>
              <a:t> </a:t>
            </a:r>
            <a:r>
              <a:rPr lang="en-MY" dirty="0" err="1"/>
              <a:t>kontraktor</a:t>
            </a:r>
            <a:r>
              <a:rPr lang="en-MY" dirty="0"/>
              <a:t>. </a:t>
            </a:r>
          </a:p>
          <a:p>
            <a:pPr marL="0" indent="0">
              <a:lnSpc>
                <a:spcPct val="100000"/>
              </a:lnSpc>
              <a:buNone/>
            </a:pPr>
            <a:r>
              <a:rPr lang="en-MY" dirty="0" err="1"/>
              <a:t>Pihak</a:t>
            </a:r>
            <a:r>
              <a:rPr lang="en-MY" dirty="0"/>
              <a:t> </a:t>
            </a:r>
            <a:r>
              <a:rPr lang="en-MY" dirty="0" err="1"/>
              <a:t>kontraktor</a:t>
            </a:r>
            <a:r>
              <a:rPr lang="en-MY" dirty="0"/>
              <a:t> </a:t>
            </a:r>
            <a:r>
              <a:rPr lang="en-MY" dirty="0" err="1"/>
              <a:t>hendaklah</a:t>
            </a:r>
            <a:r>
              <a:rPr lang="en-MY" dirty="0"/>
              <a:t> </a:t>
            </a:r>
            <a:r>
              <a:rPr lang="en-MY" dirty="0" err="1"/>
              <a:t>melaksanakan</a:t>
            </a:r>
            <a:r>
              <a:rPr lang="en-MY" dirty="0"/>
              <a:t> program </a:t>
            </a:r>
            <a:r>
              <a:rPr lang="en-MY" dirty="0" err="1"/>
              <a:t>ujian</a:t>
            </a:r>
            <a:r>
              <a:rPr lang="en-MY" dirty="0"/>
              <a:t> yang </a:t>
            </a:r>
            <a:r>
              <a:rPr lang="en-MY" dirty="0" err="1"/>
              <a:t>berasingan</a:t>
            </a:r>
            <a:r>
              <a:rPr lang="en-MY" dirty="0"/>
              <a:t> </a:t>
            </a:r>
            <a:r>
              <a:rPr lang="en-MY" dirty="0" err="1"/>
              <a:t>sekiranya</a:t>
            </a:r>
            <a:r>
              <a:rPr lang="en-MY" dirty="0"/>
              <a:t> </a:t>
            </a:r>
            <a:r>
              <a:rPr lang="en-MY" dirty="0" err="1"/>
              <a:t>perlu</a:t>
            </a:r>
            <a:r>
              <a:rPr lang="en-MY" dirty="0"/>
              <a:t> (</a:t>
            </a:r>
            <a:r>
              <a:rPr lang="en-MY" dirty="0" err="1"/>
              <a:t>e.g</a:t>
            </a:r>
            <a:r>
              <a:rPr lang="en-MY" dirty="0"/>
              <a:t> </a:t>
            </a:r>
            <a:r>
              <a:rPr lang="en-MY" dirty="0" err="1"/>
              <a:t>maklumat</a:t>
            </a:r>
            <a:r>
              <a:rPr lang="en-MY" dirty="0"/>
              <a:t> </a:t>
            </a:r>
            <a:r>
              <a:rPr lang="en-MY" dirty="0" err="1"/>
              <a:t>tidak</a:t>
            </a:r>
            <a:r>
              <a:rPr lang="en-MY" dirty="0"/>
              <a:t> </a:t>
            </a:r>
            <a:r>
              <a:rPr lang="en-MY" dirty="0" err="1"/>
              <a:t>mencukupi</a:t>
            </a:r>
            <a:r>
              <a:rPr lang="en-MY" dirty="0"/>
              <a:t> </a:t>
            </a:r>
            <a:r>
              <a:rPr lang="en-MY" dirty="0" err="1"/>
              <a:t>atau</a:t>
            </a:r>
            <a:r>
              <a:rPr lang="en-MY" dirty="0"/>
              <a:t> </a:t>
            </a:r>
            <a:r>
              <a:rPr lang="en-MY" dirty="0" err="1"/>
              <a:t>diragui</a:t>
            </a:r>
            <a:r>
              <a:rPr lang="en-MY" dirty="0"/>
              <a:t>) </a:t>
            </a:r>
            <a:r>
              <a:rPr lang="en-MY" dirty="0" err="1"/>
              <a:t>untuk</a:t>
            </a:r>
            <a:r>
              <a:rPr lang="en-MY" dirty="0"/>
              <a:t> </a:t>
            </a:r>
            <a:r>
              <a:rPr lang="en-MY" dirty="0" err="1"/>
              <a:t>menentukan</a:t>
            </a:r>
            <a:r>
              <a:rPr lang="en-MY" dirty="0"/>
              <a:t> parameter </a:t>
            </a:r>
            <a:r>
              <a:rPr lang="en-MY" dirty="0" err="1"/>
              <a:t>tanah</a:t>
            </a:r>
            <a:r>
              <a:rPr lang="en-MY" dirty="0"/>
              <a:t>/</a:t>
            </a:r>
            <a:r>
              <a:rPr lang="en-MY" dirty="0" err="1"/>
              <a:t>subgred</a:t>
            </a:r>
            <a:r>
              <a:rPr lang="en-MY" dirty="0"/>
              <a:t> </a:t>
            </a:r>
            <a:r>
              <a:rPr lang="en-MY" dirty="0" err="1"/>
              <a:t>tapak</a:t>
            </a:r>
            <a:r>
              <a:rPr lang="en-MY" dirty="0"/>
              <a:t> yang </a:t>
            </a:r>
            <a:r>
              <a:rPr lang="en-MY" dirty="0" err="1"/>
              <a:t>sebenarnya</a:t>
            </a:r>
            <a:r>
              <a:rPr lang="en-MY" dirty="0"/>
              <a:t> </a:t>
            </a:r>
          </a:p>
          <a:p>
            <a:pPr marL="514350" indent="-514350">
              <a:lnSpc>
                <a:spcPct val="100000"/>
              </a:lnSpc>
              <a:buFont typeface="+mj-lt"/>
              <a:buAutoNum type="romanLcPeriod"/>
            </a:pPr>
            <a:endParaRPr lang="en-MY" dirty="0"/>
          </a:p>
          <a:p>
            <a:pPr marL="0" indent="0">
              <a:lnSpc>
                <a:spcPct val="100000"/>
              </a:lnSpc>
              <a:buNone/>
            </a:pPr>
            <a:endParaRPr lang="en-MY" dirty="0"/>
          </a:p>
          <a:p>
            <a:pPr marL="0" indent="0">
              <a:lnSpc>
                <a:spcPct val="100000"/>
              </a:lnSpc>
              <a:buNone/>
            </a:pPr>
            <a:endParaRPr lang="en-MY" dirty="0"/>
          </a:p>
          <a:p>
            <a:pPr marL="457200" indent="-457200">
              <a:lnSpc>
                <a:spcPct val="100000"/>
              </a:lnSpc>
              <a:buAutoNum type="arabicPeriod"/>
            </a:pPr>
            <a:endParaRPr lang="en-MY"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1.3	MATERIALS</a:t>
            </a:r>
          </a:p>
        </p:txBody>
      </p:sp>
      <p:pic>
        <p:nvPicPr>
          <p:cNvPr id="2" name="Picture 1">
            <a:extLst>
              <a:ext uri="{FF2B5EF4-FFF2-40B4-BE49-F238E27FC236}">
                <a16:creationId xmlns:a16="http://schemas.microsoft.com/office/drawing/2014/main" id="{214317AC-C135-46F1-B800-2FB2114FD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212" t="19383" r="18137" b="5282"/>
          <a:stretch/>
        </p:blipFill>
        <p:spPr>
          <a:xfrm>
            <a:off x="7216943" y="189866"/>
            <a:ext cx="4892172" cy="3534590"/>
          </a:xfrm>
          <a:prstGeom prst="rect">
            <a:avLst/>
          </a:prstGeom>
        </p:spPr>
      </p:pic>
    </p:spTree>
    <p:extLst>
      <p:ext uri="{BB962C8B-B14F-4D97-AF65-F5344CB8AC3E}">
        <p14:creationId xmlns:p14="http://schemas.microsoft.com/office/powerpoint/2010/main" val="259997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197271" y="1648932"/>
            <a:ext cx="7019672" cy="1949570"/>
          </a:xfrm>
        </p:spPr>
        <p:txBody>
          <a:bodyPr>
            <a:noAutofit/>
          </a:bodyPr>
          <a:lstStyle/>
          <a:p>
            <a:pPr marL="0" indent="0">
              <a:lnSpc>
                <a:spcPct val="100000"/>
              </a:lnSpc>
              <a:buNone/>
            </a:pPr>
            <a:r>
              <a:rPr lang="en-MY" sz="1600" dirty="0" err="1"/>
              <a:t>Laporan</a:t>
            </a:r>
            <a:r>
              <a:rPr lang="en-MY" sz="1600" dirty="0"/>
              <a:t>  </a:t>
            </a:r>
            <a:r>
              <a:rPr lang="en-MY" sz="1600" dirty="0" err="1"/>
              <a:t>penyiasatan</a:t>
            </a:r>
            <a:r>
              <a:rPr lang="en-MY" sz="1600" dirty="0"/>
              <a:t> </a:t>
            </a:r>
            <a:r>
              <a:rPr lang="en-MY" sz="1600" dirty="0" err="1"/>
              <a:t>awal</a:t>
            </a:r>
            <a:r>
              <a:rPr lang="en-MY" sz="1600" dirty="0"/>
              <a:t> </a:t>
            </a:r>
            <a:r>
              <a:rPr lang="en-MY" sz="1600" dirty="0" err="1"/>
              <a:t>dan</a:t>
            </a:r>
            <a:r>
              <a:rPr lang="en-MY" sz="1600" dirty="0"/>
              <a:t> </a:t>
            </a:r>
            <a:r>
              <a:rPr lang="en-MY" sz="1600" dirty="0" err="1"/>
              <a:t>ujian</a:t>
            </a:r>
            <a:r>
              <a:rPr lang="en-MY" sz="1600" dirty="0"/>
              <a:t> </a:t>
            </a:r>
            <a:r>
              <a:rPr lang="en-MY" sz="1600" dirty="0" err="1"/>
              <a:t>ke</a:t>
            </a:r>
            <a:r>
              <a:rPr lang="en-MY" sz="1600" dirty="0"/>
              <a:t> </a:t>
            </a:r>
            <a:r>
              <a:rPr lang="en-MY" sz="1600" dirty="0" err="1"/>
              <a:t>atas</a:t>
            </a:r>
            <a:r>
              <a:rPr lang="en-MY" sz="1600" dirty="0"/>
              <a:t> </a:t>
            </a:r>
            <a:r>
              <a:rPr lang="en-MY" sz="1600" dirty="0" err="1"/>
              <a:t>sampel</a:t>
            </a:r>
            <a:r>
              <a:rPr lang="en-MY" sz="1600" dirty="0"/>
              <a:t> </a:t>
            </a:r>
            <a:r>
              <a:rPr lang="en-MY" sz="1600" dirty="0" err="1"/>
              <a:t>subgred</a:t>
            </a:r>
            <a:r>
              <a:rPr lang="en-MY" sz="1600" dirty="0"/>
              <a:t>/</a:t>
            </a:r>
            <a:r>
              <a:rPr lang="en-MY" sz="1600" dirty="0" err="1"/>
              <a:t>tanah</a:t>
            </a:r>
            <a:r>
              <a:rPr lang="en-MY" sz="1600" dirty="0"/>
              <a:t> </a:t>
            </a:r>
            <a:r>
              <a:rPr lang="en-MY" sz="1600" dirty="0" err="1"/>
              <a:t>sedia</a:t>
            </a:r>
            <a:r>
              <a:rPr lang="en-MY" sz="1600" dirty="0"/>
              <a:t> </a:t>
            </a:r>
            <a:r>
              <a:rPr lang="en-MY" sz="1600" dirty="0" err="1"/>
              <a:t>ada</a:t>
            </a:r>
            <a:r>
              <a:rPr lang="en-MY" sz="1600" dirty="0"/>
              <a:t> </a:t>
            </a:r>
            <a:r>
              <a:rPr lang="en-MY" sz="1600" dirty="0" err="1"/>
              <a:t>akan</a:t>
            </a:r>
            <a:r>
              <a:rPr lang="en-MY" sz="1600" dirty="0"/>
              <a:t> </a:t>
            </a:r>
            <a:r>
              <a:rPr lang="en-MY" sz="1600" dirty="0" err="1"/>
              <a:t>dimajukan</a:t>
            </a:r>
            <a:r>
              <a:rPr lang="en-MY" sz="1600" dirty="0"/>
              <a:t> </a:t>
            </a:r>
            <a:r>
              <a:rPr lang="en-MY" sz="1600" dirty="0" err="1"/>
              <a:t>oleh</a:t>
            </a:r>
            <a:r>
              <a:rPr lang="en-MY" sz="1600" dirty="0"/>
              <a:t> </a:t>
            </a:r>
            <a:r>
              <a:rPr lang="en-MY" sz="1600" dirty="0" err="1"/>
              <a:t>pihak</a:t>
            </a:r>
            <a:r>
              <a:rPr lang="en-MY" sz="1600" dirty="0"/>
              <a:t> S.O yang </a:t>
            </a:r>
            <a:r>
              <a:rPr lang="en-MY" sz="1600" dirty="0" err="1"/>
              <a:t>merangkumi</a:t>
            </a:r>
            <a:r>
              <a:rPr lang="en-MY" sz="1600" dirty="0"/>
              <a:t> </a:t>
            </a:r>
            <a:r>
              <a:rPr lang="en-MY" sz="1600" dirty="0" err="1"/>
              <a:t>perkara</a:t>
            </a:r>
            <a:r>
              <a:rPr lang="en-MY" sz="1600" dirty="0"/>
              <a:t> </a:t>
            </a:r>
            <a:r>
              <a:rPr lang="en-MY" sz="1600" dirty="0" err="1"/>
              <a:t>berikut</a:t>
            </a:r>
            <a:r>
              <a:rPr lang="en-MY" sz="1600" dirty="0"/>
              <a:t>:</a:t>
            </a:r>
          </a:p>
          <a:p>
            <a:pPr marL="971550" lvl="1" indent="-514350">
              <a:lnSpc>
                <a:spcPct val="100000"/>
              </a:lnSpc>
              <a:buFont typeface="+mj-lt"/>
              <a:buAutoNum type="romanLcPeriod"/>
            </a:pPr>
            <a:r>
              <a:rPr lang="en-MY" sz="1600" dirty="0" err="1"/>
              <a:t>Kriteria</a:t>
            </a:r>
            <a:r>
              <a:rPr lang="en-MY" sz="1600" dirty="0"/>
              <a:t> </a:t>
            </a:r>
            <a:r>
              <a:rPr lang="en-MY" sz="1600" dirty="0" err="1"/>
              <a:t>tanah</a:t>
            </a:r>
            <a:r>
              <a:rPr lang="en-MY" sz="1600" dirty="0"/>
              <a:t> </a:t>
            </a:r>
            <a:r>
              <a:rPr lang="en-MY" sz="1600" dirty="0" err="1"/>
              <a:t>sedia</a:t>
            </a:r>
            <a:r>
              <a:rPr lang="en-MY" sz="1600" dirty="0"/>
              <a:t> </a:t>
            </a:r>
            <a:r>
              <a:rPr lang="en-MY" sz="1600" dirty="0" err="1"/>
              <a:t>ada</a:t>
            </a:r>
            <a:endParaRPr lang="en-MY" sz="1600" dirty="0"/>
          </a:p>
          <a:p>
            <a:pPr marL="971550" lvl="1" indent="-514350">
              <a:lnSpc>
                <a:spcPct val="100000"/>
              </a:lnSpc>
              <a:buFont typeface="+mj-lt"/>
              <a:buAutoNum type="romanLcPeriod"/>
            </a:pPr>
            <a:r>
              <a:rPr lang="en-MY" sz="1600" dirty="0"/>
              <a:t>Grading, Plasticity </a:t>
            </a:r>
            <a:r>
              <a:rPr lang="en-MY" sz="1600" dirty="0" err="1"/>
              <a:t>Indeks</a:t>
            </a:r>
            <a:r>
              <a:rPr lang="en-MY" sz="1600" dirty="0"/>
              <a:t> </a:t>
            </a:r>
            <a:r>
              <a:rPr lang="en-MY" sz="1600" dirty="0" err="1"/>
              <a:t>dan</a:t>
            </a:r>
            <a:r>
              <a:rPr lang="en-MY" sz="1600" dirty="0"/>
              <a:t> parameter lain yang </a:t>
            </a:r>
            <a:r>
              <a:rPr lang="en-MY" sz="1600" dirty="0" err="1"/>
              <a:t>berkaitan</a:t>
            </a:r>
            <a:endParaRPr lang="en-MY" sz="1600" dirty="0"/>
          </a:p>
          <a:p>
            <a:pPr marL="971550" lvl="1" indent="-514350">
              <a:lnSpc>
                <a:spcPct val="100000"/>
              </a:lnSpc>
              <a:buFont typeface="+mj-lt"/>
              <a:buAutoNum type="romanLcPeriod"/>
            </a:pPr>
            <a:r>
              <a:rPr lang="en-MY" sz="1600" dirty="0" err="1"/>
              <a:t>Kandungan</a:t>
            </a:r>
            <a:r>
              <a:rPr lang="en-MY" sz="1600" dirty="0"/>
              <a:t> </a:t>
            </a:r>
            <a:r>
              <a:rPr lang="en-MY" sz="1600" dirty="0" err="1"/>
              <a:t>lembapan</a:t>
            </a:r>
            <a:r>
              <a:rPr lang="en-MY" sz="1600" dirty="0"/>
              <a:t> in situ </a:t>
            </a:r>
            <a:r>
              <a:rPr lang="en-MY" sz="1600" dirty="0" err="1"/>
              <a:t>semasa</a:t>
            </a:r>
            <a:r>
              <a:rPr lang="en-MY" sz="1600" dirty="0"/>
              <a:t> </a:t>
            </a:r>
            <a:r>
              <a:rPr lang="en-MY" sz="1600" dirty="0" err="1"/>
              <a:t>penyaiasatan</a:t>
            </a:r>
            <a:r>
              <a:rPr lang="en-MY" sz="1600" dirty="0"/>
              <a:t> </a:t>
            </a:r>
            <a:r>
              <a:rPr lang="en-MY" sz="1600" dirty="0" err="1"/>
              <a:t>tapak</a:t>
            </a:r>
            <a:r>
              <a:rPr lang="en-MY" sz="1600" dirty="0"/>
              <a:t> </a:t>
            </a:r>
            <a:r>
              <a:rPr lang="en-MY" sz="1600" dirty="0" err="1"/>
              <a:t>dilaksanakan</a:t>
            </a:r>
            <a:r>
              <a:rPr lang="en-MY" sz="1600" dirty="0"/>
              <a:t>, </a:t>
            </a:r>
            <a:r>
              <a:rPr lang="en-MY" sz="1600" dirty="0" err="1"/>
              <a:t>kandungan</a:t>
            </a:r>
            <a:r>
              <a:rPr lang="en-MY" sz="1600" dirty="0"/>
              <a:t> </a:t>
            </a:r>
            <a:r>
              <a:rPr lang="en-MY" sz="1600" dirty="0" err="1"/>
              <a:t>lembapan</a:t>
            </a:r>
            <a:r>
              <a:rPr lang="en-MY" sz="1600" dirty="0"/>
              <a:t> optimum </a:t>
            </a:r>
            <a:r>
              <a:rPr lang="en-MY" sz="1600" dirty="0" err="1"/>
              <a:t>dan</a:t>
            </a:r>
            <a:r>
              <a:rPr lang="en-MY" sz="1600" dirty="0"/>
              <a:t> maximum dry density</a:t>
            </a:r>
          </a:p>
          <a:p>
            <a:pPr marL="0" indent="0">
              <a:lnSpc>
                <a:spcPct val="100000"/>
              </a:lnSpc>
              <a:buNone/>
            </a:pPr>
            <a:r>
              <a:rPr lang="en-MY" sz="1600" dirty="0"/>
              <a:t>Maklumat yang </a:t>
            </a:r>
            <a:r>
              <a:rPr lang="en-MY" sz="1600" dirty="0" err="1"/>
              <a:t>dibekalkan</a:t>
            </a:r>
            <a:r>
              <a:rPr lang="en-MY" sz="1600" dirty="0"/>
              <a:t> </a:t>
            </a:r>
            <a:r>
              <a:rPr lang="en-MY" sz="1600" dirty="0" err="1"/>
              <a:t>ini</a:t>
            </a:r>
            <a:r>
              <a:rPr lang="en-MY" sz="1600" dirty="0"/>
              <a:t> </a:t>
            </a:r>
            <a:r>
              <a:rPr lang="en-MY" sz="1600" dirty="0" err="1"/>
              <a:t>adalah</a:t>
            </a:r>
            <a:r>
              <a:rPr lang="en-MY" sz="1600" dirty="0"/>
              <a:t> </a:t>
            </a:r>
            <a:r>
              <a:rPr lang="en-MY" sz="1600" dirty="0" err="1"/>
              <a:t>sebagai</a:t>
            </a:r>
            <a:r>
              <a:rPr lang="en-MY" sz="1600" dirty="0"/>
              <a:t> </a:t>
            </a:r>
            <a:r>
              <a:rPr lang="en-MY" sz="1600" dirty="0" err="1"/>
              <a:t>maklumat</a:t>
            </a:r>
            <a:r>
              <a:rPr lang="en-MY" sz="1600" dirty="0"/>
              <a:t> </a:t>
            </a:r>
            <a:r>
              <a:rPr lang="en-MY" sz="1600" dirty="0" err="1"/>
              <a:t>awal</a:t>
            </a:r>
            <a:r>
              <a:rPr lang="en-MY" sz="1600" dirty="0"/>
              <a:t> </a:t>
            </a:r>
            <a:r>
              <a:rPr lang="en-MY" sz="1600" dirty="0" err="1"/>
              <a:t>untuk</a:t>
            </a:r>
            <a:r>
              <a:rPr lang="en-MY" sz="1600" dirty="0"/>
              <a:t> </a:t>
            </a:r>
            <a:r>
              <a:rPr lang="en-MY" sz="1600" dirty="0" err="1"/>
              <a:t>digunakan</a:t>
            </a:r>
            <a:r>
              <a:rPr lang="en-MY" sz="1600" dirty="0"/>
              <a:t> </a:t>
            </a:r>
            <a:r>
              <a:rPr lang="en-MY" sz="1600" dirty="0" err="1"/>
              <a:t>sebagai</a:t>
            </a:r>
            <a:r>
              <a:rPr lang="en-MY" sz="1600" dirty="0"/>
              <a:t> </a:t>
            </a:r>
            <a:r>
              <a:rPr lang="en-MY" sz="1600" dirty="0" err="1"/>
              <a:t>panduan</a:t>
            </a:r>
            <a:r>
              <a:rPr lang="en-MY" sz="1600" dirty="0"/>
              <a:t> </a:t>
            </a:r>
            <a:r>
              <a:rPr lang="en-MY" sz="1600" dirty="0" err="1"/>
              <a:t>sahaja</a:t>
            </a:r>
            <a:r>
              <a:rPr lang="en-MY" sz="1600" dirty="0"/>
              <a:t> </a:t>
            </a:r>
            <a:r>
              <a:rPr lang="en-MY" sz="1600" dirty="0" err="1"/>
              <a:t>kepada</a:t>
            </a:r>
            <a:r>
              <a:rPr lang="en-MY" sz="1600" dirty="0"/>
              <a:t> </a:t>
            </a:r>
            <a:r>
              <a:rPr lang="en-MY" sz="1600" dirty="0" err="1"/>
              <a:t>kontraktor</a:t>
            </a:r>
            <a:r>
              <a:rPr lang="en-MY" sz="1600" dirty="0"/>
              <a:t>. </a:t>
            </a:r>
          </a:p>
          <a:p>
            <a:pPr marL="0" indent="0">
              <a:lnSpc>
                <a:spcPct val="100000"/>
              </a:lnSpc>
              <a:buNone/>
            </a:pPr>
            <a:r>
              <a:rPr lang="en-MY" sz="1600" dirty="0" err="1"/>
              <a:t>Pihak</a:t>
            </a:r>
            <a:r>
              <a:rPr lang="en-MY" sz="1600" dirty="0"/>
              <a:t> </a:t>
            </a:r>
            <a:r>
              <a:rPr lang="en-MY" sz="1600" dirty="0" err="1"/>
              <a:t>kontraktor</a:t>
            </a:r>
            <a:r>
              <a:rPr lang="en-MY" sz="1600" dirty="0"/>
              <a:t> </a:t>
            </a:r>
            <a:r>
              <a:rPr lang="en-MY" sz="1600" dirty="0" err="1"/>
              <a:t>hendakalah</a:t>
            </a:r>
            <a:r>
              <a:rPr lang="en-MY" sz="1600" dirty="0"/>
              <a:t> </a:t>
            </a:r>
            <a:r>
              <a:rPr lang="en-MY" sz="1600" dirty="0" err="1"/>
              <a:t>melaksanakan</a:t>
            </a:r>
            <a:r>
              <a:rPr lang="en-MY" sz="1600" dirty="0"/>
              <a:t> program </a:t>
            </a:r>
            <a:r>
              <a:rPr lang="en-MY" sz="1600" dirty="0" err="1"/>
              <a:t>ujian</a:t>
            </a:r>
            <a:r>
              <a:rPr lang="en-MY" sz="1600" dirty="0"/>
              <a:t> yang </a:t>
            </a:r>
            <a:r>
              <a:rPr lang="en-MY" sz="1600" dirty="0" err="1"/>
              <a:t>berasingan</a:t>
            </a:r>
            <a:r>
              <a:rPr lang="en-MY" sz="1600" dirty="0"/>
              <a:t> </a:t>
            </a:r>
            <a:r>
              <a:rPr lang="en-MY" sz="1600" dirty="0" err="1"/>
              <a:t>sekiranya</a:t>
            </a:r>
            <a:r>
              <a:rPr lang="en-MY" sz="1600" dirty="0"/>
              <a:t> </a:t>
            </a:r>
            <a:r>
              <a:rPr lang="en-MY" sz="1600" dirty="0" err="1"/>
              <a:t>perlu</a:t>
            </a:r>
            <a:r>
              <a:rPr lang="en-MY" sz="1600" dirty="0"/>
              <a:t> (</a:t>
            </a:r>
            <a:r>
              <a:rPr lang="en-MY" sz="1600" dirty="0" err="1"/>
              <a:t>e.g</a:t>
            </a:r>
            <a:r>
              <a:rPr lang="en-MY" sz="1600" dirty="0"/>
              <a:t> </a:t>
            </a:r>
            <a:r>
              <a:rPr lang="en-MY" sz="1600" dirty="0" err="1"/>
              <a:t>maklumat</a:t>
            </a:r>
            <a:r>
              <a:rPr lang="en-MY" sz="1600" dirty="0"/>
              <a:t> </a:t>
            </a:r>
            <a:r>
              <a:rPr lang="en-MY" sz="1600" dirty="0" err="1"/>
              <a:t>tidak</a:t>
            </a:r>
            <a:r>
              <a:rPr lang="en-MY" sz="1600" dirty="0"/>
              <a:t> </a:t>
            </a:r>
            <a:r>
              <a:rPr lang="en-MY" sz="1600" dirty="0" err="1"/>
              <a:t>mencukupi</a:t>
            </a:r>
            <a:r>
              <a:rPr lang="en-MY" sz="1600" dirty="0"/>
              <a:t> </a:t>
            </a:r>
            <a:r>
              <a:rPr lang="en-MY" sz="1600" dirty="0" err="1"/>
              <a:t>atau</a:t>
            </a:r>
            <a:r>
              <a:rPr lang="en-MY" sz="1600" dirty="0"/>
              <a:t> </a:t>
            </a:r>
            <a:r>
              <a:rPr lang="en-MY" sz="1600" dirty="0" err="1"/>
              <a:t>diragui</a:t>
            </a:r>
            <a:r>
              <a:rPr lang="en-MY" sz="1600" dirty="0"/>
              <a:t>) </a:t>
            </a:r>
            <a:r>
              <a:rPr lang="en-MY" sz="1600" dirty="0" err="1"/>
              <a:t>untuk</a:t>
            </a:r>
            <a:r>
              <a:rPr lang="en-MY" sz="1600" dirty="0"/>
              <a:t> </a:t>
            </a:r>
            <a:r>
              <a:rPr lang="en-MY" sz="1600" dirty="0" err="1"/>
              <a:t>menentukan</a:t>
            </a:r>
            <a:r>
              <a:rPr lang="en-MY" sz="1600" dirty="0"/>
              <a:t> parameter </a:t>
            </a:r>
            <a:r>
              <a:rPr lang="en-MY" sz="1600" dirty="0" err="1"/>
              <a:t>tanah</a:t>
            </a:r>
            <a:r>
              <a:rPr lang="en-MY" sz="1600" dirty="0"/>
              <a:t>/</a:t>
            </a:r>
            <a:r>
              <a:rPr lang="en-MY" sz="1600" dirty="0" err="1"/>
              <a:t>subgred</a:t>
            </a:r>
            <a:r>
              <a:rPr lang="en-MY" sz="1600" dirty="0"/>
              <a:t> </a:t>
            </a:r>
            <a:r>
              <a:rPr lang="en-MY" sz="1600" dirty="0" err="1"/>
              <a:t>tapak</a:t>
            </a:r>
            <a:r>
              <a:rPr lang="en-MY" sz="1600" dirty="0"/>
              <a:t> yang </a:t>
            </a:r>
            <a:r>
              <a:rPr lang="en-MY" sz="1600" dirty="0" err="1"/>
              <a:t>sebenarnya</a:t>
            </a:r>
            <a:r>
              <a:rPr lang="en-MY" sz="1600" dirty="0"/>
              <a:t> .</a:t>
            </a:r>
          </a:p>
          <a:p>
            <a:pPr marL="0" indent="0">
              <a:lnSpc>
                <a:spcPct val="100000"/>
              </a:lnSpc>
              <a:buNone/>
            </a:pPr>
            <a:endParaRPr lang="en-MY" sz="1600" dirty="0"/>
          </a:p>
          <a:p>
            <a:pPr marL="0" indent="0">
              <a:lnSpc>
                <a:spcPct val="100000"/>
              </a:lnSpc>
              <a:buNone/>
            </a:pPr>
            <a:r>
              <a:rPr lang="en-MY" sz="1600" dirty="0" err="1"/>
              <a:t>Kontraktor</a:t>
            </a:r>
            <a:r>
              <a:rPr lang="en-MY" sz="1600" dirty="0"/>
              <a:t> </a:t>
            </a:r>
            <a:r>
              <a:rPr lang="en-MY" sz="1600" dirty="0" err="1"/>
              <a:t>hendaklah</a:t>
            </a:r>
            <a:r>
              <a:rPr lang="en-MY" sz="1600" dirty="0"/>
              <a:t> </a:t>
            </a:r>
            <a:r>
              <a:rPr lang="en-MY" sz="1600" dirty="0" err="1"/>
              <a:t>mengambil</a:t>
            </a:r>
            <a:r>
              <a:rPr lang="en-MY" sz="1600" dirty="0"/>
              <a:t> </a:t>
            </a:r>
            <a:r>
              <a:rPr lang="en-MY" sz="1600" dirty="0" err="1"/>
              <a:t>tindakan</a:t>
            </a:r>
            <a:r>
              <a:rPr lang="en-MY" sz="1600" dirty="0"/>
              <a:t> </a:t>
            </a:r>
            <a:r>
              <a:rPr lang="en-MY" sz="1600" dirty="0" err="1"/>
              <a:t>perlu</a:t>
            </a:r>
            <a:r>
              <a:rPr lang="en-MY" sz="1600" dirty="0"/>
              <a:t> </a:t>
            </a:r>
            <a:r>
              <a:rPr lang="en-MY" sz="1600" dirty="0" err="1"/>
              <a:t>untuk</a:t>
            </a:r>
            <a:r>
              <a:rPr lang="en-MY" sz="1600" dirty="0"/>
              <a:t> </a:t>
            </a:r>
            <a:r>
              <a:rPr lang="en-MY" sz="1600" dirty="0" err="1"/>
              <a:t>memastikan</a:t>
            </a:r>
            <a:r>
              <a:rPr lang="en-MY" sz="1600" dirty="0"/>
              <a:t> </a:t>
            </a:r>
            <a:r>
              <a:rPr lang="en-MY" sz="1600" dirty="0" err="1"/>
              <a:t>bahawa</a:t>
            </a:r>
            <a:r>
              <a:rPr lang="en-MY" sz="1600" dirty="0"/>
              <a:t> </a:t>
            </a:r>
            <a:r>
              <a:rPr lang="en-MY" sz="1600" dirty="0" err="1"/>
              <a:t>lapisan</a:t>
            </a:r>
            <a:r>
              <a:rPr lang="en-MY" sz="1600" dirty="0"/>
              <a:t> </a:t>
            </a:r>
            <a:r>
              <a:rPr lang="en-MY" sz="1600" dirty="0" err="1"/>
              <a:t>subgred</a:t>
            </a:r>
            <a:r>
              <a:rPr lang="en-MY" sz="1600" dirty="0"/>
              <a:t> yang </a:t>
            </a:r>
            <a:r>
              <a:rPr lang="en-MY" sz="1600" dirty="0" err="1"/>
              <a:t>distabilkan</a:t>
            </a:r>
            <a:r>
              <a:rPr lang="en-MY" sz="1600" dirty="0"/>
              <a:t> </a:t>
            </a:r>
            <a:r>
              <a:rPr lang="en-MY" sz="1600" dirty="0" err="1"/>
              <a:t>mematuhi</a:t>
            </a:r>
            <a:r>
              <a:rPr lang="en-MY" sz="1600" dirty="0"/>
              <a:t> </a:t>
            </a:r>
            <a:r>
              <a:rPr lang="en-MY" sz="1600" dirty="0" err="1"/>
              <a:t>keperluan</a:t>
            </a:r>
            <a:r>
              <a:rPr lang="en-MY" sz="1600" dirty="0"/>
              <a:t> </a:t>
            </a:r>
            <a:r>
              <a:rPr lang="en-MY" sz="1600" dirty="0" err="1"/>
              <a:t>reka</a:t>
            </a:r>
            <a:r>
              <a:rPr lang="en-MY" sz="1600" dirty="0"/>
              <a:t> </a:t>
            </a:r>
            <a:r>
              <a:rPr lang="en-MY" sz="1600" dirty="0" err="1"/>
              <a:t>bentuk</a:t>
            </a:r>
            <a:r>
              <a:rPr lang="en-MY" sz="1600" dirty="0"/>
              <a:t> yang </a:t>
            </a:r>
            <a:r>
              <a:rPr lang="en-MY" sz="1600" dirty="0" err="1"/>
              <a:t>ditetapkan</a:t>
            </a:r>
            <a:r>
              <a:rPr lang="en-MY" sz="1600" dirty="0"/>
              <a:t>.</a:t>
            </a:r>
          </a:p>
          <a:p>
            <a:pPr marL="457200" indent="-457200">
              <a:lnSpc>
                <a:spcPct val="100000"/>
              </a:lnSpc>
              <a:buAutoNum type="arabicPeriod"/>
            </a:pPr>
            <a:endParaRPr lang="en-MY" sz="1600"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1.3	MATERIALS</a:t>
            </a:r>
          </a:p>
        </p:txBody>
      </p:sp>
      <p:pic>
        <p:nvPicPr>
          <p:cNvPr id="2" name="Picture 1">
            <a:extLst>
              <a:ext uri="{FF2B5EF4-FFF2-40B4-BE49-F238E27FC236}">
                <a16:creationId xmlns:a16="http://schemas.microsoft.com/office/drawing/2014/main" id="{214317AC-C135-46F1-B800-2FB2114FD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212" t="19383" r="18137" b="5282"/>
          <a:stretch/>
        </p:blipFill>
        <p:spPr>
          <a:xfrm>
            <a:off x="7216943" y="560802"/>
            <a:ext cx="4892172" cy="3534590"/>
          </a:xfrm>
          <a:prstGeom prst="rect">
            <a:avLst/>
          </a:prstGeom>
        </p:spPr>
      </p:pic>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1.3.1	Existing soil/material</a:t>
            </a:r>
          </a:p>
        </p:txBody>
      </p:sp>
    </p:spTree>
    <p:extLst>
      <p:ext uri="{BB962C8B-B14F-4D97-AF65-F5344CB8AC3E}">
        <p14:creationId xmlns:p14="http://schemas.microsoft.com/office/powerpoint/2010/main" val="283411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197271" y="1479430"/>
            <a:ext cx="6695235" cy="1949570"/>
          </a:xfrm>
        </p:spPr>
        <p:txBody>
          <a:bodyPr>
            <a:noAutofit/>
          </a:bodyPr>
          <a:lstStyle/>
          <a:p>
            <a:pPr marL="0" indent="0">
              <a:lnSpc>
                <a:spcPct val="100000"/>
              </a:lnSpc>
              <a:buNone/>
            </a:pPr>
            <a:r>
              <a:rPr lang="en-MY" sz="2400" dirty="0" err="1"/>
              <a:t>Bahan</a:t>
            </a:r>
            <a:r>
              <a:rPr lang="en-MY" sz="2400" dirty="0"/>
              <a:t> import </a:t>
            </a:r>
            <a:r>
              <a:rPr lang="en-MY" sz="2400" dirty="0" err="1"/>
              <a:t>boleh</a:t>
            </a:r>
            <a:r>
              <a:rPr lang="en-MY" sz="2400" dirty="0"/>
              <a:t> </a:t>
            </a:r>
            <a:r>
              <a:rPr lang="en-MY" sz="2400" dirty="0" err="1"/>
              <a:t>terdiri</a:t>
            </a:r>
            <a:r>
              <a:rPr lang="en-MY" sz="2400" dirty="0"/>
              <a:t> </a:t>
            </a:r>
            <a:r>
              <a:rPr lang="en-MY" sz="2400" dirty="0" err="1"/>
              <a:t>daripada</a:t>
            </a:r>
            <a:r>
              <a:rPr lang="en-MY" sz="2400" dirty="0"/>
              <a:t>  </a:t>
            </a:r>
            <a:r>
              <a:rPr lang="en-MY" sz="2400" dirty="0" err="1"/>
              <a:t>bahan</a:t>
            </a:r>
            <a:r>
              <a:rPr lang="en-MY" sz="2400" dirty="0"/>
              <a:t> </a:t>
            </a:r>
            <a:r>
              <a:rPr lang="en-MY" sz="2400" dirty="0" err="1"/>
              <a:t>berikut</a:t>
            </a:r>
            <a:r>
              <a:rPr lang="en-MY" sz="2400" dirty="0"/>
              <a:t> </a:t>
            </a:r>
            <a:r>
              <a:rPr lang="en-MY" sz="2400" dirty="0" err="1"/>
              <a:t>dan</a:t>
            </a:r>
            <a:r>
              <a:rPr lang="en-MY" sz="2400" dirty="0"/>
              <a:t> </a:t>
            </a:r>
            <a:r>
              <a:rPr lang="en-MY" sz="2400" dirty="0" err="1"/>
              <a:t>mestilah</a:t>
            </a:r>
            <a:r>
              <a:rPr lang="en-MY" sz="2400" dirty="0"/>
              <a:t> </a:t>
            </a:r>
            <a:r>
              <a:rPr lang="en-MY" sz="2400" dirty="0" err="1"/>
              <a:t>diluluskan</a:t>
            </a:r>
            <a:r>
              <a:rPr lang="en-MY" sz="2400" dirty="0"/>
              <a:t> </a:t>
            </a:r>
            <a:r>
              <a:rPr lang="en-MY" sz="2400" dirty="0" err="1"/>
              <a:t>oleh</a:t>
            </a:r>
            <a:r>
              <a:rPr lang="en-MY" sz="2400" dirty="0"/>
              <a:t> </a:t>
            </a:r>
            <a:r>
              <a:rPr lang="en-MY" sz="2400" dirty="0" err="1"/>
              <a:t>pihak</a:t>
            </a:r>
            <a:r>
              <a:rPr lang="en-MY" sz="2400" dirty="0"/>
              <a:t> S.O:</a:t>
            </a:r>
          </a:p>
          <a:p>
            <a:pPr marL="400050" indent="-400050">
              <a:lnSpc>
                <a:spcPct val="100000"/>
              </a:lnSpc>
              <a:buFont typeface="+mj-lt"/>
              <a:buAutoNum type="romanLcPeriod"/>
            </a:pPr>
            <a:r>
              <a:rPr lang="en-MY" sz="2400" dirty="0"/>
              <a:t>Natural material (</a:t>
            </a:r>
            <a:r>
              <a:rPr lang="en-MY" sz="2400" dirty="0" err="1"/>
              <a:t>pasir</a:t>
            </a:r>
            <a:r>
              <a:rPr lang="en-MY" sz="2400" dirty="0"/>
              <a:t>, gravel)</a:t>
            </a:r>
          </a:p>
          <a:p>
            <a:pPr marL="400050" indent="-400050">
              <a:lnSpc>
                <a:spcPct val="100000"/>
              </a:lnSpc>
              <a:buFont typeface="+mj-lt"/>
              <a:buAutoNum type="romanLcPeriod"/>
            </a:pPr>
            <a:r>
              <a:rPr lang="en-MY" sz="2400" dirty="0"/>
              <a:t>Crushed stone product ( graded product, crusher dust)</a:t>
            </a:r>
          </a:p>
          <a:p>
            <a:pPr marL="400050" indent="-400050">
              <a:lnSpc>
                <a:spcPct val="100000"/>
              </a:lnSpc>
              <a:buFont typeface="+mj-lt"/>
              <a:buAutoNum type="romanLcPeriod"/>
            </a:pPr>
            <a:r>
              <a:rPr lang="en-MY" sz="2400" dirty="0"/>
              <a:t>By product (steel slag, fly ash, bottom ash)</a:t>
            </a:r>
          </a:p>
          <a:p>
            <a:pPr marL="400050" indent="-400050">
              <a:lnSpc>
                <a:spcPct val="100000"/>
              </a:lnSpc>
              <a:buFont typeface="+mj-lt"/>
              <a:buAutoNum type="romanLcPeriod"/>
            </a:pPr>
            <a:r>
              <a:rPr lang="en-MY" sz="2400" dirty="0" err="1"/>
              <a:t>Bahan</a:t>
            </a:r>
            <a:r>
              <a:rPr lang="en-MY" sz="2400" dirty="0"/>
              <a:t> </a:t>
            </a:r>
            <a:r>
              <a:rPr lang="en-MY" sz="2400" dirty="0" err="1"/>
              <a:t>kitar</a:t>
            </a:r>
            <a:r>
              <a:rPr lang="en-MY" sz="2400" dirty="0"/>
              <a:t> </a:t>
            </a:r>
            <a:r>
              <a:rPr lang="en-MY" sz="2400" dirty="0" err="1"/>
              <a:t>semula</a:t>
            </a:r>
            <a:r>
              <a:rPr lang="en-MY" sz="2400" dirty="0"/>
              <a:t> </a:t>
            </a:r>
            <a:r>
              <a:rPr lang="en-MY" sz="2400" dirty="0" err="1"/>
              <a:t>daripada</a:t>
            </a:r>
            <a:r>
              <a:rPr lang="en-MY" sz="2400" dirty="0"/>
              <a:t> </a:t>
            </a:r>
            <a:r>
              <a:rPr lang="en-MY" sz="2400" dirty="0" err="1"/>
              <a:t>tapak</a:t>
            </a:r>
            <a:r>
              <a:rPr lang="en-MY" sz="2400" dirty="0"/>
              <a:t> yang lain</a:t>
            </a:r>
          </a:p>
          <a:p>
            <a:pPr marL="0" indent="0">
              <a:lnSpc>
                <a:spcPct val="100000"/>
              </a:lnSpc>
              <a:buNone/>
            </a:pPr>
            <a:r>
              <a:rPr lang="en-MY" sz="2400" dirty="0"/>
              <a:t>Data </a:t>
            </a:r>
            <a:r>
              <a:rPr lang="en-MY" sz="2400" dirty="0" err="1"/>
              <a:t>dan</a:t>
            </a:r>
            <a:r>
              <a:rPr lang="en-MY" sz="2400" dirty="0"/>
              <a:t> </a:t>
            </a:r>
            <a:r>
              <a:rPr lang="en-MY" sz="2400" dirty="0" err="1"/>
              <a:t>maklumat</a:t>
            </a:r>
            <a:r>
              <a:rPr lang="en-MY" sz="2400" dirty="0"/>
              <a:t> </a:t>
            </a:r>
            <a:r>
              <a:rPr lang="en-MY" sz="2400" dirty="0" err="1"/>
              <a:t>bahan</a:t>
            </a:r>
            <a:r>
              <a:rPr lang="en-MY" sz="2400" dirty="0"/>
              <a:t> import </a:t>
            </a:r>
            <a:r>
              <a:rPr lang="en-MY" sz="2400" dirty="0" err="1"/>
              <a:t>hendaklah</a:t>
            </a:r>
            <a:r>
              <a:rPr lang="en-MY" sz="2400" dirty="0"/>
              <a:t> </a:t>
            </a:r>
            <a:r>
              <a:rPr lang="en-MY" sz="2400" dirty="0" err="1"/>
              <a:t>dinyatakan</a:t>
            </a:r>
            <a:r>
              <a:rPr lang="en-MY" sz="2400" dirty="0"/>
              <a:t> </a:t>
            </a:r>
            <a:r>
              <a:rPr lang="en-MY" sz="2400" dirty="0" err="1"/>
              <a:t>dalam</a:t>
            </a:r>
            <a:r>
              <a:rPr lang="en-MY" sz="2400" dirty="0"/>
              <a:t> </a:t>
            </a:r>
            <a:r>
              <a:rPr lang="en-MY" sz="2400" dirty="0" err="1"/>
              <a:t>laporan</a:t>
            </a:r>
            <a:r>
              <a:rPr lang="en-MY" sz="2400" dirty="0"/>
              <a:t> </a:t>
            </a:r>
            <a:r>
              <a:rPr lang="en-MY" sz="2400" dirty="0" err="1"/>
              <a:t>maklumat</a:t>
            </a:r>
            <a:r>
              <a:rPr lang="en-MY" sz="2400" dirty="0"/>
              <a:t> </a:t>
            </a:r>
            <a:r>
              <a:rPr lang="en-MY" sz="2400" dirty="0" err="1"/>
              <a:t>subgred</a:t>
            </a:r>
            <a:r>
              <a:rPr lang="en-MY" sz="2400" dirty="0"/>
              <a:t>. </a:t>
            </a:r>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1.3	MATERIALS</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1.3.2	Imported soil/material</a:t>
            </a:r>
          </a:p>
        </p:txBody>
      </p:sp>
      <p:pic>
        <p:nvPicPr>
          <p:cNvPr id="4" name="Picture 3">
            <a:extLst>
              <a:ext uri="{FF2B5EF4-FFF2-40B4-BE49-F238E27FC236}">
                <a16:creationId xmlns:a16="http://schemas.microsoft.com/office/drawing/2014/main" id="{635F65AD-28D1-4397-AF2A-FC2714582D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924" t="18239" r="21604" b="25409"/>
          <a:stretch/>
        </p:blipFill>
        <p:spPr>
          <a:xfrm>
            <a:off x="6472625" y="1086928"/>
            <a:ext cx="5522104" cy="3155488"/>
          </a:xfrm>
          <a:prstGeom prst="rect">
            <a:avLst/>
          </a:prstGeom>
        </p:spPr>
      </p:pic>
    </p:spTree>
    <p:extLst>
      <p:ext uri="{BB962C8B-B14F-4D97-AF65-F5344CB8AC3E}">
        <p14:creationId xmlns:p14="http://schemas.microsoft.com/office/powerpoint/2010/main" val="14114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106342" y="1097711"/>
            <a:ext cx="8761612" cy="4662578"/>
          </a:xfrm>
        </p:spPr>
        <p:txBody>
          <a:bodyPr>
            <a:noAutofit/>
          </a:bodyPr>
          <a:lstStyle/>
          <a:p>
            <a:pPr marL="342900" indent="-342900">
              <a:lnSpc>
                <a:spcPct val="100000"/>
              </a:lnSpc>
              <a:buAutoNum type="alphaLcParenR"/>
            </a:pPr>
            <a:r>
              <a:rPr lang="en-MY" sz="1800" b="1" dirty="0">
                <a:solidFill>
                  <a:srgbClr val="FFFF00"/>
                </a:solidFill>
              </a:rPr>
              <a:t>General </a:t>
            </a:r>
            <a:r>
              <a:rPr lang="en-MY" sz="1800" dirty="0"/>
              <a:t>– </a:t>
            </a:r>
            <a:r>
              <a:rPr lang="en-MY" sz="1800" dirty="0" err="1"/>
              <a:t>Jenis</a:t>
            </a:r>
            <a:r>
              <a:rPr lang="en-MY" sz="1800" dirty="0"/>
              <a:t> </a:t>
            </a:r>
            <a:r>
              <a:rPr lang="en-MY" sz="1800" dirty="0" err="1"/>
              <a:t>bahan</a:t>
            </a:r>
            <a:r>
              <a:rPr lang="en-MY" sz="1800" dirty="0"/>
              <a:t> </a:t>
            </a:r>
            <a:r>
              <a:rPr lang="en-MY" sz="1800" dirty="0" err="1"/>
              <a:t>dan</a:t>
            </a:r>
            <a:r>
              <a:rPr lang="en-MY" sz="1800" dirty="0"/>
              <a:t> </a:t>
            </a:r>
            <a:r>
              <a:rPr lang="en-MY" sz="1800" dirty="0" err="1"/>
              <a:t>kualiti</a:t>
            </a:r>
            <a:r>
              <a:rPr lang="en-MY" sz="1800" dirty="0"/>
              <a:t> </a:t>
            </a:r>
            <a:r>
              <a:rPr lang="en-MY" sz="1800" dirty="0" err="1"/>
              <a:t>bahan</a:t>
            </a:r>
            <a:r>
              <a:rPr lang="en-MY" sz="1800" dirty="0"/>
              <a:t> </a:t>
            </a:r>
            <a:r>
              <a:rPr lang="en-MY" sz="1800" dirty="0" err="1"/>
              <a:t>penstabilan</a:t>
            </a:r>
            <a:r>
              <a:rPr lang="en-MY" sz="1800" dirty="0"/>
              <a:t> </a:t>
            </a:r>
            <a:r>
              <a:rPr lang="en-MY" sz="1800" dirty="0" err="1"/>
              <a:t>tanah</a:t>
            </a:r>
            <a:r>
              <a:rPr lang="en-MY" sz="1800" dirty="0"/>
              <a:t> yang </a:t>
            </a:r>
            <a:r>
              <a:rPr lang="en-MY" sz="1800" dirty="0" err="1"/>
              <a:t>digunakan</a:t>
            </a:r>
            <a:r>
              <a:rPr lang="en-MY" sz="1800" dirty="0"/>
              <a:t> </a:t>
            </a:r>
            <a:r>
              <a:rPr lang="en-MY" sz="1800" dirty="0" err="1"/>
              <a:t>perlu</a:t>
            </a:r>
            <a:r>
              <a:rPr lang="en-MY" sz="1800" dirty="0"/>
              <a:t> </a:t>
            </a:r>
            <a:r>
              <a:rPr lang="en-MY" sz="1800" dirty="0" err="1"/>
              <a:t>dinyatakan</a:t>
            </a:r>
            <a:r>
              <a:rPr lang="en-MY" sz="1800" dirty="0"/>
              <a:t> </a:t>
            </a:r>
            <a:r>
              <a:rPr lang="en-MY" sz="1800" dirty="0" err="1"/>
              <a:t>dalam</a:t>
            </a:r>
            <a:r>
              <a:rPr lang="en-MY" sz="1800" dirty="0"/>
              <a:t> </a:t>
            </a:r>
            <a:r>
              <a:rPr lang="en-MY" sz="1800" dirty="0" err="1"/>
              <a:t>dokumen</a:t>
            </a:r>
            <a:r>
              <a:rPr lang="en-MY" sz="1800" dirty="0"/>
              <a:t> </a:t>
            </a:r>
            <a:r>
              <a:rPr lang="en-MY" sz="1800" dirty="0" err="1"/>
              <a:t>kontrak</a:t>
            </a:r>
            <a:r>
              <a:rPr lang="en-MY" sz="1800" dirty="0"/>
              <a:t>.</a:t>
            </a:r>
          </a:p>
          <a:p>
            <a:pPr marL="361950" indent="0">
              <a:lnSpc>
                <a:spcPct val="100000"/>
              </a:lnSpc>
              <a:buNone/>
            </a:pPr>
            <a:r>
              <a:rPr lang="en-MY" sz="1800" dirty="0" err="1"/>
              <a:t>Kontraktor</a:t>
            </a:r>
            <a:r>
              <a:rPr lang="en-MY" sz="1800" dirty="0"/>
              <a:t> </a:t>
            </a:r>
            <a:r>
              <a:rPr lang="en-MY" sz="1800" dirty="0" err="1"/>
              <a:t>perlu</a:t>
            </a:r>
            <a:r>
              <a:rPr lang="en-MY" sz="1800" dirty="0"/>
              <a:t> </a:t>
            </a:r>
            <a:r>
              <a:rPr lang="en-MY" sz="1800" dirty="0" err="1"/>
              <a:t>menyediakan</a:t>
            </a:r>
            <a:r>
              <a:rPr lang="en-MY" sz="1800" dirty="0"/>
              <a:t> </a:t>
            </a:r>
            <a:r>
              <a:rPr lang="en-MY" sz="1800" dirty="0" err="1"/>
              <a:t>semua</a:t>
            </a:r>
            <a:r>
              <a:rPr lang="en-MY" sz="1800" dirty="0"/>
              <a:t> </a:t>
            </a:r>
            <a:r>
              <a:rPr lang="en-MY" sz="1800" dirty="0" err="1"/>
              <a:t>dokumen</a:t>
            </a:r>
            <a:r>
              <a:rPr lang="en-MY" sz="1800" dirty="0"/>
              <a:t> </a:t>
            </a:r>
            <a:r>
              <a:rPr lang="en-MY" sz="1800" dirty="0" err="1"/>
              <a:t>pengesahan</a:t>
            </a:r>
            <a:r>
              <a:rPr lang="en-MY" sz="1800" dirty="0"/>
              <a:t> </a:t>
            </a:r>
            <a:r>
              <a:rPr lang="en-MY" sz="1800" dirty="0" err="1"/>
              <a:t>termasuk</a:t>
            </a:r>
            <a:r>
              <a:rPr lang="en-MY" sz="1800" dirty="0"/>
              <a:t>  MSDS.</a:t>
            </a:r>
          </a:p>
          <a:p>
            <a:pPr marL="0" indent="0">
              <a:lnSpc>
                <a:spcPct val="100000"/>
              </a:lnSpc>
              <a:buNone/>
            </a:pPr>
            <a:r>
              <a:rPr lang="en-MY" sz="1800" b="1" dirty="0">
                <a:solidFill>
                  <a:srgbClr val="FFFF00"/>
                </a:solidFill>
              </a:rPr>
              <a:t>b)  Cement - </a:t>
            </a:r>
            <a:r>
              <a:rPr lang="en-MY" sz="1800" dirty="0" err="1"/>
              <a:t>Perlu</a:t>
            </a:r>
            <a:r>
              <a:rPr lang="en-MY" sz="1800" dirty="0"/>
              <a:t> </a:t>
            </a:r>
            <a:r>
              <a:rPr lang="en-MY" sz="1800" dirty="0" err="1"/>
              <a:t>mematuhi</a:t>
            </a:r>
            <a:r>
              <a:rPr lang="en-MY" sz="1800" dirty="0"/>
              <a:t> </a:t>
            </a:r>
            <a:r>
              <a:rPr lang="en-MY" sz="1800" dirty="0" err="1"/>
              <a:t>keperluan</a:t>
            </a:r>
            <a:r>
              <a:rPr lang="en-MY" sz="1800" dirty="0"/>
              <a:t> Malaysia Standard yang </a:t>
            </a:r>
            <a:r>
              <a:rPr lang="en-MY" sz="1800" dirty="0" err="1"/>
              <a:t>berkaitan</a:t>
            </a:r>
            <a:r>
              <a:rPr lang="en-MY" sz="1800" dirty="0"/>
              <a:t> </a:t>
            </a:r>
            <a:r>
              <a:rPr lang="en-MY" sz="1800" dirty="0" err="1"/>
              <a:t>dan</a:t>
            </a:r>
            <a:r>
              <a:rPr lang="en-MY" sz="1800" dirty="0"/>
              <a:t> </a:t>
            </a:r>
            <a:r>
              <a:rPr lang="en-MY" sz="1800" dirty="0" err="1"/>
              <a:t>terkini</a:t>
            </a:r>
            <a:r>
              <a:rPr lang="en-MY" sz="1800" dirty="0"/>
              <a:t>.	</a:t>
            </a:r>
          </a:p>
          <a:p>
            <a:pPr marL="0" indent="0">
              <a:lnSpc>
                <a:spcPct val="100000"/>
              </a:lnSpc>
              <a:buNone/>
            </a:pPr>
            <a:r>
              <a:rPr lang="en-MY" sz="1800" b="1" dirty="0">
                <a:solidFill>
                  <a:srgbClr val="FFFF00"/>
                </a:solidFill>
              </a:rPr>
              <a:t>c)   Lime - </a:t>
            </a:r>
            <a:r>
              <a:rPr lang="en-MY" sz="1800" dirty="0" err="1"/>
              <a:t>Dalam</a:t>
            </a:r>
            <a:r>
              <a:rPr lang="en-MY" sz="1800" dirty="0"/>
              <a:t> </a:t>
            </a:r>
            <a:r>
              <a:rPr lang="en-MY" sz="1800" dirty="0" err="1"/>
              <a:t>bentuk</a:t>
            </a:r>
            <a:r>
              <a:rPr lang="en-MY" sz="1800" dirty="0"/>
              <a:t> </a:t>
            </a:r>
            <a:r>
              <a:rPr lang="en-MY" sz="1800" i="1" dirty="0"/>
              <a:t>quicklime</a:t>
            </a:r>
            <a:r>
              <a:rPr lang="en-MY" sz="1800" dirty="0"/>
              <a:t> </a:t>
            </a:r>
            <a:r>
              <a:rPr lang="en-MY" sz="1800" dirty="0" err="1"/>
              <a:t>atau</a:t>
            </a:r>
            <a:r>
              <a:rPr lang="en-MY" sz="1800" dirty="0"/>
              <a:t> </a:t>
            </a:r>
            <a:r>
              <a:rPr lang="en-MY" sz="1800" i="1" dirty="0"/>
              <a:t>hydrated lime</a:t>
            </a:r>
          </a:p>
          <a:p>
            <a:pPr marL="0" indent="0">
              <a:lnSpc>
                <a:spcPct val="100000"/>
              </a:lnSpc>
              <a:buNone/>
            </a:pPr>
            <a:r>
              <a:rPr lang="en-MY" sz="1800" dirty="0" err="1"/>
              <a:t>Keperluan</a:t>
            </a:r>
            <a:r>
              <a:rPr lang="en-MY" sz="1800" dirty="0"/>
              <a:t> </a:t>
            </a:r>
            <a:r>
              <a:rPr lang="en-MY" sz="1800" dirty="0" err="1"/>
              <a:t>menggunakan</a:t>
            </a:r>
            <a:r>
              <a:rPr lang="en-MY" sz="1800" dirty="0"/>
              <a:t> lime :</a:t>
            </a:r>
          </a:p>
          <a:p>
            <a:pPr marL="0" indent="0">
              <a:lnSpc>
                <a:spcPct val="100000"/>
              </a:lnSpc>
              <a:buNone/>
            </a:pPr>
            <a:r>
              <a:rPr lang="en-MY" sz="1800" dirty="0"/>
              <a:t>	Clay content &gt;25%</a:t>
            </a:r>
          </a:p>
          <a:p>
            <a:pPr marL="0" indent="0">
              <a:lnSpc>
                <a:spcPct val="100000"/>
              </a:lnSpc>
              <a:buNone/>
            </a:pPr>
            <a:r>
              <a:rPr lang="en-MY" sz="1800" dirty="0"/>
              <a:t>	Silt + Clay &gt; 35%</a:t>
            </a:r>
          </a:p>
          <a:p>
            <a:pPr marL="0" indent="0">
              <a:lnSpc>
                <a:spcPct val="100000"/>
              </a:lnSpc>
              <a:buNone/>
            </a:pPr>
            <a:r>
              <a:rPr lang="en-MY" sz="1800" dirty="0"/>
              <a:t>	Plasticity Index &gt; 10</a:t>
            </a:r>
          </a:p>
          <a:p>
            <a:pPr marL="0" indent="0">
              <a:lnSpc>
                <a:spcPct val="100000"/>
              </a:lnSpc>
              <a:buNone/>
            </a:pPr>
            <a:r>
              <a:rPr lang="en-MY" sz="1800" b="1" dirty="0">
                <a:solidFill>
                  <a:srgbClr val="FFFF00"/>
                </a:solidFill>
              </a:rPr>
              <a:t>d)   Bituminous base stabiliser</a:t>
            </a:r>
          </a:p>
          <a:p>
            <a:pPr marL="342900" indent="-342900">
              <a:lnSpc>
                <a:spcPct val="100000"/>
              </a:lnSpc>
              <a:buAutoNum type="alphaLcParenR" startAt="5"/>
            </a:pPr>
            <a:r>
              <a:rPr lang="en-MY" sz="1800" b="1" dirty="0">
                <a:solidFill>
                  <a:srgbClr val="FFFF00"/>
                </a:solidFill>
              </a:rPr>
              <a:t>Other Chemical/</a:t>
            </a:r>
            <a:r>
              <a:rPr lang="en-MY" sz="1800" b="1" dirty="0" err="1">
                <a:solidFill>
                  <a:srgbClr val="FFFF00"/>
                </a:solidFill>
              </a:rPr>
              <a:t>Geopolymeric</a:t>
            </a:r>
            <a:r>
              <a:rPr lang="en-MY" sz="1800" b="1" dirty="0">
                <a:solidFill>
                  <a:srgbClr val="FFFF00"/>
                </a:solidFill>
              </a:rPr>
              <a:t> </a:t>
            </a:r>
            <a:r>
              <a:rPr lang="en-MY" sz="1800" b="1" dirty="0" err="1">
                <a:solidFill>
                  <a:srgbClr val="FFFF00"/>
                </a:solidFill>
              </a:rPr>
              <a:t>Stabilisaing</a:t>
            </a:r>
            <a:r>
              <a:rPr lang="en-MY" sz="1800" b="1" dirty="0">
                <a:solidFill>
                  <a:srgbClr val="FFFF00"/>
                </a:solidFill>
              </a:rPr>
              <a:t> Agent – </a:t>
            </a:r>
            <a:r>
              <a:rPr lang="en-MY" sz="1800" dirty="0" err="1"/>
              <a:t>merangkumi</a:t>
            </a:r>
            <a:r>
              <a:rPr lang="en-MY" sz="1800" dirty="0"/>
              <a:t> </a:t>
            </a:r>
            <a:r>
              <a:rPr lang="en-MY" sz="1800" dirty="0" err="1"/>
              <a:t>pelbagai</a:t>
            </a:r>
            <a:r>
              <a:rPr lang="en-MY" sz="1800" dirty="0"/>
              <a:t> </a:t>
            </a:r>
            <a:r>
              <a:rPr lang="en-MY" sz="1800" dirty="0" err="1"/>
              <a:t>jenis</a:t>
            </a:r>
            <a:r>
              <a:rPr lang="en-MY" sz="1800" dirty="0"/>
              <a:t> </a:t>
            </a:r>
            <a:r>
              <a:rPr lang="en-MY" sz="1800" dirty="0" err="1"/>
              <a:t>bahan</a:t>
            </a:r>
            <a:r>
              <a:rPr lang="en-MY" sz="1800" dirty="0"/>
              <a:t> </a:t>
            </a:r>
            <a:r>
              <a:rPr lang="en-MY" sz="1800" dirty="0" err="1"/>
              <a:t>kimia</a:t>
            </a:r>
            <a:r>
              <a:rPr lang="en-MY" sz="1800" dirty="0"/>
              <a:t> lain yang </a:t>
            </a:r>
            <a:r>
              <a:rPr lang="en-MY" sz="1800" dirty="0" err="1"/>
              <a:t>sesuai</a:t>
            </a:r>
            <a:r>
              <a:rPr lang="en-MY" sz="1800" dirty="0"/>
              <a:t> </a:t>
            </a:r>
            <a:r>
              <a:rPr lang="en-MY" sz="1800" dirty="0" err="1"/>
              <a:t>dengan</a:t>
            </a:r>
            <a:r>
              <a:rPr lang="en-MY" sz="1800" dirty="0"/>
              <a:t> </a:t>
            </a:r>
            <a:r>
              <a:rPr lang="en-MY" sz="1800" dirty="0" err="1"/>
              <a:t>jenis</a:t>
            </a:r>
            <a:r>
              <a:rPr lang="en-MY" sz="1800" dirty="0"/>
              <a:t> </a:t>
            </a:r>
            <a:r>
              <a:rPr lang="en-MY" sz="1800" dirty="0" err="1"/>
              <a:t>tanah</a:t>
            </a:r>
            <a:r>
              <a:rPr lang="en-MY" sz="1800" dirty="0"/>
              <a:t> yang </a:t>
            </a:r>
            <a:r>
              <a:rPr lang="en-MY" sz="1800" dirty="0" err="1"/>
              <a:t>akan</a:t>
            </a:r>
            <a:r>
              <a:rPr lang="en-MY" sz="1800" dirty="0"/>
              <a:t> </a:t>
            </a:r>
            <a:r>
              <a:rPr lang="en-MY" sz="1800" dirty="0" err="1"/>
              <a:t>distabilkan</a:t>
            </a:r>
            <a:endParaRPr lang="en-MY" sz="1800" dirty="0"/>
          </a:p>
          <a:p>
            <a:pPr marL="342900" indent="-342900">
              <a:lnSpc>
                <a:spcPct val="100000"/>
              </a:lnSpc>
              <a:buAutoNum type="alphaLcParenR" startAt="5"/>
            </a:pPr>
            <a:r>
              <a:rPr lang="en-MY" sz="1800" b="1" dirty="0">
                <a:solidFill>
                  <a:srgbClr val="FFFF00"/>
                </a:solidFill>
              </a:rPr>
              <a:t>Water -  </a:t>
            </a:r>
            <a:r>
              <a:rPr lang="en-MY" sz="1800" dirty="0"/>
              <a:t>air</a:t>
            </a:r>
            <a:r>
              <a:rPr lang="en-MY" sz="1800" b="1" dirty="0">
                <a:solidFill>
                  <a:srgbClr val="FFFF00"/>
                </a:solidFill>
              </a:rPr>
              <a:t> </a:t>
            </a:r>
            <a:r>
              <a:rPr lang="en-MY" sz="1800" dirty="0" err="1"/>
              <a:t>bersih</a:t>
            </a:r>
            <a:r>
              <a:rPr lang="en-MY" sz="1800" dirty="0"/>
              <a:t> </a:t>
            </a:r>
            <a:r>
              <a:rPr lang="en-MY" sz="1800" dirty="0" err="1"/>
              <a:t>dan</a:t>
            </a:r>
            <a:r>
              <a:rPr lang="en-MY" sz="1800" dirty="0"/>
              <a:t> </a:t>
            </a:r>
            <a:r>
              <a:rPr lang="en-MY" sz="1800" dirty="0" err="1"/>
              <a:t>bebas</a:t>
            </a:r>
            <a:r>
              <a:rPr lang="en-MY" sz="1800" dirty="0"/>
              <a:t> </a:t>
            </a:r>
            <a:r>
              <a:rPr lang="en-MY" sz="1800" dirty="0" err="1"/>
              <a:t>daripada</a:t>
            </a:r>
            <a:r>
              <a:rPr lang="en-MY" sz="1800" dirty="0"/>
              <a:t> </a:t>
            </a:r>
            <a:r>
              <a:rPr lang="en-MY" sz="1800" dirty="0" err="1"/>
              <a:t>bahan</a:t>
            </a:r>
            <a:r>
              <a:rPr lang="en-MY" sz="1800" dirty="0"/>
              <a:t> </a:t>
            </a:r>
            <a:r>
              <a:rPr lang="en-MY" sz="1800" dirty="0" err="1"/>
              <a:t>berbahaya</a:t>
            </a:r>
            <a:endParaRPr lang="en-MY" sz="1800" dirty="0"/>
          </a:p>
          <a:p>
            <a:pPr marL="0" indent="0">
              <a:lnSpc>
                <a:spcPct val="100000"/>
              </a:lnSpc>
              <a:buNone/>
            </a:pPr>
            <a:endParaRPr lang="en-MY" sz="1800"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1.3	MATERIALS</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1.3.3	STABILISING AGENT</a:t>
            </a:r>
          </a:p>
        </p:txBody>
      </p:sp>
      <p:pic>
        <p:nvPicPr>
          <p:cNvPr id="2" name="Picture 1">
            <a:extLst>
              <a:ext uri="{FF2B5EF4-FFF2-40B4-BE49-F238E27FC236}">
                <a16:creationId xmlns:a16="http://schemas.microsoft.com/office/drawing/2014/main" id="{17263C15-FEE4-4C0E-AB62-F876D25C61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972" t="17736" r="17429" b="4906"/>
          <a:stretch/>
        </p:blipFill>
        <p:spPr>
          <a:xfrm>
            <a:off x="8747183" y="37733"/>
            <a:ext cx="3444817" cy="2320441"/>
          </a:xfrm>
          <a:prstGeom prst="rect">
            <a:avLst/>
          </a:prstGeom>
        </p:spPr>
      </p:pic>
      <p:sp>
        <p:nvSpPr>
          <p:cNvPr id="6" name="Rectangle 5">
            <a:extLst>
              <a:ext uri="{FF2B5EF4-FFF2-40B4-BE49-F238E27FC236}">
                <a16:creationId xmlns:a16="http://schemas.microsoft.com/office/drawing/2014/main" id="{BB8DEE1B-4A7F-472F-8826-E0DB8A38E13A}"/>
              </a:ext>
            </a:extLst>
          </p:cNvPr>
          <p:cNvSpPr/>
          <p:nvPr/>
        </p:nvSpPr>
        <p:spPr>
          <a:xfrm>
            <a:off x="8596871" y="3151290"/>
            <a:ext cx="3513777" cy="1815882"/>
          </a:xfrm>
          <a:prstGeom prst="rect">
            <a:avLst/>
          </a:prstGeom>
        </p:spPr>
        <p:txBody>
          <a:bodyPr wrap="square">
            <a:spAutoFit/>
          </a:bodyPr>
          <a:lstStyle/>
          <a:p>
            <a:r>
              <a:rPr lang="en-MY" sz="1600" dirty="0"/>
              <a:t>* </a:t>
            </a:r>
            <a:r>
              <a:rPr lang="en-MY" sz="1600" dirty="0" err="1"/>
              <a:t>Bahan-bahan</a:t>
            </a:r>
            <a:r>
              <a:rPr lang="en-MY" sz="1600" dirty="0"/>
              <a:t> </a:t>
            </a:r>
            <a:r>
              <a:rPr lang="en-MY" sz="1600" dirty="0" err="1"/>
              <a:t>penstabilan</a:t>
            </a:r>
            <a:r>
              <a:rPr lang="en-MY" sz="1600" dirty="0"/>
              <a:t> </a:t>
            </a:r>
            <a:r>
              <a:rPr lang="en-MY" sz="1600" dirty="0" err="1"/>
              <a:t>tanah</a:t>
            </a:r>
            <a:r>
              <a:rPr lang="en-MY" sz="1600" dirty="0"/>
              <a:t> </a:t>
            </a:r>
            <a:r>
              <a:rPr lang="en-MY" sz="1600" dirty="0" err="1"/>
              <a:t>tersebut</a:t>
            </a:r>
            <a:r>
              <a:rPr lang="en-MY" sz="1600" dirty="0"/>
              <a:t> </a:t>
            </a:r>
            <a:r>
              <a:rPr lang="en-MY" sz="1600" dirty="0" err="1"/>
              <a:t>boleh</a:t>
            </a:r>
            <a:r>
              <a:rPr lang="en-MY" sz="1600" dirty="0"/>
              <a:t> </a:t>
            </a:r>
            <a:r>
              <a:rPr lang="en-MY" sz="1600" dirty="0" err="1"/>
              <a:t>digunakan</a:t>
            </a:r>
            <a:r>
              <a:rPr lang="en-MY" sz="1600" dirty="0"/>
              <a:t> </a:t>
            </a:r>
            <a:r>
              <a:rPr lang="en-MY" sz="1600" dirty="0" err="1"/>
              <a:t>hanya</a:t>
            </a:r>
            <a:r>
              <a:rPr lang="en-MY" sz="1600" dirty="0"/>
              <a:t> </a:t>
            </a:r>
            <a:r>
              <a:rPr lang="en-MY" sz="1600" dirty="0" err="1"/>
              <a:t>apabila</a:t>
            </a:r>
            <a:r>
              <a:rPr lang="en-MY" sz="1600" dirty="0"/>
              <a:t> </a:t>
            </a:r>
            <a:r>
              <a:rPr lang="en-MY" sz="1600" dirty="0" err="1"/>
              <a:t>penggunaannya</a:t>
            </a:r>
            <a:r>
              <a:rPr lang="en-MY" sz="1600" dirty="0"/>
              <a:t> </a:t>
            </a:r>
            <a:r>
              <a:rPr lang="en-MY" sz="1600" dirty="0" err="1"/>
              <a:t>mencapai</a:t>
            </a:r>
            <a:r>
              <a:rPr lang="en-MY" sz="1600" dirty="0"/>
              <a:t> </a:t>
            </a:r>
            <a:r>
              <a:rPr lang="en-MY" sz="1600" dirty="0" err="1"/>
              <a:t>kekuatan</a:t>
            </a:r>
            <a:r>
              <a:rPr lang="en-MY" sz="1600" dirty="0"/>
              <a:t> </a:t>
            </a:r>
            <a:r>
              <a:rPr lang="en-MY" sz="1600" dirty="0" err="1"/>
              <a:t>tanah</a:t>
            </a:r>
            <a:r>
              <a:rPr lang="en-MY" sz="1600" dirty="0"/>
              <a:t>  yang </a:t>
            </a:r>
            <a:r>
              <a:rPr lang="en-MY" sz="1600" dirty="0" err="1"/>
              <a:t>diperlukan</a:t>
            </a:r>
            <a:r>
              <a:rPr lang="en-MY" sz="1600" dirty="0"/>
              <a:t> </a:t>
            </a:r>
            <a:r>
              <a:rPr lang="en-MY" sz="1600" dirty="0" err="1"/>
              <a:t>beserta</a:t>
            </a:r>
            <a:r>
              <a:rPr lang="en-MY" sz="1600" dirty="0"/>
              <a:t> </a:t>
            </a:r>
            <a:r>
              <a:rPr lang="en-MY" sz="1600" dirty="0" err="1"/>
              <a:t>dengan</a:t>
            </a:r>
            <a:r>
              <a:rPr lang="en-MY" sz="1600" dirty="0"/>
              <a:t> </a:t>
            </a:r>
            <a:r>
              <a:rPr lang="en-MY" sz="1600" dirty="0" err="1"/>
              <a:t>keperluan</a:t>
            </a:r>
            <a:r>
              <a:rPr lang="en-MY" sz="1600" dirty="0"/>
              <a:t> </a:t>
            </a:r>
            <a:r>
              <a:rPr lang="en-MY" sz="1600" dirty="0" err="1"/>
              <a:t>keselamatan</a:t>
            </a:r>
            <a:r>
              <a:rPr lang="en-MY" sz="1600" dirty="0"/>
              <a:t> </a:t>
            </a:r>
            <a:r>
              <a:rPr lang="en-MY" sz="1600" dirty="0" err="1"/>
              <a:t>dan</a:t>
            </a:r>
            <a:r>
              <a:rPr lang="en-MY" sz="1600" dirty="0"/>
              <a:t> </a:t>
            </a:r>
            <a:r>
              <a:rPr lang="en-MY" sz="1600" dirty="0" err="1"/>
              <a:t>diluluskan</a:t>
            </a:r>
            <a:r>
              <a:rPr lang="en-MY" sz="1600" dirty="0"/>
              <a:t> </a:t>
            </a:r>
            <a:r>
              <a:rPr lang="en-MY" sz="1600" dirty="0" err="1"/>
              <a:t>oleh</a:t>
            </a:r>
            <a:r>
              <a:rPr lang="en-MY" sz="1600" dirty="0"/>
              <a:t> </a:t>
            </a:r>
            <a:r>
              <a:rPr lang="en-MY" sz="1600" dirty="0" err="1"/>
              <a:t>pihak</a:t>
            </a:r>
            <a:r>
              <a:rPr lang="en-MY" sz="1600" dirty="0"/>
              <a:t> S.O</a:t>
            </a:r>
          </a:p>
        </p:txBody>
      </p:sp>
    </p:spTree>
    <p:extLst>
      <p:ext uri="{BB962C8B-B14F-4D97-AF65-F5344CB8AC3E}">
        <p14:creationId xmlns:p14="http://schemas.microsoft.com/office/powerpoint/2010/main" val="16979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1.3	MATERIALS</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1.3.3	STABILISING AGENT</a:t>
            </a:r>
          </a:p>
        </p:txBody>
      </p:sp>
      <p:pic>
        <p:nvPicPr>
          <p:cNvPr id="10" name="Picture 9">
            <a:extLst>
              <a:ext uri="{FF2B5EF4-FFF2-40B4-BE49-F238E27FC236}">
                <a16:creationId xmlns:a16="http://schemas.microsoft.com/office/drawing/2014/main" id="{CF63946F-191F-4C77-AFEA-35B53423C6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071" t="19623" r="28679" b="9560"/>
          <a:stretch/>
        </p:blipFill>
        <p:spPr>
          <a:xfrm>
            <a:off x="6096000" y="423110"/>
            <a:ext cx="5618672" cy="5425922"/>
          </a:xfrm>
          <a:prstGeom prst="rect">
            <a:avLst/>
          </a:prstGeom>
        </p:spPr>
      </p:pic>
      <p:sp>
        <p:nvSpPr>
          <p:cNvPr id="16" name="Content Placeholder 2">
            <a:extLst>
              <a:ext uri="{FF2B5EF4-FFF2-40B4-BE49-F238E27FC236}">
                <a16:creationId xmlns:a16="http://schemas.microsoft.com/office/drawing/2014/main" id="{A45E3AA8-1FCB-40C4-A700-404F6BF7CA21}"/>
              </a:ext>
            </a:extLst>
          </p:cNvPr>
          <p:cNvSpPr txBox="1">
            <a:spLocks/>
          </p:cNvSpPr>
          <p:nvPr/>
        </p:nvSpPr>
        <p:spPr>
          <a:xfrm>
            <a:off x="313378" y="1437544"/>
            <a:ext cx="5052253" cy="958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r>
              <a:rPr lang="en-MY" sz="1800" b="1" dirty="0">
                <a:solidFill>
                  <a:srgbClr val="FFFF00"/>
                </a:solidFill>
              </a:rPr>
              <a:t>f)    Combination of stabiliser or cementitious blend – </a:t>
            </a:r>
            <a:r>
              <a:rPr lang="en-MY" sz="1800" dirty="0" err="1"/>
              <a:t>Jadual</a:t>
            </a:r>
            <a:r>
              <a:rPr lang="en-MY" sz="1800" dirty="0"/>
              <a:t> 1.2 </a:t>
            </a:r>
            <a:r>
              <a:rPr lang="en-MY" sz="1800" dirty="0" err="1"/>
              <a:t>menunjukkan</a:t>
            </a:r>
            <a:r>
              <a:rPr lang="en-MY" sz="1800" dirty="0"/>
              <a:t> </a:t>
            </a:r>
            <a:r>
              <a:rPr lang="en-MY" sz="1800" dirty="0" err="1"/>
              <a:t>kesesuaian</a:t>
            </a:r>
            <a:r>
              <a:rPr lang="en-MY" sz="1800" dirty="0"/>
              <a:t> </a:t>
            </a:r>
            <a:r>
              <a:rPr lang="en-MY" sz="1800" dirty="0" err="1"/>
              <a:t>kaedah</a:t>
            </a:r>
            <a:r>
              <a:rPr lang="en-MY" sz="1800" dirty="0"/>
              <a:t> </a:t>
            </a:r>
            <a:r>
              <a:rPr lang="en-MY" sz="1800" dirty="0" err="1"/>
              <a:t>penstabilan</a:t>
            </a:r>
            <a:r>
              <a:rPr lang="en-MY" sz="1800" dirty="0"/>
              <a:t> </a:t>
            </a:r>
            <a:r>
              <a:rPr lang="en-MY" sz="1800" dirty="0" err="1"/>
              <a:t>tanah</a:t>
            </a:r>
            <a:r>
              <a:rPr lang="en-MY" sz="1800" dirty="0"/>
              <a:t> </a:t>
            </a:r>
            <a:r>
              <a:rPr lang="en-MY" sz="1800" dirty="0" err="1"/>
              <a:t>berdasarkan</a:t>
            </a:r>
            <a:r>
              <a:rPr lang="en-MY" sz="1800" dirty="0"/>
              <a:t> </a:t>
            </a:r>
            <a:r>
              <a:rPr lang="en-MY" sz="1800" dirty="0" err="1"/>
              <a:t>nilai</a:t>
            </a:r>
            <a:r>
              <a:rPr lang="en-MY" sz="1800" dirty="0"/>
              <a:t> </a:t>
            </a:r>
            <a:r>
              <a:rPr lang="en-MY" sz="1800" i="1" dirty="0"/>
              <a:t>plasticity </a:t>
            </a:r>
            <a:r>
              <a:rPr lang="en-MY" sz="1800" i="1" dirty="0" err="1"/>
              <a:t>indeks</a:t>
            </a:r>
            <a:r>
              <a:rPr lang="en-MY" sz="1800" i="1" dirty="0"/>
              <a:t> </a:t>
            </a:r>
          </a:p>
        </p:txBody>
      </p:sp>
    </p:spTree>
    <p:extLst>
      <p:ext uri="{BB962C8B-B14F-4D97-AF65-F5344CB8AC3E}">
        <p14:creationId xmlns:p14="http://schemas.microsoft.com/office/powerpoint/2010/main" val="109602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1.4.1	General</a:t>
            </a:r>
          </a:p>
        </p:txBody>
      </p:sp>
      <p:sp>
        <p:nvSpPr>
          <p:cNvPr id="16" name="Content Placeholder 2">
            <a:extLst>
              <a:ext uri="{FF2B5EF4-FFF2-40B4-BE49-F238E27FC236}">
                <a16:creationId xmlns:a16="http://schemas.microsoft.com/office/drawing/2014/main" id="{A45E3AA8-1FCB-40C4-A700-404F6BF7CA21}"/>
              </a:ext>
            </a:extLst>
          </p:cNvPr>
          <p:cNvSpPr txBox="1">
            <a:spLocks/>
          </p:cNvSpPr>
          <p:nvPr/>
        </p:nvSpPr>
        <p:spPr>
          <a:xfrm>
            <a:off x="313378" y="1437544"/>
            <a:ext cx="5052253" cy="958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endParaRPr lang="en-MY" sz="1800" dirty="0"/>
          </a:p>
        </p:txBody>
      </p:sp>
      <p:pic>
        <p:nvPicPr>
          <p:cNvPr id="3" name="Picture 2">
            <a:extLst>
              <a:ext uri="{FF2B5EF4-FFF2-40B4-BE49-F238E27FC236}">
                <a16:creationId xmlns:a16="http://schemas.microsoft.com/office/drawing/2014/main" id="{EBCF66B8-8414-4096-91ED-C7F890115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675" t="16855" r="22736" b="8553"/>
          <a:stretch/>
        </p:blipFill>
        <p:spPr>
          <a:xfrm>
            <a:off x="6722854" y="369401"/>
            <a:ext cx="5296039" cy="4392379"/>
          </a:xfrm>
          <a:prstGeom prst="rect">
            <a:avLst/>
          </a:prstGeom>
        </p:spPr>
      </p:pic>
      <p:sp>
        <p:nvSpPr>
          <p:cNvPr id="6" name="Content Placeholder 2">
            <a:extLst>
              <a:ext uri="{FF2B5EF4-FFF2-40B4-BE49-F238E27FC236}">
                <a16:creationId xmlns:a16="http://schemas.microsoft.com/office/drawing/2014/main" id="{A8348327-6CC8-4F99-BF14-E8DB8A3D8EF3}"/>
              </a:ext>
            </a:extLst>
          </p:cNvPr>
          <p:cNvSpPr>
            <a:spLocks noGrp="1"/>
          </p:cNvSpPr>
          <p:nvPr>
            <p:ph idx="1"/>
          </p:nvPr>
        </p:nvSpPr>
        <p:spPr>
          <a:xfrm>
            <a:off x="173107" y="1265161"/>
            <a:ext cx="6695235" cy="1949570"/>
          </a:xfrm>
        </p:spPr>
        <p:txBody>
          <a:bodyPr>
            <a:noAutofit/>
          </a:bodyPr>
          <a:lstStyle/>
          <a:p>
            <a:pPr marL="0" indent="0">
              <a:lnSpc>
                <a:spcPct val="100000"/>
              </a:lnSpc>
              <a:buNone/>
            </a:pPr>
            <a:r>
              <a:rPr lang="en-MY" sz="2400" dirty="0" err="1"/>
              <a:t>Perkara</a:t>
            </a:r>
            <a:r>
              <a:rPr lang="en-MY" sz="2400" dirty="0"/>
              <a:t> </a:t>
            </a:r>
            <a:r>
              <a:rPr lang="en-MY" sz="2400" dirty="0" err="1"/>
              <a:t>berikut</a:t>
            </a:r>
            <a:r>
              <a:rPr lang="en-MY" sz="2400" dirty="0"/>
              <a:t> </a:t>
            </a:r>
            <a:r>
              <a:rPr lang="en-MY" sz="2400" dirty="0" err="1"/>
              <a:t>perlu</a:t>
            </a:r>
            <a:r>
              <a:rPr lang="en-MY" sz="2400" dirty="0"/>
              <a:t> </a:t>
            </a:r>
            <a:r>
              <a:rPr lang="en-MY" sz="2400" dirty="0" err="1"/>
              <a:t>dinyatakan</a:t>
            </a:r>
            <a:r>
              <a:rPr lang="en-MY" sz="2400" dirty="0"/>
              <a:t> </a:t>
            </a:r>
            <a:r>
              <a:rPr lang="en-MY" sz="2400" dirty="0" err="1"/>
              <a:t>terlebih</a:t>
            </a:r>
            <a:r>
              <a:rPr lang="en-MY" sz="2400" dirty="0"/>
              <a:t> </a:t>
            </a:r>
            <a:r>
              <a:rPr lang="en-MY" sz="2400" dirty="0" err="1"/>
              <a:t>dahulu</a:t>
            </a:r>
            <a:r>
              <a:rPr lang="en-MY" sz="2400" dirty="0"/>
              <a:t> </a:t>
            </a:r>
            <a:r>
              <a:rPr lang="en-MY" sz="2400" dirty="0" err="1"/>
              <a:t>sebelum</a:t>
            </a:r>
            <a:r>
              <a:rPr lang="en-MY" sz="2400" dirty="0"/>
              <a:t> </a:t>
            </a:r>
            <a:r>
              <a:rPr lang="en-MY" sz="2400" dirty="0" err="1"/>
              <a:t>mula</a:t>
            </a:r>
            <a:r>
              <a:rPr lang="en-MY" sz="2400" dirty="0"/>
              <a:t> </a:t>
            </a:r>
            <a:r>
              <a:rPr lang="en-MY" sz="2400" dirty="0" err="1"/>
              <a:t>kerja</a:t>
            </a:r>
            <a:r>
              <a:rPr lang="en-MY" sz="2400" dirty="0"/>
              <a:t> di </a:t>
            </a:r>
            <a:r>
              <a:rPr lang="en-MY" sz="2400" dirty="0" err="1"/>
              <a:t>tapak</a:t>
            </a:r>
            <a:r>
              <a:rPr lang="en-MY" sz="2400" dirty="0"/>
              <a:t> </a:t>
            </a:r>
            <a:r>
              <a:rPr lang="en-MY" sz="2400" dirty="0" err="1"/>
              <a:t>melalui</a:t>
            </a:r>
            <a:r>
              <a:rPr lang="en-MY" sz="2400" dirty="0"/>
              <a:t> </a:t>
            </a:r>
            <a:r>
              <a:rPr lang="en-MY" sz="2400" dirty="0" err="1"/>
              <a:t>rekabentuk</a:t>
            </a:r>
            <a:r>
              <a:rPr lang="en-MY" sz="2400" dirty="0"/>
              <a:t> </a:t>
            </a:r>
            <a:r>
              <a:rPr lang="en-MY" sz="2400" dirty="0" err="1"/>
              <a:t>campuran</a:t>
            </a:r>
            <a:r>
              <a:rPr lang="en-MY" sz="2400" dirty="0"/>
              <a:t> (</a:t>
            </a:r>
            <a:r>
              <a:rPr lang="en-MY" sz="2400" i="1" dirty="0"/>
              <a:t>mix design</a:t>
            </a:r>
            <a:r>
              <a:rPr lang="en-MY" sz="2400" dirty="0"/>
              <a:t>):</a:t>
            </a:r>
          </a:p>
          <a:p>
            <a:pPr marL="514350" indent="-514350">
              <a:lnSpc>
                <a:spcPct val="100000"/>
              </a:lnSpc>
              <a:buFont typeface="+mj-lt"/>
              <a:buAutoNum type="romanLcPeriod"/>
            </a:pPr>
            <a:r>
              <a:rPr lang="en-MY" sz="2400" dirty="0" err="1"/>
              <a:t>Kuantiti</a:t>
            </a:r>
            <a:r>
              <a:rPr lang="en-MY" sz="2400" dirty="0"/>
              <a:t> /</a:t>
            </a:r>
            <a:r>
              <a:rPr lang="en-MY" sz="2400" dirty="0" err="1"/>
              <a:t>kadar</a:t>
            </a:r>
            <a:r>
              <a:rPr lang="en-MY" sz="2400" dirty="0"/>
              <a:t> </a:t>
            </a:r>
            <a:r>
              <a:rPr lang="en-MY" sz="2400" dirty="0" err="1"/>
              <a:t>penggunaan</a:t>
            </a:r>
            <a:r>
              <a:rPr lang="en-MY" sz="2400" dirty="0"/>
              <a:t> </a:t>
            </a:r>
            <a:r>
              <a:rPr lang="en-MY" sz="2400" dirty="0" err="1"/>
              <a:t>bahan</a:t>
            </a:r>
            <a:r>
              <a:rPr lang="en-MY" sz="2400" dirty="0"/>
              <a:t> </a:t>
            </a:r>
            <a:r>
              <a:rPr lang="en-MY" sz="2400" dirty="0" err="1"/>
              <a:t>penstabilan</a:t>
            </a:r>
            <a:r>
              <a:rPr lang="en-MY" sz="2400" dirty="0"/>
              <a:t> </a:t>
            </a:r>
            <a:r>
              <a:rPr lang="en-MY" sz="2400" dirty="0" err="1"/>
              <a:t>tanah</a:t>
            </a:r>
            <a:endParaRPr lang="en-MY" sz="2400" dirty="0"/>
          </a:p>
          <a:p>
            <a:pPr marL="514350" indent="-514350">
              <a:lnSpc>
                <a:spcPct val="100000"/>
              </a:lnSpc>
              <a:buFont typeface="+mj-lt"/>
              <a:buAutoNum type="romanLcPeriod"/>
            </a:pPr>
            <a:r>
              <a:rPr lang="en-MY" sz="2400" dirty="0" err="1"/>
              <a:t>Jenis</a:t>
            </a:r>
            <a:r>
              <a:rPr lang="en-MY" sz="2400" dirty="0"/>
              <a:t> </a:t>
            </a:r>
            <a:r>
              <a:rPr lang="en-MY" sz="2400" dirty="0" err="1"/>
              <a:t>bahan</a:t>
            </a:r>
            <a:r>
              <a:rPr lang="en-MY" sz="2400" dirty="0"/>
              <a:t> </a:t>
            </a:r>
            <a:r>
              <a:rPr lang="en-MY" sz="2400" dirty="0" err="1"/>
              <a:t>penstabilan</a:t>
            </a:r>
            <a:r>
              <a:rPr lang="en-MY" sz="2400" dirty="0"/>
              <a:t> </a:t>
            </a:r>
            <a:r>
              <a:rPr lang="en-MY" sz="2400" dirty="0" err="1"/>
              <a:t>tanah</a:t>
            </a:r>
            <a:r>
              <a:rPr lang="en-MY" sz="2400" dirty="0"/>
              <a:t> </a:t>
            </a:r>
          </a:p>
          <a:p>
            <a:pPr marL="514350" indent="-514350">
              <a:lnSpc>
                <a:spcPct val="100000"/>
              </a:lnSpc>
              <a:buFont typeface="+mj-lt"/>
              <a:buAutoNum type="romanLcPeriod"/>
            </a:pPr>
            <a:r>
              <a:rPr lang="en-MY" sz="2400" dirty="0" err="1"/>
              <a:t>Keperluan</a:t>
            </a:r>
            <a:r>
              <a:rPr lang="en-MY" sz="2400" dirty="0"/>
              <a:t> </a:t>
            </a:r>
            <a:r>
              <a:rPr lang="en-MY" sz="2400" dirty="0" err="1"/>
              <a:t>pra</a:t>
            </a:r>
            <a:r>
              <a:rPr lang="en-MY" sz="2400" dirty="0"/>
              <a:t> </a:t>
            </a:r>
            <a:r>
              <a:rPr lang="en-MY" sz="2400" dirty="0" err="1"/>
              <a:t>rawatan</a:t>
            </a:r>
            <a:r>
              <a:rPr lang="en-MY" sz="2400" dirty="0"/>
              <a:t> (</a:t>
            </a:r>
            <a:r>
              <a:rPr lang="en-MY" sz="2400" dirty="0" err="1"/>
              <a:t>jika</a:t>
            </a:r>
            <a:r>
              <a:rPr lang="en-MY" sz="2400" dirty="0"/>
              <a:t> </a:t>
            </a:r>
            <a:r>
              <a:rPr lang="en-MY" sz="2400" dirty="0" err="1"/>
              <a:t>ada</a:t>
            </a:r>
            <a:r>
              <a:rPr lang="en-MY" sz="2400" dirty="0"/>
              <a:t>)</a:t>
            </a:r>
          </a:p>
          <a:p>
            <a:pPr marL="514350" indent="-514350">
              <a:lnSpc>
                <a:spcPct val="100000"/>
              </a:lnSpc>
              <a:buFont typeface="+mj-lt"/>
              <a:buAutoNum type="romanLcPeriod"/>
            </a:pPr>
            <a:r>
              <a:rPr lang="en-MY" sz="2400" dirty="0" err="1"/>
              <a:t>Tebal</a:t>
            </a:r>
            <a:r>
              <a:rPr lang="en-MY" sz="2400" dirty="0"/>
              <a:t> </a:t>
            </a:r>
            <a:r>
              <a:rPr lang="en-MY" sz="2400" dirty="0" err="1"/>
              <a:t>lapisan</a:t>
            </a:r>
            <a:r>
              <a:rPr lang="en-MY" sz="2400" dirty="0"/>
              <a:t> </a:t>
            </a:r>
            <a:r>
              <a:rPr lang="en-MY" sz="2400" dirty="0" err="1"/>
              <a:t>penstabilan</a:t>
            </a:r>
            <a:r>
              <a:rPr lang="en-MY" sz="2400" dirty="0"/>
              <a:t> </a:t>
            </a:r>
            <a:r>
              <a:rPr lang="en-MY" sz="2400" dirty="0" err="1"/>
              <a:t>tanah</a:t>
            </a:r>
            <a:endParaRPr lang="en-MY" sz="2400" dirty="0"/>
          </a:p>
        </p:txBody>
      </p:sp>
      <p:sp>
        <p:nvSpPr>
          <p:cNvPr id="7" name="Content Placeholder 2">
            <a:extLst>
              <a:ext uri="{FF2B5EF4-FFF2-40B4-BE49-F238E27FC236}">
                <a16:creationId xmlns:a16="http://schemas.microsoft.com/office/drawing/2014/main" id="{CB63D549-78C0-48AB-B7F1-852BADF00354}"/>
              </a:ext>
            </a:extLst>
          </p:cNvPr>
          <p:cNvSpPr txBox="1">
            <a:spLocks/>
          </p:cNvSpPr>
          <p:nvPr/>
        </p:nvSpPr>
        <p:spPr>
          <a:xfrm>
            <a:off x="330631" y="4618054"/>
            <a:ext cx="6695235" cy="194957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endParaRPr lang="en-MY" sz="2400" dirty="0"/>
          </a:p>
        </p:txBody>
      </p:sp>
    </p:spTree>
    <p:extLst>
      <p:ext uri="{BB962C8B-B14F-4D97-AF65-F5344CB8AC3E}">
        <p14:creationId xmlns:p14="http://schemas.microsoft.com/office/powerpoint/2010/main" val="334211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1.4.1	General</a:t>
            </a:r>
          </a:p>
        </p:txBody>
      </p:sp>
      <p:sp>
        <p:nvSpPr>
          <p:cNvPr id="16" name="Content Placeholder 2">
            <a:extLst>
              <a:ext uri="{FF2B5EF4-FFF2-40B4-BE49-F238E27FC236}">
                <a16:creationId xmlns:a16="http://schemas.microsoft.com/office/drawing/2014/main" id="{A45E3AA8-1FCB-40C4-A700-404F6BF7CA21}"/>
              </a:ext>
            </a:extLst>
          </p:cNvPr>
          <p:cNvSpPr txBox="1">
            <a:spLocks/>
          </p:cNvSpPr>
          <p:nvPr/>
        </p:nvSpPr>
        <p:spPr>
          <a:xfrm>
            <a:off x="313378" y="1437544"/>
            <a:ext cx="5052253" cy="958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endParaRPr lang="en-MY" sz="1800" dirty="0"/>
          </a:p>
        </p:txBody>
      </p:sp>
      <p:pic>
        <p:nvPicPr>
          <p:cNvPr id="3" name="Picture 2">
            <a:extLst>
              <a:ext uri="{FF2B5EF4-FFF2-40B4-BE49-F238E27FC236}">
                <a16:creationId xmlns:a16="http://schemas.microsoft.com/office/drawing/2014/main" id="{EBCF66B8-8414-4096-91ED-C7F890115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675" t="16855" r="22736" b="8553"/>
          <a:stretch/>
        </p:blipFill>
        <p:spPr>
          <a:xfrm>
            <a:off x="8034232" y="239303"/>
            <a:ext cx="4045047" cy="3354843"/>
          </a:xfrm>
          <a:prstGeom prst="rect">
            <a:avLst/>
          </a:prstGeom>
        </p:spPr>
      </p:pic>
      <p:sp>
        <p:nvSpPr>
          <p:cNvPr id="6" name="Content Placeholder 2">
            <a:extLst>
              <a:ext uri="{FF2B5EF4-FFF2-40B4-BE49-F238E27FC236}">
                <a16:creationId xmlns:a16="http://schemas.microsoft.com/office/drawing/2014/main" id="{A8348327-6CC8-4F99-BF14-E8DB8A3D8EF3}"/>
              </a:ext>
            </a:extLst>
          </p:cNvPr>
          <p:cNvSpPr>
            <a:spLocks noGrp="1"/>
          </p:cNvSpPr>
          <p:nvPr>
            <p:ph idx="1"/>
          </p:nvPr>
        </p:nvSpPr>
        <p:spPr>
          <a:xfrm>
            <a:off x="254963" y="1421121"/>
            <a:ext cx="7172380" cy="1949570"/>
          </a:xfrm>
        </p:spPr>
        <p:txBody>
          <a:bodyPr>
            <a:noAutofit/>
          </a:bodyPr>
          <a:lstStyle/>
          <a:p>
            <a:pPr marL="0" indent="0">
              <a:lnSpc>
                <a:spcPct val="100000"/>
              </a:lnSpc>
              <a:buNone/>
            </a:pPr>
            <a:r>
              <a:rPr lang="en-MY" sz="2400" dirty="0" err="1"/>
              <a:t>Ujian</a:t>
            </a:r>
            <a:r>
              <a:rPr lang="en-MY" sz="2400" dirty="0"/>
              <a:t> </a:t>
            </a:r>
            <a:r>
              <a:rPr lang="en-MY" sz="2400" dirty="0" err="1"/>
              <a:t>makmal</a:t>
            </a:r>
            <a:r>
              <a:rPr lang="en-MY" sz="2400" dirty="0"/>
              <a:t> </a:t>
            </a:r>
            <a:r>
              <a:rPr lang="en-MY" sz="2400" dirty="0" err="1"/>
              <a:t>ke</a:t>
            </a:r>
            <a:r>
              <a:rPr lang="en-MY" sz="2400" dirty="0"/>
              <a:t> </a:t>
            </a:r>
            <a:r>
              <a:rPr lang="en-MY" sz="2400" dirty="0" err="1"/>
              <a:t>atas</a:t>
            </a:r>
            <a:r>
              <a:rPr lang="en-MY" sz="2400" dirty="0"/>
              <a:t> </a:t>
            </a:r>
            <a:r>
              <a:rPr lang="en-MY" sz="2400" dirty="0" err="1"/>
              <a:t>sampel</a:t>
            </a:r>
            <a:r>
              <a:rPr lang="en-MY" sz="2400" dirty="0"/>
              <a:t> </a:t>
            </a:r>
            <a:r>
              <a:rPr lang="en-MY" sz="2400" dirty="0" err="1"/>
              <a:t>daripada</a:t>
            </a:r>
            <a:r>
              <a:rPr lang="en-MY" sz="2400" dirty="0"/>
              <a:t> </a:t>
            </a:r>
            <a:r>
              <a:rPr lang="en-MY" sz="2400" dirty="0" err="1"/>
              <a:t>tapak</a:t>
            </a:r>
            <a:r>
              <a:rPr lang="en-MY" sz="2400" dirty="0"/>
              <a:t> </a:t>
            </a:r>
            <a:r>
              <a:rPr lang="en-MY" sz="2400" dirty="0" err="1"/>
              <a:t>cadangan</a:t>
            </a:r>
            <a:r>
              <a:rPr lang="en-MY" sz="2400" dirty="0"/>
              <a:t> </a:t>
            </a:r>
            <a:r>
              <a:rPr lang="en-MY" sz="2400" dirty="0" err="1"/>
              <a:t>penstabilan</a:t>
            </a:r>
            <a:r>
              <a:rPr lang="en-MY" sz="2400" dirty="0"/>
              <a:t> </a:t>
            </a:r>
            <a:r>
              <a:rPr lang="en-MY" sz="2400" dirty="0" err="1"/>
              <a:t>tanah</a:t>
            </a:r>
            <a:r>
              <a:rPr lang="en-MY" sz="2400" dirty="0"/>
              <a:t> </a:t>
            </a:r>
            <a:r>
              <a:rPr lang="en-MY" sz="2400" dirty="0" err="1"/>
              <a:t>perlu</a:t>
            </a:r>
            <a:r>
              <a:rPr lang="en-MY" sz="2400" dirty="0"/>
              <a:t> </a:t>
            </a:r>
            <a:r>
              <a:rPr lang="en-MY" sz="2400" dirty="0" err="1"/>
              <a:t>dilaksanakan</a:t>
            </a:r>
            <a:r>
              <a:rPr lang="en-MY" sz="2400" dirty="0"/>
              <a:t> </a:t>
            </a:r>
            <a:r>
              <a:rPr lang="en-MY" sz="2400" dirty="0" err="1"/>
              <a:t>untuk</a:t>
            </a:r>
            <a:r>
              <a:rPr lang="en-MY" sz="2400" dirty="0"/>
              <a:t> </a:t>
            </a:r>
            <a:r>
              <a:rPr lang="en-MY" sz="2400" dirty="0" err="1"/>
              <a:t>menentukan</a:t>
            </a:r>
            <a:r>
              <a:rPr lang="en-MY" sz="2400" dirty="0"/>
              <a:t> </a:t>
            </a:r>
            <a:r>
              <a:rPr lang="en-MY" sz="2400" dirty="0" err="1"/>
              <a:t>kriteria</a:t>
            </a:r>
            <a:r>
              <a:rPr lang="en-MY" sz="2400" dirty="0"/>
              <a:t> </a:t>
            </a:r>
            <a:r>
              <a:rPr lang="en-MY" sz="2400" dirty="0" err="1"/>
              <a:t>asas</a:t>
            </a:r>
            <a:r>
              <a:rPr lang="en-MY" sz="2400" dirty="0"/>
              <a:t> </a:t>
            </a:r>
            <a:r>
              <a:rPr lang="en-MY" sz="2400" dirty="0" err="1"/>
              <a:t>tanah</a:t>
            </a:r>
            <a:r>
              <a:rPr lang="en-MY" sz="2400" dirty="0"/>
              <a:t> </a:t>
            </a:r>
            <a:r>
              <a:rPr lang="en-MY" sz="2400" dirty="0" err="1"/>
              <a:t>sebelum</a:t>
            </a:r>
            <a:r>
              <a:rPr lang="en-MY" sz="2400" dirty="0"/>
              <a:t> </a:t>
            </a:r>
            <a:r>
              <a:rPr lang="en-MY" sz="2400" dirty="0" err="1"/>
              <a:t>distabilkan</a:t>
            </a:r>
            <a:r>
              <a:rPr lang="en-MY" sz="2400" dirty="0"/>
              <a:t>. Tanah </a:t>
            </a:r>
            <a:r>
              <a:rPr lang="en-MY" sz="2400" dirty="0" err="1"/>
              <a:t>sedia</a:t>
            </a:r>
            <a:r>
              <a:rPr lang="en-MY" sz="2400" dirty="0"/>
              <a:t> </a:t>
            </a:r>
            <a:r>
              <a:rPr lang="en-MY" sz="2400" dirty="0" err="1"/>
              <a:t>ada</a:t>
            </a:r>
            <a:r>
              <a:rPr lang="en-MY" sz="2400" dirty="0"/>
              <a:t> </a:t>
            </a:r>
            <a:r>
              <a:rPr lang="en-MY" sz="2400" dirty="0" err="1"/>
              <a:t>perlu</a:t>
            </a:r>
            <a:r>
              <a:rPr lang="en-MY" sz="2400" dirty="0"/>
              <a:t> </a:t>
            </a:r>
            <a:r>
              <a:rPr lang="en-MY" sz="2400" dirty="0" err="1"/>
              <a:t>distabilkan</a:t>
            </a:r>
            <a:r>
              <a:rPr lang="en-MY" sz="2400" dirty="0"/>
              <a:t> </a:t>
            </a:r>
            <a:r>
              <a:rPr lang="en-MY" sz="2400" dirty="0" err="1"/>
              <a:t>sekiranya</a:t>
            </a:r>
            <a:r>
              <a:rPr lang="en-MY" sz="2400" dirty="0"/>
              <a:t> </a:t>
            </a:r>
            <a:r>
              <a:rPr lang="en-MY" sz="2400" dirty="0" err="1"/>
              <a:t>berada</a:t>
            </a:r>
            <a:r>
              <a:rPr lang="en-MY" sz="2400" dirty="0"/>
              <a:t> </a:t>
            </a:r>
            <a:r>
              <a:rPr lang="en-MY" sz="2400" dirty="0" err="1"/>
              <a:t>dalam</a:t>
            </a:r>
            <a:r>
              <a:rPr lang="en-MY" sz="2400" dirty="0"/>
              <a:t> </a:t>
            </a:r>
            <a:r>
              <a:rPr lang="en-MY" sz="2400" dirty="0" err="1"/>
              <a:t>keadaan</a:t>
            </a:r>
            <a:r>
              <a:rPr lang="en-MY" sz="2400" dirty="0"/>
              <a:t> </a:t>
            </a:r>
            <a:r>
              <a:rPr lang="en-MY" sz="2400" dirty="0" err="1"/>
              <a:t>berikut</a:t>
            </a:r>
            <a:r>
              <a:rPr lang="en-MY" sz="2400" dirty="0"/>
              <a:t>:</a:t>
            </a:r>
          </a:p>
          <a:p>
            <a:pPr marL="514350" indent="-514350">
              <a:lnSpc>
                <a:spcPct val="100000"/>
              </a:lnSpc>
              <a:buFont typeface="+mj-lt"/>
              <a:buAutoNum type="romanLcPeriod"/>
            </a:pPr>
            <a:r>
              <a:rPr lang="en-US" sz="2400" dirty="0"/>
              <a:t>CBR value &lt; 5% (T1- T3), CBR &lt; 12% (T4 &amp; T5)</a:t>
            </a:r>
          </a:p>
          <a:p>
            <a:pPr marL="514350" indent="-514350">
              <a:lnSpc>
                <a:spcPct val="100000"/>
              </a:lnSpc>
              <a:buFont typeface="+mj-lt"/>
              <a:buAutoNum type="romanLcPeriod"/>
            </a:pPr>
            <a:r>
              <a:rPr lang="en-US" sz="2400" dirty="0"/>
              <a:t>Plasticity Index &gt; 10</a:t>
            </a:r>
          </a:p>
          <a:p>
            <a:pPr marL="514350" indent="-514350">
              <a:lnSpc>
                <a:spcPct val="100000"/>
              </a:lnSpc>
              <a:buFont typeface="+mj-lt"/>
              <a:buAutoNum type="romanLcPeriod"/>
            </a:pPr>
            <a:r>
              <a:rPr lang="en-US" sz="2400" dirty="0"/>
              <a:t>Fine materials &gt; 25%</a:t>
            </a:r>
          </a:p>
          <a:p>
            <a:pPr marL="514350" indent="-514350">
              <a:lnSpc>
                <a:spcPct val="100000"/>
              </a:lnSpc>
              <a:buFont typeface="+mj-lt"/>
              <a:buAutoNum type="romanLcPeriod"/>
            </a:pPr>
            <a:endParaRPr lang="en-US" sz="2400" dirty="0"/>
          </a:p>
          <a:p>
            <a:pPr marL="514350" indent="-514350">
              <a:lnSpc>
                <a:spcPct val="100000"/>
              </a:lnSpc>
              <a:buFont typeface="+mj-lt"/>
              <a:buAutoNum type="romanLcPeriod"/>
            </a:pPr>
            <a:endParaRPr lang="en-MY" sz="2400" dirty="0"/>
          </a:p>
        </p:txBody>
      </p:sp>
    </p:spTree>
    <p:extLst>
      <p:ext uri="{BB962C8B-B14F-4D97-AF65-F5344CB8AC3E}">
        <p14:creationId xmlns:p14="http://schemas.microsoft.com/office/powerpoint/2010/main" val="319692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1.4.2	Preliminary Laboratory Testing</a:t>
            </a:r>
          </a:p>
        </p:txBody>
      </p:sp>
      <p:sp>
        <p:nvSpPr>
          <p:cNvPr id="16" name="Content Placeholder 2">
            <a:extLst>
              <a:ext uri="{FF2B5EF4-FFF2-40B4-BE49-F238E27FC236}">
                <a16:creationId xmlns:a16="http://schemas.microsoft.com/office/drawing/2014/main" id="{A45E3AA8-1FCB-40C4-A700-404F6BF7CA21}"/>
              </a:ext>
            </a:extLst>
          </p:cNvPr>
          <p:cNvSpPr txBox="1">
            <a:spLocks/>
          </p:cNvSpPr>
          <p:nvPr/>
        </p:nvSpPr>
        <p:spPr>
          <a:xfrm>
            <a:off x="313378" y="1437544"/>
            <a:ext cx="5052253" cy="958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endParaRPr lang="en-MY" sz="1800" dirty="0"/>
          </a:p>
        </p:txBody>
      </p:sp>
      <p:sp>
        <p:nvSpPr>
          <p:cNvPr id="6" name="Content Placeholder 2">
            <a:extLst>
              <a:ext uri="{FF2B5EF4-FFF2-40B4-BE49-F238E27FC236}">
                <a16:creationId xmlns:a16="http://schemas.microsoft.com/office/drawing/2014/main" id="{A8348327-6CC8-4F99-BF14-E8DB8A3D8EF3}"/>
              </a:ext>
            </a:extLst>
          </p:cNvPr>
          <p:cNvSpPr>
            <a:spLocks noGrp="1"/>
          </p:cNvSpPr>
          <p:nvPr>
            <p:ph idx="1"/>
          </p:nvPr>
        </p:nvSpPr>
        <p:spPr>
          <a:xfrm>
            <a:off x="313377" y="1188208"/>
            <a:ext cx="6855173" cy="1949570"/>
          </a:xfrm>
        </p:spPr>
        <p:txBody>
          <a:bodyPr>
            <a:noAutofit/>
          </a:bodyPr>
          <a:lstStyle/>
          <a:p>
            <a:pPr marL="0" indent="0">
              <a:lnSpc>
                <a:spcPct val="100000"/>
              </a:lnSpc>
              <a:buNone/>
            </a:pPr>
            <a:r>
              <a:rPr lang="en-MY" dirty="0" err="1"/>
              <a:t>Kandungan</a:t>
            </a:r>
            <a:r>
              <a:rPr lang="en-MY" dirty="0"/>
              <a:t> optimum </a:t>
            </a:r>
            <a:r>
              <a:rPr lang="en-MY" dirty="0" err="1"/>
              <a:t>bahan</a:t>
            </a:r>
            <a:r>
              <a:rPr lang="en-MY" dirty="0"/>
              <a:t> </a:t>
            </a:r>
            <a:r>
              <a:rPr lang="en-MY" dirty="0" err="1"/>
              <a:t>penstabilan</a:t>
            </a:r>
            <a:r>
              <a:rPr lang="en-MY" dirty="0"/>
              <a:t> </a:t>
            </a:r>
            <a:r>
              <a:rPr lang="en-MY" dirty="0" err="1"/>
              <a:t>tanah</a:t>
            </a:r>
            <a:r>
              <a:rPr lang="en-MY" dirty="0"/>
              <a:t> </a:t>
            </a:r>
            <a:r>
              <a:rPr lang="en-MY" dirty="0" err="1"/>
              <a:t>perlu</a:t>
            </a:r>
            <a:r>
              <a:rPr lang="en-MY" dirty="0"/>
              <a:t> </a:t>
            </a:r>
            <a:r>
              <a:rPr lang="en-MY" dirty="0" err="1"/>
              <a:t>ditentukan</a:t>
            </a:r>
            <a:r>
              <a:rPr lang="en-MY" dirty="0"/>
              <a:t> </a:t>
            </a:r>
            <a:r>
              <a:rPr lang="en-MY" dirty="0" err="1"/>
              <a:t>terlebih</a:t>
            </a:r>
            <a:r>
              <a:rPr lang="en-MY" dirty="0"/>
              <a:t> </a:t>
            </a:r>
            <a:r>
              <a:rPr lang="en-MY" dirty="0" err="1"/>
              <a:t>dahulu</a:t>
            </a:r>
            <a:r>
              <a:rPr lang="en-MY" dirty="0"/>
              <a:t> </a:t>
            </a:r>
            <a:r>
              <a:rPr lang="en-MY" dirty="0" err="1"/>
              <a:t>dengan</a:t>
            </a:r>
            <a:r>
              <a:rPr lang="en-MY" dirty="0"/>
              <a:t> </a:t>
            </a:r>
            <a:r>
              <a:rPr lang="en-MY" dirty="0" err="1"/>
              <a:t>mematuhi</a:t>
            </a:r>
            <a:r>
              <a:rPr lang="en-MY" dirty="0"/>
              <a:t> parameter </a:t>
            </a:r>
            <a:r>
              <a:rPr lang="en-MY" dirty="0" err="1"/>
              <a:t>berikut</a:t>
            </a:r>
            <a:r>
              <a:rPr lang="en-MY" dirty="0"/>
              <a:t>:</a:t>
            </a:r>
          </a:p>
          <a:p>
            <a:pPr marL="514350" indent="-514350">
              <a:lnSpc>
                <a:spcPct val="100000"/>
              </a:lnSpc>
              <a:buAutoNum type="romanLcPeriod"/>
            </a:pPr>
            <a:r>
              <a:rPr lang="en-MY" dirty="0"/>
              <a:t>Plasticity index &lt; 10</a:t>
            </a:r>
          </a:p>
          <a:p>
            <a:pPr marL="514350" indent="-514350">
              <a:lnSpc>
                <a:spcPct val="100000"/>
              </a:lnSpc>
              <a:buAutoNum type="romanLcPeriod"/>
            </a:pPr>
            <a:r>
              <a:rPr lang="en-MY" dirty="0"/>
              <a:t>California Bearing Ratio (CBR) &gt;12% or as require by S.O </a:t>
            </a:r>
            <a:r>
              <a:rPr lang="en-MY" sz="1400" dirty="0"/>
              <a:t>when compacted to 95% of maximum dry density (BS1377) Compaction test (4.5kg rammer method) and soak for 4 days under surcharge 4.5kg </a:t>
            </a:r>
            <a:r>
              <a:rPr lang="en-MY" sz="1800" b="1" dirty="0">
                <a:solidFill>
                  <a:schemeClr val="accent1"/>
                </a:solidFill>
              </a:rPr>
              <a:t>for improving existing subgrade for paved road</a:t>
            </a:r>
            <a:endParaRPr lang="en-US" sz="1800" b="1" dirty="0">
              <a:solidFill>
                <a:schemeClr val="accent1"/>
              </a:solidFill>
            </a:endParaRPr>
          </a:p>
          <a:p>
            <a:pPr marL="514350" indent="-514350">
              <a:lnSpc>
                <a:spcPct val="100000"/>
              </a:lnSpc>
              <a:buFont typeface="Arial" panose="020B0604020202020204" pitchFamily="34" charset="0"/>
              <a:buAutoNum type="romanLcPeriod"/>
            </a:pPr>
            <a:r>
              <a:rPr lang="en-US" sz="2400" dirty="0"/>
              <a:t>California Bearing Ratio (CBR) &gt;</a:t>
            </a:r>
            <a:r>
              <a:rPr lang="en-US" dirty="0"/>
              <a:t>80%</a:t>
            </a:r>
            <a:r>
              <a:rPr lang="en-US" sz="2400" dirty="0"/>
              <a:t> </a:t>
            </a:r>
            <a:r>
              <a:rPr lang="en-US" sz="1400" dirty="0"/>
              <a:t>when compacted to 95% of maximum dry density (BS1377) Compaction test (4.5kg rammer method) and soak for 4 days under surcharge 4.5kg </a:t>
            </a:r>
            <a:r>
              <a:rPr lang="en-US" sz="1800" b="1" dirty="0">
                <a:solidFill>
                  <a:schemeClr val="accent1"/>
                </a:solidFill>
              </a:rPr>
              <a:t>for improving existing soil/material for unpaved road</a:t>
            </a:r>
          </a:p>
          <a:p>
            <a:pPr marL="514350" indent="-514350">
              <a:lnSpc>
                <a:spcPct val="100000"/>
              </a:lnSpc>
              <a:buFont typeface="+mj-lt"/>
              <a:buAutoNum type="romanLcPeriod"/>
            </a:pPr>
            <a:r>
              <a:rPr lang="en-US" dirty="0"/>
              <a:t>Unconfined Compressive Strength (UCS) </a:t>
            </a:r>
            <a:r>
              <a:rPr lang="en-US" sz="1400" dirty="0"/>
              <a:t>(refer Table 1.4)</a:t>
            </a:r>
          </a:p>
          <a:p>
            <a:pPr marL="1428750" lvl="2" indent="-514350">
              <a:lnSpc>
                <a:spcPct val="100000"/>
              </a:lnSpc>
              <a:buFont typeface="+mj-lt"/>
              <a:buAutoNum type="romanLcPeriod"/>
            </a:pPr>
            <a:r>
              <a:rPr lang="en-US" sz="1800" dirty="0"/>
              <a:t>Paved road &gt;0.3MPa </a:t>
            </a:r>
          </a:p>
          <a:p>
            <a:pPr marL="1428750" lvl="2" indent="-514350">
              <a:lnSpc>
                <a:spcPct val="100000"/>
              </a:lnSpc>
              <a:buFont typeface="+mj-lt"/>
              <a:buAutoNum type="romanLcPeriod"/>
            </a:pPr>
            <a:r>
              <a:rPr lang="en-US" sz="1800" dirty="0"/>
              <a:t>Unpaved Road &gt;0.8Mpa</a:t>
            </a:r>
            <a:endParaRPr lang="en-MY" sz="1800" dirty="0"/>
          </a:p>
        </p:txBody>
      </p:sp>
      <p:pic>
        <p:nvPicPr>
          <p:cNvPr id="2" name="Picture 1">
            <a:extLst>
              <a:ext uri="{FF2B5EF4-FFF2-40B4-BE49-F238E27FC236}">
                <a16:creationId xmlns:a16="http://schemas.microsoft.com/office/drawing/2014/main" id="{74702B6C-11DF-484E-B2B1-C2D778325C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877" t="17358" r="26910" b="3648"/>
          <a:stretch/>
        </p:blipFill>
        <p:spPr>
          <a:xfrm>
            <a:off x="7442454" y="118531"/>
            <a:ext cx="4634528" cy="4554749"/>
          </a:xfrm>
          <a:prstGeom prst="rect">
            <a:avLst/>
          </a:prstGeom>
        </p:spPr>
      </p:pic>
    </p:spTree>
    <p:extLst>
      <p:ext uri="{BB962C8B-B14F-4D97-AF65-F5344CB8AC3E}">
        <p14:creationId xmlns:p14="http://schemas.microsoft.com/office/powerpoint/2010/main" val="22473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C0F3E0-12F1-40BF-A6E2-C185EE9E5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9186" y="0"/>
            <a:ext cx="3892814" cy="2919610"/>
          </a:xfrm>
          <a:prstGeom prst="rect">
            <a:avLst/>
          </a:prstGeom>
        </p:spPr>
      </p:pic>
      <p:sp>
        <p:nvSpPr>
          <p:cNvPr id="2" name="Title 1">
            <a:extLst>
              <a:ext uri="{FF2B5EF4-FFF2-40B4-BE49-F238E27FC236}">
                <a16:creationId xmlns:a16="http://schemas.microsoft.com/office/drawing/2014/main" id="{43BB80E5-5321-4A8A-99BF-082A0EB41BC5}"/>
              </a:ext>
            </a:extLst>
          </p:cNvPr>
          <p:cNvSpPr>
            <a:spLocks noGrp="1"/>
          </p:cNvSpPr>
          <p:nvPr>
            <p:ph type="title"/>
          </p:nvPr>
        </p:nvSpPr>
        <p:spPr>
          <a:xfrm>
            <a:off x="147552" y="62333"/>
            <a:ext cx="10353761" cy="655251"/>
          </a:xfrm>
        </p:spPr>
        <p:txBody>
          <a:bodyPr>
            <a:normAutofit/>
          </a:bodyPr>
          <a:lstStyle/>
          <a:p>
            <a:pPr algn="l"/>
            <a:r>
              <a:rPr lang="en-MY" sz="3200" dirty="0" err="1">
                <a:solidFill>
                  <a:schemeClr val="accent6"/>
                </a:solidFill>
                <a:latin typeface="Arial Rounded MT Bold" panose="020F0704030504030204" pitchFamily="34" charset="0"/>
              </a:rPr>
              <a:t>Latar</a:t>
            </a:r>
            <a:r>
              <a:rPr lang="en-MY" sz="3200" dirty="0">
                <a:solidFill>
                  <a:schemeClr val="accent6"/>
                </a:solidFill>
                <a:latin typeface="Arial Rounded MT Bold" panose="020F0704030504030204" pitchFamily="34" charset="0"/>
              </a:rPr>
              <a:t> </a:t>
            </a:r>
            <a:r>
              <a:rPr lang="en-MY" sz="3200" dirty="0" err="1">
                <a:solidFill>
                  <a:schemeClr val="accent6"/>
                </a:solidFill>
                <a:latin typeface="Arial Rounded MT Bold" panose="020F0704030504030204" pitchFamily="34" charset="0"/>
              </a:rPr>
              <a:t>belakang</a:t>
            </a:r>
            <a:endParaRPr lang="en-MY" sz="3200" dirty="0">
              <a:solidFill>
                <a:schemeClr val="accent6"/>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79ED9B0A-6114-4A69-B5B7-5A64A8670CA0}"/>
              </a:ext>
            </a:extLst>
          </p:cNvPr>
          <p:cNvSpPr>
            <a:spLocks noGrp="1"/>
          </p:cNvSpPr>
          <p:nvPr>
            <p:ph idx="1"/>
          </p:nvPr>
        </p:nvSpPr>
        <p:spPr>
          <a:xfrm>
            <a:off x="-11684" y="767265"/>
            <a:ext cx="6185318" cy="3695136"/>
          </a:xfrm>
        </p:spPr>
        <p:txBody>
          <a:bodyPr>
            <a:noAutofit/>
          </a:bodyPr>
          <a:lstStyle/>
          <a:p>
            <a:r>
              <a:rPr lang="en-MY" sz="2400" dirty="0" err="1"/>
              <a:t>Penyediaan</a:t>
            </a:r>
            <a:r>
              <a:rPr lang="en-MY" sz="2400" dirty="0"/>
              <a:t> </a:t>
            </a:r>
            <a:r>
              <a:rPr lang="en-MY" sz="2400" dirty="0" err="1"/>
              <a:t>spesifikasi</a:t>
            </a:r>
            <a:r>
              <a:rPr lang="en-MY" sz="2400" dirty="0"/>
              <a:t> </a:t>
            </a:r>
            <a:r>
              <a:rPr lang="en-MY" sz="2400" dirty="0" err="1"/>
              <a:t>ini</a:t>
            </a:r>
            <a:r>
              <a:rPr lang="en-MY" sz="2400" dirty="0"/>
              <a:t> </a:t>
            </a:r>
            <a:r>
              <a:rPr lang="en-MY" sz="2400" dirty="0" err="1"/>
              <a:t>adalah</a:t>
            </a:r>
            <a:r>
              <a:rPr lang="en-MY" sz="2400" dirty="0"/>
              <a:t> </a:t>
            </a:r>
            <a:r>
              <a:rPr lang="en-MY" sz="2400" dirty="0" err="1"/>
              <a:t>untuk</a:t>
            </a:r>
            <a:r>
              <a:rPr lang="en-MY" sz="2400" dirty="0"/>
              <a:t> </a:t>
            </a:r>
            <a:r>
              <a:rPr lang="en-MY" sz="2400" dirty="0" err="1"/>
              <a:t>digunakan</a:t>
            </a:r>
            <a:r>
              <a:rPr lang="en-MY" sz="2400" dirty="0"/>
              <a:t> </a:t>
            </a:r>
            <a:r>
              <a:rPr lang="en-MY" sz="2400" dirty="0" err="1"/>
              <a:t>dalam</a:t>
            </a:r>
            <a:r>
              <a:rPr lang="en-MY" sz="2400" dirty="0"/>
              <a:t> </a:t>
            </a:r>
            <a:r>
              <a:rPr lang="en-MY" sz="2400" dirty="0" err="1"/>
              <a:t>kerja</a:t>
            </a:r>
            <a:r>
              <a:rPr lang="en-MY" sz="2400" dirty="0"/>
              <a:t> </a:t>
            </a:r>
            <a:r>
              <a:rPr lang="en-MY" sz="2400" dirty="0" err="1"/>
              <a:t>pembinaan</a:t>
            </a:r>
            <a:r>
              <a:rPr lang="en-MY" sz="2400" dirty="0"/>
              <a:t> </a:t>
            </a:r>
            <a:r>
              <a:rPr lang="en-MY" sz="2400" dirty="0" err="1"/>
              <a:t>jalan</a:t>
            </a:r>
            <a:r>
              <a:rPr lang="en-MY" sz="2400" dirty="0"/>
              <a:t> yang </a:t>
            </a:r>
            <a:r>
              <a:rPr lang="en-MY" sz="2400" dirty="0" err="1"/>
              <a:t>melibatkan</a:t>
            </a:r>
            <a:r>
              <a:rPr lang="en-MY" sz="2400" dirty="0"/>
              <a:t> </a:t>
            </a:r>
            <a:r>
              <a:rPr lang="en-MY" sz="2400" dirty="0" err="1"/>
              <a:t>kaedah</a:t>
            </a:r>
            <a:r>
              <a:rPr lang="en-MY" sz="2400" dirty="0"/>
              <a:t> </a:t>
            </a:r>
            <a:r>
              <a:rPr lang="en-MY" sz="2400" dirty="0" err="1"/>
              <a:t>penstabilan</a:t>
            </a:r>
            <a:r>
              <a:rPr lang="en-MY" sz="2400" dirty="0"/>
              <a:t> </a:t>
            </a:r>
            <a:r>
              <a:rPr lang="en-MY" sz="2400" dirty="0" err="1"/>
              <a:t>tanah</a:t>
            </a:r>
            <a:r>
              <a:rPr lang="en-MY" sz="2400" dirty="0"/>
              <a:t> </a:t>
            </a:r>
            <a:r>
              <a:rPr lang="en-MY" sz="2400" dirty="0" err="1"/>
              <a:t>khususnya</a:t>
            </a:r>
            <a:r>
              <a:rPr lang="en-MY" sz="2400" dirty="0"/>
              <a:t> </a:t>
            </a:r>
            <a:r>
              <a:rPr lang="en-MY" sz="2400" dirty="0" err="1"/>
              <a:t>lapisan</a:t>
            </a:r>
            <a:r>
              <a:rPr lang="en-MY" sz="2400" dirty="0"/>
              <a:t> </a:t>
            </a:r>
            <a:r>
              <a:rPr lang="en-MY" sz="2400" b="1" u="sng" dirty="0" err="1"/>
              <a:t>subgred</a:t>
            </a:r>
            <a:r>
              <a:rPr lang="en-MY" sz="2400" dirty="0"/>
              <a:t> </a:t>
            </a:r>
            <a:r>
              <a:rPr lang="en-MY" sz="2400" dirty="0" err="1"/>
              <a:t>sedia</a:t>
            </a:r>
            <a:r>
              <a:rPr lang="en-MY" sz="2400" dirty="0"/>
              <a:t> </a:t>
            </a:r>
            <a:r>
              <a:rPr lang="en-MY" sz="2400" dirty="0" err="1"/>
              <a:t>ada</a:t>
            </a:r>
            <a:r>
              <a:rPr lang="en-MY" sz="2400" dirty="0"/>
              <a:t> / </a:t>
            </a:r>
            <a:r>
              <a:rPr lang="en-MY" sz="2400" dirty="0" err="1"/>
              <a:t>jalan</a:t>
            </a:r>
            <a:r>
              <a:rPr lang="en-MY" sz="2400" dirty="0"/>
              <a:t> </a:t>
            </a:r>
            <a:r>
              <a:rPr lang="en-MY" sz="2400" dirty="0" err="1"/>
              <a:t>tanah</a:t>
            </a:r>
            <a:r>
              <a:rPr lang="en-MY" sz="2400" dirty="0"/>
              <a:t> (</a:t>
            </a:r>
            <a:r>
              <a:rPr lang="en-MY" sz="2400" dirty="0" err="1"/>
              <a:t>maks</a:t>
            </a:r>
            <a:r>
              <a:rPr lang="en-MY" sz="2400" dirty="0"/>
              <a:t> 300mm </a:t>
            </a:r>
            <a:r>
              <a:rPr lang="en-MY" sz="2400" dirty="0" err="1"/>
              <a:t>tebal</a:t>
            </a:r>
            <a:r>
              <a:rPr lang="en-MY" sz="2400" dirty="0"/>
              <a:t>)</a:t>
            </a:r>
          </a:p>
          <a:p>
            <a:r>
              <a:rPr lang="en-MY" sz="2400" dirty="0" err="1"/>
              <a:t>Kerja-kerja</a:t>
            </a:r>
            <a:r>
              <a:rPr lang="en-MY" sz="2400" dirty="0"/>
              <a:t> </a:t>
            </a:r>
            <a:r>
              <a:rPr lang="en-MY" sz="2400" dirty="0" err="1"/>
              <a:t>penstabilan</a:t>
            </a:r>
            <a:r>
              <a:rPr lang="en-MY" sz="2400" dirty="0"/>
              <a:t> </a:t>
            </a:r>
            <a:r>
              <a:rPr lang="en-MY" sz="2400" dirty="0" err="1"/>
              <a:t>tanah</a:t>
            </a:r>
            <a:r>
              <a:rPr lang="en-MY" sz="2400" dirty="0"/>
              <a:t> </a:t>
            </a:r>
            <a:r>
              <a:rPr lang="en-MY" sz="2400" dirty="0" err="1"/>
              <a:t>hanya</a:t>
            </a:r>
            <a:r>
              <a:rPr lang="en-MY" sz="2400" dirty="0"/>
              <a:t> </a:t>
            </a:r>
            <a:r>
              <a:rPr lang="en-MY" sz="2400" dirty="0" err="1"/>
              <a:t>melibatkan</a:t>
            </a:r>
            <a:r>
              <a:rPr lang="en-MY" sz="2400" dirty="0"/>
              <a:t> </a:t>
            </a:r>
            <a:r>
              <a:rPr lang="en-MY" sz="2400" dirty="0" err="1"/>
              <a:t>penggunaan</a:t>
            </a:r>
            <a:r>
              <a:rPr lang="en-MY" sz="2400" dirty="0"/>
              <a:t> </a:t>
            </a:r>
            <a:r>
              <a:rPr lang="en-MY" sz="2400" dirty="0" err="1"/>
              <a:t>agen</a:t>
            </a:r>
            <a:r>
              <a:rPr lang="en-MY" sz="2400" dirty="0"/>
              <a:t> </a:t>
            </a:r>
            <a:r>
              <a:rPr lang="en-MY" sz="2400" dirty="0" err="1"/>
              <a:t>penstabilan</a:t>
            </a:r>
            <a:r>
              <a:rPr lang="en-MY" sz="2400" dirty="0"/>
              <a:t> </a:t>
            </a:r>
            <a:r>
              <a:rPr lang="en-MY" sz="2400" dirty="0" err="1"/>
              <a:t>tanah</a:t>
            </a:r>
            <a:r>
              <a:rPr lang="en-MY" sz="2400" dirty="0"/>
              <a:t> </a:t>
            </a:r>
            <a:r>
              <a:rPr lang="en-MY" sz="2400" dirty="0" err="1"/>
              <a:t>jenis</a:t>
            </a:r>
            <a:r>
              <a:rPr lang="en-MY" sz="2400" dirty="0"/>
              <a:t> </a:t>
            </a:r>
            <a:r>
              <a:rPr lang="en-MY" sz="2400" dirty="0" err="1"/>
              <a:t>kimia</a:t>
            </a:r>
            <a:r>
              <a:rPr lang="en-MY" sz="2400" dirty="0"/>
              <a:t> (</a:t>
            </a:r>
            <a:r>
              <a:rPr lang="en-MY" sz="2400" i="1" dirty="0"/>
              <a:t>chemical stabilisation</a:t>
            </a:r>
            <a:r>
              <a:rPr lang="en-MY" sz="2400" dirty="0"/>
              <a:t>)</a:t>
            </a:r>
          </a:p>
          <a:p>
            <a:r>
              <a:rPr lang="en-MY" sz="2400" dirty="0" err="1"/>
              <a:t>Melibatkan</a:t>
            </a:r>
            <a:r>
              <a:rPr lang="en-MY" sz="2400" dirty="0"/>
              <a:t> </a:t>
            </a:r>
            <a:r>
              <a:rPr lang="en-MY" sz="2400" dirty="0" err="1"/>
              <a:t>kerja</a:t>
            </a:r>
            <a:r>
              <a:rPr lang="en-MY" sz="2400" dirty="0"/>
              <a:t> </a:t>
            </a:r>
            <a:r>
              <a:rPr lang="en-MY" sz="2400" dirty="0" err="1"/>
              <a:t>penstabilan</a:t>
            </a:r>
            <a:r>
              <a:rPr lang="en-MY" sz="2400" dirty="0"/>
              <a:t> </a:t>
            </a:r>
            <a:r>
              <a:rPr lang="en-MY" sz="2400" dirty="0" err="1"/>
              <a:t>tanah</a:t>
            </a:r>
            <a:r>
              <a:rPr lang="en-MY" sz="2400" dirty="0"/>
              <a:t> </a:t>
            </a:r>
            <a:r>
              <a:rPr lang="en-MY" sz="2400" dirty="0" err="1"/>
              <a:t>secara</a:t>
            </a:r>
            <a:r>
              <a:rPr lang="en-MY" sz="2400" dirty="0"/>
              <a:t> </a:t>
            </a:r>
            <a:r>
              <a:rPr lang="en-MY" sz="2400" i="1" dirty="0"/>
              <a:t>in situ </a:t>
            </a:r>
            <a:r>
              <a:rPr lang="en-MY" sz="2400" dirty="0" err="1"/>
              <a:t>atau</a:t>
            </a:r>
            <a:r>
              <a:rPr lang="en-MY" sz="2400" dirty="0"/>
              <a:t> </a:t>
            </a:r>
            <a:r>
              <a:rPr lang="en-MY" sz="2400" i="1" dirty="0"/>
              <a:t>in plant </a:t>
            </a:r>
            <a:r>
              <a:rPr lang="en-MY" sz="2400" dirty="0" err="1"/>
              <a:t>dengan</a:t>
            </a:r>
            <a:r>
              <a:rPr lang="en-MY" sz="2400" dirty="0"/>
              <a:t> </a:t>
            </a:r>
            <a:r>
              <a:rPr lang="en-MY" sz="2400" dirty="0" err="1"/>
              <a:t>tujuan</a:t>
            </a:r>
            <a:r>
              <a:rPr lang="en-MY" sz="2400" dirty="0"/>
              <a:t> </a:t>
            </a:r>
            <a:r>
              <a:rPr lang="en-MY" sz="2400" dirty="0" err="1"/>
              <a:t>untuk</a:t>
            </a:r>
            <a:r>
              <a:rPr lang="en-MY" sz="2400" dirty="0"/>
              <a:t> </a:t>
            </a:r>
            <a:r>
              <a:rPr lang="en-MY" sz="2400" dirty="0" err="1"/>
              <a:t>meningkatkan</a:t>
            </a:r>
            <a:r>
              <a:rPr lang="en-MY" sz="2400" dirty="0"/>
              <a:t> </a:t>
            </a:r>
            <a:r>
              <a:rPr lang="en-MY" sz="2400" dirty="0" err="1"/>
              <a:t>kekuatan</a:t>
            </a:r>
            <a:r>
              <a:rPr lang="en-MY" sz="2400" dirty="0"/>
              <a:t> </a:t>
            </a:r>
            <a:r>
              <a:rPr lang="en-MY" sz="2400" dirty="0" err="1"/>
              <a:t>tanah</a:t>
            </a:r>
            <a:r>
              <a:rPr lang="en-MY" sz="2400" dirty="0"/>
              <a:t> </a:t>
            </a:r>
            <a:r>
              <a:rPr lang="en-MY" sz="2400" dirty="0" err="1"/>
              <a:t>sedia</a:t>
            </a:r>
            <a:r>
              <a:rPr lang="en-MY" sz="2400" dirty="0"/>
              <a:t> </a:t>
            </a:r>
            <a:r>
              <a:rPr lang="en-MY" sz="2400" dirty="0" err="1"/>
              <a:t>ada</a:t>
            </a:r>
            <a:r>
              <a:rPr lang="en-MY" sz="2400" dirty="0"/>
              <a:t>. </a:t>
            </a:r>
          </a:p>
        </p:txBody>
      </p:sp>
      <p:sp>
        <p:nvSpPr>
          <p:cNvPr id="7" name="TextBox 6">
            <a:extLst>
              <a:ext uri="{FF2B5EF4-FFF2-40B4-BE49-F238E27FC236}">
                <a16:creationId xmlns:a16="http://schemas.microsoft.com/office/drawing/2014/main" id="{B086961D-4E33-42E2-90DA-FED44DFBCDD1}"/>
              </a:ext>
            </a:extLst>
          </p:cNvPr>
          <p:cNvSpPr txBox="1"/>
          <p:nvPr/>
        </p:nvSpPr>
        <p:spPr>
          <a:xfrm>
            <a:off x="10169709" y="2430167"/>
            <a:ext cx="909459" cy="369332"/>
          </a:xfrm>
          <a:prstGeom prst="rect">
            <a:avLst/>
          </a:prstGeom>
          <a:solidFill>
            <a:schemeClr val="accent6">
              <a:lumMod val="20000"/>
              <a:lumOff val="80000"/>
              <a:alpha val="68000"/>
            </a:schemeClr>
          </a:solidFill>
        </p:spPr>
        <p:txBody>
          <a:bodyPr wrap="square" rtlCol="0">
            <a:spAutoFit/>
          </a:bodyPr>
          <a:lstStyle/>
          <a:p>
            <a:r>
              <a:rPr lang="en-MY" b="1" dirty="0">
                <a:solidFill>
                  <a:schemeClr val="bg1"/>
                </a:solidFill>
              </a:rPr>
              <a:t>In situ</a:t>
            </a:r>
          </a:p>
        </p:txBody>
      </p:sp>
      <p:grpSp>
        <p:nvGrpSpPr>
          <p:cNvPr id="19" name="Group 18">
            <a:extLst>
              <a:ext uri="{FF2B5EF4-FFF2-40B4-BE49-F238E27FC236}">
                <a16:creationId xmlns:a16="http://schemas.microsoft.com/office/drawing/2014/main" id="{E5811817-4C2F-434C-BE39-DEF07509D10F}"/>
              </a:ext>
            </a:extLst>
          </p:cNvPr>
          <p:cNvGrpSpPr/>
          <p:nvPr/>
        </p:nvGrpSpPr>
        <p:grpSpPr>
          <a:xfrm>
            <a:off x="9672722" y="3764281"/>
            <a:ext cx="2486026" cy="2850464"/>
            <a:chOff x="9586997" y="3989112"/>
            <a:chExt cx="2486026" cy="2625632"/>
          </a:xfrm>
        </p:grpSpPr>
        <p:sp>
          <p:nvSpPr>
            <p:cNvPr id="8" name="Rectangle 7">
              <a:extLst>
                <a:ext uri="{FF2B5EF4-FFF2-40B4-BE49-F238E27FC236}">
                  <a16:creationId xmlns:a16="http://schemas.microsoft.com/office/drawing/2014/main" id="{BE7470D9-A149-413B-A31D-7E54E7D895DC}"/>
                </a:ext>
              </a:extLst>
            </p:cNvPr>
            <p:cNvSpPr/>
            <p:nvPr/>
          </p:nvSpPr>
          <p:spPr>
            <a:xfrm>
              <a:off x="9586998" y="3989112"/>
              <a:ext cx="2486025" cy="560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Asphaltic layer (optional)</a:t>
              </a:r>
            </a:p>
          </p:txBody>
        </p:sp>
        <p:sp>
          <p:nvSpPr>
            <p:cNvPr id="9" name="Rectangle 8">
              <a:extLst>
                <a:ext uri="{FF2B5EF4-FFF2-40B4-BE49-F238E27FC236}">
                  <a16:creationId xmlns:a16="http://schemas.microsoft.com/office/drawing/2014/main" id="{34171A7D-541C-4829-B090-2FFDC4F62996}"/>
                </a:ext>
              </a:extLst>
            </p:cNvPr>
            <p:cNvSpPr/>
            <p:nvPr/>
          </p:nvSpPr>
          <p:spPr>
            <a:xfrm>
              <a:off x="9586997" y="4549737"/>
              <a:ext cx="2486026" cy="3905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Road base (optional) </a:t>
              </a:r>
            </a:p>
          </p:txBody>
        </p:sp>
        <p:sp>
          <p:nvSpPr>
            <p:cNvPr id="10" name="Rectangle 9">
              <a:extLst>
                <a:ext uri="{FF2B5EF4-FFF2-40B4-BE49-F238E27FC236}">
                  <a16:creationId xmlns:a16="http://schemas.microsoft.com/office/drawing/2014/main" id="{BD15C31A-AF5D-4CB0-85DA-ECCD1E327CB5}"/>
                </a:ext>
              </a:extLst>
            </p:cNvPr>
            <p:cNvSpPr/>
            <p:nvPr/>
          </p:nvSpPr>
          <p:spPr>
            <a:xfrm>
              <a:off x="9586997" y="4940262"/>
              <a:ext cx="2486026" cy="3905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err="1"/>
                <a:t>Subbase</a:t>
              </a:r>
              <a:r>
                <a:rPr lang="en-MY" dirty="0"/>
                <a:t> (optional) </a:t>
              </a:r>
            </a:p>
          </p:txBody>
        </p:sp>
        <p:sp>
          <p:nvSpPr>
            <p:cNvPr id="11" name="Rectangle 10">
              <a:extLst>
                <a:ext uri="{FF2B5EF4-FFF2-40B4-BE49-F238E27FC236}">
                  <a16:creationId xmlns:a16="http://schemas.microsoft.com/office/drawing/2014/main" id="{26F95702-81CB-4885-A3D6-807029FC3A8F}"/>
                </a:ext>
              </a:extLst>
            </p:cNvPr>
            <p:cNvSpPr/>
            <p:nvPr/>
          </p:nvSpPr>
          <p:spPr>
            <a:xfrm>
              <a:off x="9586997" y="5330787"/>
              <a:ext cx="2486026" cy="5410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Stabilisation</a:t>
              </a:r>
              <a:r>
                <a:rPr lang="en-US" sz="1400" b="1" dirty="0"/>
                <a:t> layer up to 300mm thickness</a:t>
              </a:r>
            </a:p>
          </p:txBody>
        </p:sp>
        <p:sp>
          <p:nvSpPr>
            <p:cNvPr id="12" name="Rectangle 11">
              <a:extLst>
                <a:ext uri="{FF2B5EF4-FFF2-40B4-BE49-F238E27FC236}">
                  <a16:creationId xmlns:a16="http://schemas.microsoft.com/office/drawing/2014/main" id="{5A7E11BC-CC41-493B-AC98-488FECB9AA46}"/>
                </a:ext>
              </a:extLst>
            </p:cNvPr>
            <p:cNvSpPr/>
            <p:nvPr/>
          </p:nvSpPr>
          <p:spPr>
            <a:xfrm>
              <a:off x="9586997" y="5871794"/>
              <a:ext cx="2486026" cy="74295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Geotechnical Treatment</a:t>
              </a:r>
            </a:p>
          </p:txBody>
        </p:sp>
      </p:grpSp>
      <p:pic>
        <p:nvPicPr>
          <p:cNvPr id="15" name="Picture 3" descr="SDC11946">
            <a:extLst>
              <a:ext uri="{FF2B5EF4-FFF2-40B4-BE49-F238E27FC236}">
                <a16:creationId xmlns:a16="http://schemas.microsoft.com/office/drawing/2014/main" id="{56636EFF-E76B-4AE5-A9E9-5364F20FF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6209" y="1605042"/>
            <a:ext cx="3269538" cy="21296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a:extLst>
              <a:ext uri="{FF2B5EF4-FFF2-40B4-BE49-F238E27FC236}">
                <a16:creationId xmlns:a16="http://schemas.microsoft.com/office/drawing/2014/main" id="{4829EB2E-E707-460F-844E-48DE35C16A7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6209" y="4163219"/>
            <a:ext cx="3269538" cy="245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Box 16">
            <a:extLst>
              <a:ext uri="{FF2B5EF4-FFF2-40B4-BE49-F238E27FC236}">
                <a16:creationId xmlns:a16="http://schemas.microsoft.com/office/drawing/2014/main" id="{90173EAE-72A2-4130-8839-24A7E89784F5}"/>
              </a:ext>
            </a:extLst>
          </p:cNvPr>
          <p:cNvSpPr txBox="1"/>
          <p:nvPr/>
        </p:nvSpPr>
        <p:spPr>
          <a:xfrm>
            <a:off x="6296209" y="3764280"/>
            <a:ext cx="3269538" cy="369332"/>
          </a:xfrm>
          <a:prstGeom prst="rect">
            <a:avLst/>
          </a:prstGeom>
          <a:solidFill>
            <a:schemeClr val="accent6">
              <a:lumMod val="20000"/>
              <a:lumOff val="80000"/>
              <a:alpha val="68000"/>
            </a:schemeClr>
          </a:solidFill>
        </p:spPr>
        <p:txBody>
          <a:bodyPr wrap="square" rtlCol="0">
            <a:spAutoFit/>
          </a:bodyPr>
          <a:lstStyle/>
          <a:p>
            <a:pPr algn="ctr"/>
            <a:r>
              <a:rPr lang="en-MY" b="1" dirty="0">
                <a:solidFill>
                  <a:schemeClr val="bg1"/>
                </a:solidFill>
              </a:rPr>
              <a:t>In Plant</a:t>
            </a:r>
          </a:p>
        </p:txBody>
      </p:sp>
    </p:spTree>
    <p:extLst>
      <p:ext uri="{BB962C8B-B14F-4D97-AF65-F5344CB8AC3E}">
        <p14:creationId xmlns:p14="http://schemas.microsoft.com/office/powerpoint/2010/main" val="129614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1.4.3	Compliance requirements for stabilised materials</a:t>
            </a:r>
          </a:p>
        </p:txBody>
      </p:sp>
      <p:sp>
        <p:nvSpPr>
          <p:cNvPr id="16" name="Content Placeholder 2">
            <a:extLst>
              <a:ext uri="{FF2B5EF4-FFF2-40B4-BE49-F238E27FC236}">
                <a16:creationId xmlns:a16="http://schemas.microsoft.com/office/drawing/2014/main" id="{A45E3AA8-1FCB-40C4-A700-404F6BF7CA21}"/>
              </a:ext>
            </a:extLst>
          </p:cNvPr>
          <p:cNvSpPr txBox="1">
            <a:spLocks/>
          </p:cNvSpPr>
          <p:nvPr/>
        </p:nvSpPr>
        <p:spPr>
          <a:xfrm>
            <a:off x="313378" y="1437544"/>
            <a:ext cx="5052253" cy="958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endParaRPr lang="en-MY" sz="1800" dirty="0"/>
          </a:p>
        </p:txBody>
      </p:sp>
      <p:graphicFrame>
        <p:nvGraphicFramePr>
          <p:cNvPr id="4" name="Content Placeholder 3">
            <a:extLst>
              <a:ext uri="{FF2B5EF4-FFF2-40B4-BE49-F238E27FC236}">
                <a16:creationId xmlns:a16="http://schemas.microsoft.com/office/drawing/2014/main" id="{708C6487-EACE-4E60-9AC5-A3DEFAC196AA}"/>
              </a:ext>
            </a:extLst>
          </p:cNvPr>
          <p:cNvGraphicFramePr>
            <a:graphicFrameLocks noGrp="1"/>
          </p:cNvGraphicFramePr>
          <p:nvPr>
            <p:ph idx="1"/>
            <p:extLst>
              <p:ext uri="{D42A27DB-BD31-4B8C-83A1-F6EECF244321}">
                <p14:modId xmlns:p14="http://schemas.microsoft.com/office/powerpoint/2010/main" val="2181191742"/>
              </p:ext>
            </p:extLst>
          </p:nvPr>
        </p:nvGraphicFramePr>
        <p:xfrm>
          <a:off x="120769" y="1916725"/>
          <a:ext cx="5374258" cy="2761844"/>
        </p:xfrm>
        <a:graphic>
          <a:graphicData uri="http://schemas.openxmlformats.org/drawingml/2006/table">
            <a:tbl>
              <a:tblPr>
                <a:tableStyleId>{10A1B5D5-9B99-4C35-A422-299274C87663}</a:tableStyleId>
              </a:tblPr>
              <a:tblGrid>
                <a:gridCol w="2441276">
                  <a:extLst>
                    <a:ext uri="{9D8B030D-6E8A-4147-A177-3AD203B41FA5}">
                      <a16:colId xmlns:a16="http://schemas.microsoft.com/office/drawing/2014/main" val="556349499"/>
                    </a:ext>
                  </a:extLst>
                </a:gridCol>
                <a:gridCol w="1711560">
                  <a:extLst>
                    <a:ext uri="{9D8B030D-6E8A-4147-A177-3AD203B41FA5}">
                      <a16:colId xmlns:a16="http://schemas.microsoft.com/office/drawing/2014/main" val="4108969501"/>
                    </a:ext>
                  </a:extLst>
                </a:gridCol>
                <a:gridCol w="1221422">
                  <a:extLst>
                    <a:ext uri="{9D8B030D-6E8A-4147-A177-3AD203B41FA5}">
                      <a16:colId xmlns:a16="http://schemas.microsoft.com/office/drawing/2014/main" val="3561739250"/>
                    </a:ext>
                  </a:extLst>
                </a:gridCol>
              </a:tblGrid>
              <a:tr h="353807">
                <a:tc gridSpan="2">
                  <a:txBody>
                    <a:bodyPr/>
                    <a:lstStyle/>
                    <a:p>
                      <a:pPr algn="ctr">
                        <a:spcAft>
                          <a:spcPts val="0"/>
                        </a:spcAft>
                      </a:pPr>
                      <a:r>
                        <a:rPr lang="en-GB" sz="1400" b="1" dirty="0">
                          <a:effectLst/>
                        </a:rPr>
                        <a:t>PARAMETER</a:t>
                      </a:r>
                      <a:endParaRPr lang="en-MY"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tc hMerge="1">
                  <a:txBody>
                    <a:bodyPr/>
                    <a:lstStyle/>
                    <a:p>
                      <a:endParaRPr lang="en-MY"/>
                    </a:p>
                  </a:txBody>
                  <a:tcPr/>
                </a:tc>
                <a:tc>
                  <a:txBody>
                    <a:bodyPr/>
                    <a:lstStyle/>
                    <a:p>
                      <a:pPr algn="just">
                        <a:spcAft>
                          <a:spcPts val="0"/>
                        </a:spcAft>
                      </a:pPr>
                      <a:r>
                        <a:rPr lang="en-GB" sz="1400" b="1" dirty="0">
                          <a:effectLst/>
                        </a:rPr>
                        <a:t>REQUIREMENT</a:t>
                      </a:r>
                      <a:endParaRPr lang="en-MY" sz="1400" b="1" dirty="0">
                        <a:effectLst/>
                      </a:endParaRPr>
                    </a:p>
                  </a:txBody>
                  <a:tcPr marL="66881" marR="66881" marT="0" marB="0" anchor="ctr"/>
                </a:tc>
                <a:extLst>
                  <a:ext uri="{0D108BD9-81ED-4DB2-BD59-A6C34878D82A}">
                    <a16:rowId xmlns:a16="http://schemas.microsoft.com/office/drawing/2014/main" val="3131141096"/>
                  </a:ext>
                </a:extLst>
              </a:tr>
              <a:tr h="465085">
                <a:tc rowSpan="2">
                  <a:txBody>
                    <a:bodyPr/>
                    <a:lstStyle/>
                    <a:p>
                      <a:pPr>
                        <a:spcAft>
                          <a:spcPts val="0"/>
                        </a:spcAft>
                      </a:pPr>
                      <a:r>
                        <a:rPr lang="en-GB" sz="1400">
                          <a:effectLst/>
                        </a:rPr>
                        <a:t>CBR value compacted to 95% of the maximum dry density determined in the BS 1377 Compaction Test (4.5kg rammer method) </a:t>
                      </a:r>
                      <a:endParaRPr lang="en-M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tc>
                <a:tc>
                  <a:txBody>
                    <a:bodyPr/>
                    <a:lstStyle/>
                    <a:p>
                      <a:pPr algn="ctr">
                        <a:spcAft>
                          <a:spcPts val="0"/>
                        </a:spcAft>
                      </a:pPr>
                      <a:r>
                        <a:rPr lang="en-GB" sz="1400" dirty="0">
                          <a:effectLst/>
                        </a:rPr>
                        <a:t>Paved Road* </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tc>
                  <a:txBody>
                    <a:bodyPr/>
                    <a:lstStyle/>
                    <a:p>
                      <a:pPr algn="ctr">
                        <a:spcAft>
                          <a:spcPts val="0"/>
                        </a:spcAft>
                      </a:pPr>
                      <a:r>
                        <a:rPr lang="en-GB" sz="1400" dirty="0">
                          <a:effectLst/>
                        </a:rPr>
                        <a:t> ≥ 12%</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extLst>
                  <a:ext uri="{0D108BD9-81ED-4DB2-BD59-A6C34878D82A}">
                    <a16:rowId xmlns:a16="http://schemas.microsoft.com/office/drawing/2014/main" val="240796242"/>
                  </a:ext>
                </a:extLst>
              </a:tr>
              <a:tr h="702477">
                <a:tc vMerge="1">
                  <a:txBody>
                    <a:bodyPr/>
                    <a:lstStyle/>
                    <a:p>
                      <a:endParaRPr lang="en-MY"/>
                    </a:p>
                  </a:txBody>
                  <a:tcPr/>
                </a:tc>
                <a:tc>
                  <a:txBody>
                    <a:bodyPr/>
                    <a:lstStyle/>
                    <a:p>
                      <a:pPr algn="ctr">
                        <a:spcAft>
                          <a:spcPts val="0"/>
                        </a:spcAft>
                      </a:pPr>
                      <a:r>
                        <a:rPr lang="en-GB" sz="1400">
                          <a:effectLst/>
                        </a:rPr>
                        <a:t>Unpaved Road** </a:t>
                      </a:r>
                      <a:endParaRPr lang="en-M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tc>
                  <a:txBody>
                    <a:bodyPr/>
                    <a:lstStyle/>
                    <a:p>
                      <a:pPr algn="ctr">
                        <a:spcAft>
                          <a:spcPts val="0"/>
                        </a:spcAft>
                      </a:pPr>
                      <a:r>
                        <a:rPr lang="en-GB" sz="1400" dirty="0">
                          <a:effectLst/>
                        </a:rPr>
                        <a:t>≥ 80%</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extLst>
                  <a:ext uri="{0D108BD9-81ED-4DB2-BD59-A6C34878D82A}">
                    <a16:rowId xmlns:a16="http://schemas.microsoft.com/office/drawing/2014/main" val="326337523"/>
                  </a:ext>
                </a:extLst>
              </a:tr>
              <a:tr h="458616">
                <a:tc rowSpan="2">
                  <a:txBody>
                    <a:bodyPr/>
                    <a:lstStyle/>
                    <a:p>
                      <a:pPr>
                        <a:spcAft>
                          <a:spcPts val="0"/>
                        </a:spcAft>
                      </a:pPr>
                      <a:r>
                        <a:rPr lang="en-GB" sz="1400">
                          <a:effectLst/>
                        </a:rPr>
                        <a:t>Unconfined Compression Test (UCS), in accordance with B.S. 1881, part 116. 7-day strength, moist curing @ 25</a:t>
                      </a:r>
                      <a:r>
                        <a:rPr lang="en-GB" sz="1400" baseline="30000">
                          <a:effectLst/>
                        </a:rPr>
                        <a:t>o</a:t>
                      </a:r>
                      <a:r>
                        <a:rPr lang="en-GB" sz="1400">
                          <a:effectLst/>
                        </a:rPr>
                        <a:t>C, height/width 1:1</a:t>
                      </a:r>
                      <a:endParaRPr lang="en-M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tc>
                  <a:txBody>
                    <a:bodyPr/>
                    <a:lstStyle/>
                    <a:p>
                      <a:pPr algn="ctr">
                        <a:spcAft>
                          <a:spcPts val="0"/>
                        </a:spcAft>
                      </a:pPr>
                      <a:r>
                        <a:rPr lang="en-GB" sz="1400" dirty="0">
                          <a:effectLst/>
                        </a:rPr>
                        <a:t>Paved Road* </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tc>
                <a:tc>
                  <a:txBody>
                    <a:bodyPr/>
                    <a:lstStyle/>
                    <a:p>
                      <a:pPr algn="ctr">
                        <a:spcAft>
                          <a:spcPts val="0"/>
                        </a:spcAft>
                      </a:pPr>
                      <a:r>
                        <a:rPr lang="en-GB" sz="1400" dirty="0">
                          <a:effectLst/>
                        </a:rPr>
                        <a:t> ≥ 0.3 </a:t>
                      </a:r>
                      <a:r>
                        <a:rPr lang="en-GB" sz="1400" dirty="0" err="1">
                          <a:effectLst/>
                        </a:rPr>
                        <a:t>MPa</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extLst>
                  <a:ext uri="{0D108BD9-81ED-4DB2-BD59-A6C34878D82A}">
                    <a16:rowId xmlns:a16="http://schemas.microsoft.com/office/drawing/2014/main" val="1224416030"/>
                  </a:ext>
                </a:extLst>
              </a:tr>
              <a:tr h="708946">
                <a:tc vMerge="1">
                  <a:txBody>
                    <a:bodyPr/>
                    <a:lstStyle/>
                    <a:p>
                      <a:endParaRPr lang="en-MY"/>
                    </a:p>
                  </a:txBody>
                  <a:tcPr/>
                </a:tc>
                <a:tc>
                  <a:txBody>
                    <a:bodyPr/>
                    <a:lstStyle/>
                    <a:p>
                      <a:pPr algn="ctr">
                        <a:spcAft>
                          <a:spcPts val="0"/>
                        </a:spcAft>
                      </a:pPr>
                      <a:r>
                        <a:rPr lang="en-GB" sz="1400">
                          <a:effectLst/>
                        </a:rPr>
                        <a:t>Unpaved Road** </a:t>
                      </a:r>
                      <a:endParaRPr lang="en-M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tc>
                  <a:txBody>
                    <a:bodyPr/>
                    <a:lstStyle/>
                    <a:p>
                      <a:pPr algn="ctr">
                        <a:spcAft>
                          <a:spcPts val="0"/>
                        </a:spcAft>
                      </a:pPr>
                      <a:r>
                        <a:rPr lang="en-GB" sz="1400" dirty="0">
                          <a:effectLst/>
                        </a:rPr>
                        <a:t> ≥ 0.8 </a:t>
                      </a:r>
                      <a:r>
                        <a:rPr lang="en-GB" sz="1400" dirty="0" err="1">
                          <a:effectLst/>
                        </a:rPr>
                        <a:t>MPa</a:t>
                      </a:r>
                      <a:endParaRPr lang="en-M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881" marR="66881" marT="0" marB="0" anchor="ctr"/>
                </a:tc>
                <a:extLst>
                  <a:ext uri="{0D108BD9-81ED-4DB2-BD59-A6C34878D82A}">
                    <a16:rowId xmlns:a16="http://schemas.microsoft.com/office/drawing/2014/main" val="398429403"/>
                  </a:ext>
                </a:extLst>
              </a:tr>
            </a:tbl>
          </a:graphicData>
        </a:graphic>
      </p:graphicFrame>
      <p:sp>
        <p:nvSpPr>
          <p:cNvPr id="7" name="Rectangle 1">
            <a:extLst>
              <a:ext uri="{FF2B5EF4-FFF2-40B4-BE49-F238E27FC236}">
                <a16:creationId xmlns:a16="http://schemas.microsoft.com/office/drawing/2014/main" id="{A6FD8FF9-CF2B-4914-9517-51045BC220D1}"/>
              </a:ext>
            </a:extLst>
          </p:cNvPr>
          <p:cNvSpPr>
            <a:spLocks noChangeArrowheads="1"/>
          </p:cNvSpPr>
          <p:nvPr/>
        </p:nvSpPr>
        <p:spPr bwMode="auto">
          <a:xfrm>
            <a:off x="0" y="4914528"/>
            <a:ext cx="562028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Note: 	*    </a:t>
            </a:r>
            <a:r>
              <a:rPr kumimoji="0" lang="en-GB"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Stabilized subgrade prior to receiving subbase </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Stabilized soil to become </a:t>
            </a:r>
            <a:r>
              <a:rPr kumimoji="0" lang="en-GB" altLang="en-US"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roadbase</a:t>
            </a:r>
            <a:r>
              <a:rPr kumimoji="0" lang="en-GB"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road surface </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job mix stabilising agent content shall be determined from the testing and submitted to the S.O., together with all other details of the mix for quality control purposes, including target moisture content and density.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9ABDC5C5-7A1A-43CB-9C73-2319B1091846}"/>
              </a:ext>
            </a:extLst>
          </p:cNvPr>
          <p:cNvSpPr/>
          <p:nvPr/>
        </p:nvSpPr>
        <p:spPr>
          <a:xfrm>
            <a:off x="120769" y="1437544"/>
            <a:ext cx="7306574" cy="338554"/>
          </a:xfrm>
          <a:prstGeom prst="rect">
            <a:avLst/>
          </a:prstGeom>
        </p:spPr>
        <p:txBody>
          <a:bodyPr wrap="square">
            <a:spAutoFit/>
          </a:bodyPr>
          <a:lstStyle/>
          <a:p>
            <a:pPr lvl="0" algn="just" defTabSz="914400" eaLnBrk="0" fontAlgn="base" hangingPunct="0">
              <a:spcBef>
                <a:spcPct val="0"/>
              </a:spcBef>
              <a:spcAft>
                <a:spcPct val="0"/>
              </a:spcAft>
            </a:pPr>
            <a:r>
              <a:rPr lang="en-GB" altLang="en-US" sz="1600" b="1" dirty="0">
                <a:latin typeface="Times New Roman" panose="02020603050405020304" pitchFamily="18" charset="0"/>
                <a:ea typeface="Times New Roman" panose="02020603050405020304" pitchFamily="18" charset="0"/>
                <a:cs typeface="Times New Roman" panose="02020603050405020304" pitchFamily="18" charset="0"/>
              </a:rPr>
              <a:t>TABLE 1.4: REQUIREMENTS FOR STABILISED SOIL/MATERIAL</a:t>
            </a:r>
            <a:endParaRPr lang="en-GB" altLang="en-US" sz="1600" dirty="0"/>
          </a:p>
        </p:txBody>
      </p:sp>
      <p:grpSp>
        <p:nvGrpSpPr>
          <p:cNvPr id="11" name="Group 10">
            <a:extLst>
              <a:ext uri="{FF2B5EF4-FFF2-40B4-BE49-F238E27FC236}">
                <a16:creationId xmlns:a16="http://schemas.microsoft.com/office/drawing/2014/main" id="{F9E21BBA-33AD-42FB-9610-29851DA54BCF}"/>
              </a:ext>
            </a:extLst>
          </p:cNvPr>
          <p:cNvGrpSpPr/>
          <p:nvPr/>
        </p:nvGrpSpPr>
        <p:grpSpPr>
          <a:xfrm>
            <a:off x="7887411" y="1919104"/>
            <a:ext cx="2475781" cy="1836738"/>
            <a:chOff x="9586997" y="4159212"/>
            <a:chExt cx="2486026" cy="2455532"/>
          </a:xfrm>
        </p:grpSpPr>
        <p:sp>
          <p:nvSpPr>
            <p:cNvPr id="12" name="Rectangle 11">
              <a:extLst>
                <a:ext uri="{FF2B5EF4-FFF2-40B4-BE49-F238E27FC236}">
                  <a16:creationId xmlns:a16="http://schemas.microsoft.com/office/drawing/2014/main" id="{517AD262-5701-4A54-A63C-800F377AF34C}"/>
                </a:ext>
              </a:extLst>
            </p:cNvPr>
            <p:cNvSpPr/>
            <p:nvPr/>
          </p:nvSpPr>
          <p:spPr>
            <a:xfrm>
              <a:off x="9586998" y="4159212"/>
              <a:ext cx="2486025" cy="390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Asphaltic layer</a:t>
              </a:r>
            </a:p>
          </p:txBody>
        </p:sp>
        <p:sp>
          <p:nvSpPr>
            <p:cNvPr id="13" name="Rectangle 12">
              <a:extLst>
                <a:ext uri="{FF2B5EF4-FFF2-40B4-BE49-F238E27FC236}">
                  <a16:creationId xmlns:a16="http://schemas.microsoft.com/office/drawing/2014/main" id="{C7785E7E-B6FB-4E2B-B8D1-ED58AEDFC40C}"/>
                </a:ext>
              </a:extLst>
            </p:cNvPr>
            <p:cNvSpPr/>
            <p:nvPr/>
          </p:nvSpPr>
          <p:spPr>
            <a:xfrm>
              <a:off x="9586997" y="4549737"/>
              <a:ext cx="2486026" cy="3905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Granular Road base </a:t>
              </a:r>
            </a:p>
          </p:txBody>
        </p:sp>
        <p:sp>
          <p:nvSpPr>
            <p:cNvPr id="14" name="Rectangle 13">
              <a:extLst>
                <a:ext uri="{FF2B5EF4-FFF2-40B4-BE49-F238E27FC236}">
                  <a16:creationId xmlns:a16="http://schemas.microsoft.com/office/drawing/2014/main" id="{27944B4E-FD7D-4158-BB17-9086C1849376}"/>
                </a:ext>
              </a:extLst>
            </p:cNvPr>
            <p:cNvSpPr/>
            <p:nvPr/>
          </p:nvSpPr>
          <p:spPr>
            <a:xfrm>
              <a:off x="9586997" y="4940262"/>
              <a:ext cx="2486026" cy="3905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Granular Subbase </a:t>
              </a:r>
            </a:p>
          </p:txBody>
        </p:sp>
        <p:sp>
          <p:nvSpPr>
            <p:cNvPr id="15" name="Rectangle 14">
              <a:extLst>
                <a:ext uri="{FF2B5EF4-FFF2-40B4-BE49-F238E27FC236}">
                  <a16:creationId xmlns:a16="http://schemas.microsoft.com/office/drawing/2014/main" id="{A7842CA9-82E9-4027-8A8B-EB52BBF83723}"/>
                </a:ext>
              </a:extLst>
            </p:cNvPr>
            <p:cNvSpPr/>
            <p:nvPr/>
          </p:nvSpPr>
          <p:spPr>
            <a:xfrm>
              <a:off x="9586997" y="5330787"/>
              <a:ext cx="2486026" cy="742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Calibri" panose="020F0502020204030204" pitchFamily="34" charset="0"/>
                  <a:cs typeface="Calibri" panose="020F0502020204030204" pitchFamily="34" charset="0"/>
                </a:rPr>
                <a:t>Stabilisation</a:t>
              </a:r>
              <a:r>
                <a:rPr lang="en-US" sz="1200" b="1" dirty="0">
                  <a:latin typeface="Calibri" panose="020F0502020204030204" pitchFamily="34" charset="0"/>
                  <a:cs typeface="Calibri" panose="020F0502020204030204" pitchFamily="34" charset="0"/>
                </a:rPr>
                <a:t> subgrade</a:t>
              </a:r>
            </a:p>
            <a:p>
              <a:pPr algn="ctr"/>
              <a:r>
                <a:rPr lang="en-US" sz="1200" b="1" dirty="0">
                  <a:latin typeface="Calibri" panose="020F0502020204030204" pitchFamily="34" charset="0"/>
                  <a:cs typeface="Calibri" panose="020F0502020204030204" pitchFamily="34" charset="0"/>
                </a:rPr>
                <a:t>CBR &gt;12%</a:t>
              </a:r>
            </a:p>
            <a:p>
              <a:pPr algn="ctr"/>
              <a:r>
                <a:rPr lang="en-US" sz="1200" b="1" dirty="0">
                  <a:latin typeface="Calibri" panose="020F0502020204030204" pitchFamily="34" charset="0"/>
                  <a:cs typeface="Calibri" panose="020F0502020204030204" pitchFamily="34" charset="0"/>
                </a:rPr>
                <a:t>UCS &gt; 0.3MPA</a:t>
              </a:r>
            </a:p>
          </p:txBody>
        </p:sp>
        <p:sp>
          <p:nvSpPr>
            <p:cNvPr id="17" name="Rectangle 16">
              <a:extLst>
                <a:ext uri="{FF2B5EF4-FFF2-40B4-BE49-F238E27FC236}">
                  <a16:creationId xmlns:a16="http://schemas.microsoft.com/office/drawing/2014/main" id="{C401DDAA-78D1-4BB0-A383-9A57F8F73F4D}"/>
                </a:ext>
              </a:extLst>
            </p:cNvPr>
            <p:cNvSpPr/>
            <p:nvPr/>
          </p:nvSpPr>
          <p:spPr>
            <a:xfrm>
              <a:off x="9586997" y="6073737"/>
              <a:ext cx="2486026" cy="54100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Existing subgrade</a:t>
              </a:r>
            </a:p>
          </p:txBody>
        </p:sp>
      </p:grpSp>
      <p:sp>
        <p:nvSpPr>
          <p:cNvPr id="10" name="Rectangle 9">
            <a:extLst>
              <a:ext uri="{FF2B5EF4-FFF2-40B4-BE49-F238E27FC236}">
                <a16:creationId xmlns:a16="http://schemas.microsoft.com/office/drawing/2014/main" id="{3C4ECF57-8E78-49AB-8833-75C3004792AF}"/>
              </a:ext>
            </a:extLst>
          </p:cNvPr>
          <p:cNvSpPr/>
          <p:nvPr/>
        </p:nvSpPr>
        <p:spPr>
          <a:xfrm>
            <a:off x="8439857" y="1523623"/>
            <a:ext cx="1370888" cy="369332"/>
          </a:xfrm>
          <a:prstGeom prst="rect">
            <a:avLst/>
          </a:prstGeom>
        </p:spPr>
        <p:txBody>
          <a:bodyPr wrap="none">
            <a:spAutoFit/>
          </a:bodyPr>
          <a:lstStyle/>
          <a:p>
            <a:r>
              <a:rPr lang="en-GB" altLang="en-US" b="1" dirty="0">
                <a:latin typeface="Times New Roman" panose="02020603050405020304" pitchFamily="18" charset="0"/>
                <a:ea typeface="Times New Roman" panose="02020603050405020304" pitchFamily="18" charset="0"/>
                <a:cs typeface="Times New Roman" panose="02020603050405020304" pitchFamily="18" charset="0"/>
              </a:rPr>
              <a:t>Paved Road</a:t>
            </a:r>
            <a:endParaRPr lang="en-MY" dirty="0"/>
          </a:p>
        </p:txBody>
      </p:sp>
      <p:sp>
        <p:nvSpPr>
          <p:cNvPr id="19" name="Rectangle 18">
            <a:extLst>
              <a:ext uri="{FF2B5EF4-FFF2-40B4-BE49-F238E27FC236}">
                <a16:creationId xmlns:a16="http://schemas.microsoft.com/office/drawing/2014/main" id="{1A4A6070-801B-4EB6-AE04-6BBD722F1134}"/>
              </a:ext>
            </a:extLst>
          </p:cNvPr>
          <p:cNvSpPr/>
          <p:nvPr/>
        </p:nvSpPr>
        <p:spPr>
          <a:xfrm>
            <a:off x="7877980" y="5392356"/>
            <a:ext cx="2475780" cy="192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Surface dressing</a:t>
            </a:r>
          </a:p>
        </p:txBody>
      </p:sp>
      <p:sp>
        <p:nvSpPr>
          <p:cNvPr id="22" name="Rectangle 21">
            <a:extLst>
              <a:ext uri="{FF2B5EF4-FFF2-40B4-BE49-F238E27FC236}">
                <a16:creationId xmlns:a16="http://schemas.microsoft.com/office/drawing/2014/main" id="{ACE3D634-E952-49B9-BCD6-E1F91EE12CC3}"/>
              </a:ext>
            </a:extLst>
          </p:cNvPr>
          <p:cNvSpPr/>
          <p:nvPr/>
        </p:nvSpPr>
        <p:spPr>
          <a:xfrm>
            <a:off x="7877979" y="5570870"/>
            <a:ext cx="2475781" cy="5557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Calibri" panose="020F0502020204030204" pitchFamily="34" charset="0"/>
                <a:cs typeface="Calibri" panose="020F0502020204030204" pitchFamily="34" charset="0"/>
              </a:rPr>
              <a:t>Stabilisation</a:t>
            </a:r>
            <a:r>
              <a:rPr lang="en-US" sz="1200" b="1" dirty="0">
                <a:latin typeface="Calibri" panose="020F0502020204030204" pitchFamily="34" charset="0"/>
                <a:cs typeface="Calibri" panose="020F0502020204030204" pitchFamily="34" charset="0"/>
              </a:rPr>
              <a:t> subgrade (</a:t>
            </a:r>
            <a:r>
              <a:rPr lang="en-US" sz="1200" b="1" dirty="0" err="1">
                <a:latin typeface="Calibri" panose="020F0502020204030204" pitchFamily="34" charset="0"/>
                <a:cs typeface="Calibri" panose="020F0502020204030204" pitchFamily="34" charset="0"/>
              </a:rPr>
              <a:t>roadbase</a:t>
            </a:r>
            <a:r>
              <a:rPr lang="en-US" sz="1200" b="1" dirty="0">
                <a:latin typeface="Calibri" panose="020F0502020204030204" pitchFamily="34" charset="0"/>
                <a:cs typeface="Calibri" panose="020F0502020204030204" pitchFamily="34" charset="0"/>
              </a:rPr>
              <a:t>)</a:t>
            </a:r>
          </a:p>
          <a:p>
            <a:pPr algn="ctr"/>
            <a:r>
              <a:rPr lang="en-US" sz="1200" b="1" dirty="0">
                <a:latin typeface="Calibri" panose="020F0502020204030204" pitchFamily="34" charset="0"/>
                <a:cs typeface="Calibri" panose="020F0502020204030204" pitchFamily="34" charset="0"/>
              </a:rPr>
              <a:t>CBR &gt;80%</a:t>
            </a:r>
          </a:p>
          <a:p>
            <a:pPr algn="ctr"/>
            <a:r>
              <a:rPr lang="en-US" sz="1200" b="1" dirty="0">
                <a:latin typeface="Calibri" panose="020F0502020204030204" pitchFamily="34" charset="0"/>
                <a:cs typeface="Calibri" panose="020F0502020204030204" pitchFamily="34" charset="0"/>
              </a:rPr>
              <a:t>UCS &gt; 0.8MPA</a:t>
            </a:r>
          </a:p>
        </p:txBody>
      </p:sp>
      <p:sp>
        <p:nvSpPr>
          <p:cNvPr id="23" name="Rectangle 22">
            <a:extLst>
              <a:ext uri="{FF2B5EF4-FFF2-40B4-BE49-F238E27FC236}">
                <a16:creationId xmlns:a16="http://schemas.microsoft.com/office/drawing/2014/main" id="{29A01733-B8B9-4D80-B4CE-02450D468BE4}"/>
              </a:ext>
            </a:extLst>
          </p:cNvPr>
          <p:cNvSpPr/>
          <p:nvPr/>
        </p:nvSpPr>
        <p:spPr>
          <a:xfrm>
            <a:off x="7877979" y="6126597"/>
            <a:ext cx="2475781" cy="4046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t>Existing subgrade</a:t>
            </a:r>
          </a:p>
        </p:txBody>
      </p:sp>
      <p:sp>
        <p:nvSpPr>
          <p:cNvPr id="24" name="Rectangle 23">
            <a:extLst>
              <a:ext uri="{FF2B5EF4-FFF2-40B4-BE49-F238E27FC236}">
                <a16:creationId xmlns:a16="http://schemas.microsoft.com/office/drawing/2014/main" id="{082C9A83-9A8D-461B-9149-D7E58703A40D}"/>
              </a:ext>
            </a:extLst>
          </p:cNvPr>
          <p:cNvSpPr/>
          <p:nvPr/>
        </p:nvSpPr>
        <p:spPr>
          <a:xfrm>
            <a:off x="7957615" y="4642103"/>
            <a:ext cx="1653017" cy="369332"/>
          </a:xfrm>
          <a:prstGeom prst="rect">
            <a:avLst/>
          </a:prstGeom>
        </p:spPr>
        <p:txBody>
          <a:bodyPr wrap="none">
            <a:spAutoFit/>
          </a:bodyPr>
          <a:lstStyle/>
          <a:p>
            <a:r>
              <a:rPr lang="en-GB" altLang="en-US" b="1" dirty="0">
                <a:latin typeface="Times New Roman" panose="02020603050405020304" pitchFamily="18" charset="0"/>
                <a:ea typeface="Times New Roman" panose="02020603050405020304" pitchFamily="18" charset="0"/>
                <a:cs typeface="Times New Roman" panose="02020603050405020304" pitchFamily="18" charset="0"/>
              </a:rPr>
              <a:t>Unpaved Road</a:t>
            </a:r>
            <a:endParaRPr lang="en-MY" dirty="0"/>
          </a:p>
        </p:txBody>
      </p:sp>
      <p:cxnSp>
        <p:nvCxnSpPr>
          <p:cNvPr id="31" name="Straight Connector 30">
            <a:extLst>
              <a:ext uri="{FF2B5EF4-FFF2-40B4-BE49-F238E27FC236}">
                <a16:creationId xmlns:a16="http://schemas.microsoft.com/office/drawing/2014/main" id="{7DAE680C-7425-43D7-BF4C-B345E0B4DCDA}"/>
              </a:ext>
            </a:extLst>
          </p:cNvPr>
          <p:cNvCxnSpPr/>
          <p:nvPr/>
        </p:nvCxnSpPr>
        <p:spPr>
          <a:xfrm>
            <a:off x="6096000" y="4270075"/>
            <a:ext cx="5980981" cy="0"/>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366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1.4.4	trial section</a:t>
            </a:r>
          </a:p>
        </p:txBody>
      </p:sp>
      <p:sp>
        <p:nvSpPr>
          <p:cNvPr id="28" name="Content Placeholder 2">
            <a:extLst>
              <a:ext uri="{FF2B5EF4-FFF2-40B4-BE49-F238E27FC236}">
                <a16:creationId xmlns:a16="http://schemas.microsoft.com/office/drawing/2014/main" id="{13E1B86E-2E23-4146-846B-A53FE3202C23}"/>
              </a:ext>
            </a:extLst>
          </p:cNvPr>
          <p:cNvSpPr>
            <a:spLocks noGrp="1"/>
          </p:cNvSpPr>
          <p:nvPr>
            <p:ph idx="1"/>
          </p:nvPr>
        </p:nvSpPr>
        <p:spPr>
          <a:xfrm>
            <a:off x="313376" y="1096385"/>
            <a:ext cx="7967981" cy="1949570"/>
          </a:xfrm>
        </p:spPr>
        <p:txBody>
          <a:bodyPr>
            <a:noAutofit/>
          </a:bodyPr>
          <a:lstStyle/>
          <a:p>
            <a:pPr marL="0" indent="0">
              <a:lnSpc>
                <a:spcPct val="100000"/>
              </a:lnSpc>
              <a:buNone/>
            </a:pPr>
            <a:r>
              <a:rPr lang="en-MY" sz="1800" dirty="0"/>
              <a:t>Trial section </a:t>
            </a:r>
            <a:r>
              <a:rPr lang="en-MY" sz="1800" dirty="0" err="1"/>
              <a:t>perlu</a:t>
            </a:r>
            <a:r>
              <a:rPr lang="en-MY" sz="1800" dirty="0"/>
              <a:t> </a:t>
            </a:r>
            <a:r>
              <a:rPr lang="en-MY" sz="1800" dirty="0" err="1"/>
              <a:t>dibina</a:t>
            </a:r>
            <a:r>
              <a:rPr lang="en-MY" sz="1800" dirty="0"/>
              <a:t> </a:t>
            </a:r>
            <a:r>
              <a:rPr lang="en-MY" sz="1800" dirty="0" err="1"/>
              <a:t>bagi</a:t>
            </a:r>
            <a:r>
              <a:rPr lang="en-MY" sz="1800" dirty="0"/>
              <a:t> </a:t>
            </a:r>
            <a:r>
              <a:rPr lang="en-MY" sz="1800" dirty="0" err="1"/>
              <a:t>setiap</a:t>
            </a:r>
            <a:r>
              <a:rPr lang="en-MY" sz="1800" dirty="0"/>
              <a:t> </a:t>
            </a:r>
            <a:r>
              <a:rPr lang="en-MY" sz="1800" dirty="0" err="1"/>
              <a:t>seksyen</a:t>
            </a:r>
            <a:r>
              <a:rPr lang="en-MY" sz="1800" dirty="0"/>
              <a:t> yang </a:t>
            </a:r>
            <a:r>
              <a:rPr lang="en-MY" sz="1800" dirty="0" err="1"/>
              <a:t>berbeza</a:t>
            </a:r>
            <a:r>
              <a:rPr lang="en-MY" sz="1800" dirty="0"/>
              <a:t> </a:t>
            </a:r>
            <a:r>
              <a:rPr lang="en-MY" sz="1800" dirty="0" err="1"/>
              <a:t>rekabentuk</a:t>
            </a:r>
            <a:r>
              <a:rPr lang="en-MY" sz="1800" dirty="0"/>
              <a:t> </a:t>
            </a:r>
            <a:r>
              <a:rPr lang="en-MY" sz="1800" dirty="0" err="1"/>
              <a:t>campuran</a:t>
            </a:r>
            <a:r>
              <a:rPr lang="en-MY" sz="1800" dirty="0"/>
              <a:t> </a:t>
            </a:r>
            <a:r>
              <a:rPr lang="en-MY" sz="1800" dirty="0" err="1"/>
              <a:t>penstabilan</a:t>
            </a:r>
            <a:r>
              <a:rPr lang="en-MY" sz="1800" dirty="0"/>
              <a:t> </a:t>
            </a:r>
            <a:r>
              <a:rPr lang="en-MY" sz="1800" dirty="0" err="1"/>
              <a:t>tanah</a:t>
            </a:r>
            <a:r>
              <a:rPr lang="en-MY" sz="1800" dirty="0"/>
              <a:t>. </a:t>
            </a:r>
            <a:r>
              <a:rPr lang="en-MY" sz="1800" dirty="0" err="1"/>
              <a:t>Perkara</a:t>
            </a:r>
            <a:r>
              <a:rPr lang="en-MY" sz="1800" dirty="0"/>
              <a:t> </a:t>
            </a:r>
            <a:r>
              <a:rPr lang="en-MY" sz="1800" dirty="0" err="1"/>
              <a:t>berikut</a:t>
            </a:r>
            <a:r>
              <a:rPr lang="en-MY" sz="1800" dirty="0"/>
              <a:t> </a:t>
            </a:r>
            <a:r>
              <a:rPr lang="en-MY" sz="1800" dirty="0" err="1"/>
              <a:t>perlu</a:t>
            </a:r>
            <a:r>
              <a:rPr lang="en-MY" sz="1800" dirty="0"/>
              <a:t> </a:t>
            </a:r>
            <a:r>
              <a:rPr lang="en-MY" sz="1800" dirty="0" err="1"/>
              <a:t>diambilkira</a:t>
            </a:r>
            <a:r>
              <a:rPr lang="en-MY" sz="1800" dirty="0"/>
              <a:t> </a:t>
            </a:r>
            <a:r>
              <a:rPr lang="en-MY" sz="1800" dirty="0" err="1"/>
              <a:t>semasa</a:t>
            </a:r>
            <a:r>
              <a:rPr lang="en-MY" sz="1800" dirty="0"/>
              <a:t> </a:t>
            </a:r>
            <a:r>
              <a:rPr lang="en-MY" sz="1800" dirty="0" err="1"/>
              <a:t>kerja</a:t>
            </a:r>
            <a:r>
              <a:rPr lang="en-MY" sz="1800" dirty="0"/>
              <a:t> </a:t>
            </a:r>
            <a:r>
              <a:rPr lang="en-MY" sz="1800" dirty="0" err="1"/>
              <a:t>pembinan</a:t>
            </a:r>
            <a:r>
              <a:rPr lang="en-MY" sz="1800" dirty="0"/>
              <a:t> trial section:</a:t>
            </a:r>
          </a:p>
          <a:p>
            <a:pPr marL="400050" indent="-400050">
              <a:lnSpc>
                <a:spcPct val="100000"/>
              </a:lnSpc>
              <a:buAutoNum type="romanLcPeriod"/>
            </a:pPr>
            <a:r>
              <a:rPr lang="en-MY" sz="1800" dirty="0" err="1"/>
              <a:t>Keperluan</a:t>
            </a:r>
            <a:r>
              <a:rPr lang="en-MY" sz="1800" dirty="0"/>
              <a:t> </a:t>
            </a:r>
            <a:r>
              <a:rPr lang="en-MY" sz="1800" dirty="0" err="1"/>
              <a:t>untuk</a:t>
            </a:r>
            <a:r>
              <a:rPr lang="en-MY" sz="1800" dirty="0"/>
              <a:t> </a:t>
            </a:r>
            <a:r>
              <a:rPr lang="en-MY" sz="1800" dirty="0" err="1"/>
              <a:t>mencapai</a:t>
            </a:r>
            <a:r>
              <a:rPr lang="en-MY" sz="1800" dirty="0"/>
              <a:t> </a:t>
            </a:r>
            <a:r>
              <a:rPr lang="en-MY" sz="1800" dirty="0" err="1"/>
              <a:t>darjah</a:t>
            </a:r>
            <a:r>
              <a:rPr lang="en-MY" sz="1800" dirty="0"/>
              <a:t> </a:t>
            </a:r>
            <a:r>
              <a:rPr lang="en-MY" sz="1800" dirty="0" err="1"/>
              <a:t>pemadatan</a:t>
            </a:r>
            <a:r>
              <a:rPr lang="en-MY" sz="1800" dirty="0"/>
              <a:t> </a:t>
            </a:r>
            <a:r>
              <a:rPr lang="en-MY" sz="1800" dirty="0" err="1"/>
              <a:t>termasuk</a:t>
            </a:r>
            <a:r>
              <a:rPr lang="en-MY" sz="1800" dirty="0"/>
              <a:t> </a:t>
            </a:r>
            <a:r>
              <a:rPr lang="en-MY" sz="1800" dirty="0" err="1"/>
              <a:t>jenis</a:t>
            </a:r>
            <a:r>
              <a:rPr lang="en-MY" sz="1800" dirty="0"/>
              <a:t> roller </a:t>
            </a:r>
            <a:r>
              <a:rPr lang="en-MY" sz="1800" dirty="0" err="1"/>
              <a:t>dan</a:t>
            </a:r>
            <a:r>
              <a:rPr lang="en-MY" sz="1800" dirty="0"/>
              <a:t> rolling </a:t>
            </a:r>
            <a:r>
              <a:rPr lang="en-MY" sz="1800" dirty="0" err="1"/>
              <a:t>patern</a:t>
            </a:r>
            <a:endParaRPr lang="en-MY" sz="1800" dirty="0"/>
          </a:p>
          <a:p>
            <a:pPr marL="400050" indent="-400050">
              <a:lnSpc>
                <a:spcPct val="100000"/>
              </a:lnSpc>
              <a:buAutoNum type="romanLcPeriod"/>
            </a:pPr>
            <a:r>
              <a:rPr lang="en-MY" sz="1800" dirty="0" err="1"/>
              <a:t>Kekuatan</a:t>
            </a:r>
            <a:r>
              <a:rPr lang="en-MY" sz="1800" dirty="0"/>
              <a:t> </a:t>
            </a:r>
            <a:r>
              <a:rPr lang="en-MY" sz="1800" dirty="0" err="1"/>
              <a:t>tanah</a:t>
            </a:r>
            <a:r>
              <a:rPr lang="en-MY" sz="1800" dirty="0"/>
              <a:t> yang </a:t>
            </a:r>
            <a:r>
              <a:rPr lang="en-MY" sz="1800" dirty="0" err="1"/>
              <a:t>distabilkan</a:t>
            </a:r>
            <a:r>
              <a:rPr lang="en-MY" sz="1800" dirty="0"/>
              <a:t>  (UCS &amp; CBR)</a:t>
            </a:r>
          </a:p>
          <a:p>
            <a:pPr marL="400050" indent="-400050">
              <a:lnSpc>
                <a:spcPct val="100000"/>
              </a:lnSpc>
              <a:buAutoNum type="romanLcPeriod"/>
            </a:pPr>
            <a:r>
              <a:rPr lang="en-MY" sz="1800" dirty="0" err="1"/>
              <a:t>Tebal</a:t>
            </a:r>
            <a:r>
              <a:rPr lang="en-MY" sz="1800" dirty="0"/>
              <a:t> </a:t>
            </a:r>
            <a:r>
              <a:rPr lang="en-MY" sz="1800" dirty="0" err="1"/>
              <a:t>lapisan</a:t>
            </a:r>
            <a:r>
              <a:rPr lang="en-MY" sz="1800" dirty="0"/>
              <a:t> </a:t>
            </a:r>
            <a:r>
              <a:rPr lang="en-MY" sz="1800" dirty="0" err="1"/>
              <a:t>tanah</a:t>
            </a:r>
            <a:r>
              <a:rPr lang="en-MY" sz="1800" dirty="0"/>
              <a:t> yang </a:t>
            </a:r>
            <a:r>
              <a:rPr lang="en-MY" sz="1800" dirty="0" err="1"/>
              <a:t>distabilkan</a:t>
            </a:r>
            <a:r>
              <a:rPr lang="en-MY" sz="1800" dirty="0"/>
              <a:t> </a:t>
            </a:r>
            <a:r>
              <a:rPr lang="en-MY" sz="1800" dirty="0" err="1"/>
              <a:t>selepas</a:t>
            </a:r>
            <a:r>
              <a:rPr lang="en-MY" sz="1800" dirty="0"/>
              <a:t> </a:t>
            </a:r>
            <a:r>
              <a:rPr lang="en-MY" sz="1800" dirty="0" err="1"/>
              <a:t>pemadatan</a:t>
            </a:r>
            <a:endParaRPr lang="en-MY" sz="1800" dirty="0"/>
          </a:p>
          <a:p>
            <a:pPr marL="400050" indent="-400050">
              <a:lnSpc>
                <a:spcPct val="100000"/>
              </a:lnSpc>
              <a:buAutoNum type="romanLcPeriod"/>
            </a:pPr>
            <a:r>
              <a:rPr lang="en-MY" sz="1800" i="1" dirty="0"/>
              <a:t>Moisture content </a:t>
            </a:r>
            <a:r>
              <a:rPr lang="en-MY" sz="1800" dirty="0"/>
              <a:t>di </a:t>
            </a:r>
            <a:r>
              <a:rPr lang="en-MY" sz="1800" dirty="0" err="1"/>
              <a:t>tapak</a:t>
            </a:r>
            <a:r>
              <a:rPr lang="en-MY" sz="1800" dirty="0"/>
              <a:t> (In situ ) </a:t>
            </a:r>
            <a:r>
              <a:rPr lang="en-MY" sz="1800" dirty="0" err="1"/>
              <a:t>untuk</a:t>
            </a:r>
            <a:r>
              <a:rPr lang="en-MY" sz="1800" dirty="0"/>
              <a:t> </a:t>
            </a:r>
            <a:r>
              <a:rPr lang="en-MY" sz="1800" dirty="0" err="1"/>
              <a:t>menentukan</a:t>
            </a:r>
            <a:r>
              <a:rPr lang="en-MY" sz="1800" dirty="0"/>
              <a:t> </a:t>
            </a:r>
            <a:r>
              <a:rPr lang="en-MY" sz="1800" dirty="0" err="1"/>
              <a:t>kadar</a:t>
            </a:r>
            <a:r>
              <a:rPr lang="en-MY" sz="1800" dirty="0"/>
              <a:t> </a:t>
            </a:r>
            <a:r>
              <a:rPr lang="en-MY" sz="1800" dirty="0" err="1"/>
              <a:t>penggunaan</a:t>
            </a:r>
            <a:r>
              <a:rPr lang="en-MY" sz="1800" dirty="0"/>
              <a:t> air </a:t>
            </a:r>
            <a:r>
              <a:rPr lang="en-MY" sz="1800" dirty="0" err="1"/>
              <a:t>untuk</a:t>
            </a:r>
            <a:r>
              <a:rPr lang="en-MY" sz="1800" dirty="0"/>
              <a:t> </a:t>
            </a:r>
            <a:r>
              <a:rPr lang="en-MY" sz="1800" dirty="0" err="1"/>
              <a:t>mencapai</a:t>
            </a:r>
            <a:r>
              <a:rPr lang="en-MY" sz="1800" dirty="0"/>
              <a:t> </a:t>
            </a:r>
            <a:r>
              <a:rPr lang="en-MY" sz="1800" i="1" dirty="0"/>
              <a:t>Optimum Moisture Content (OMC)</a:t>
            </a:r>
          </a:p>
          <a:p>
            <a:pPr marL="400050" indent="-400050">
              <a:lnSpc>
                <a:spcPct val="100000"/>
              </a:lnSpc>
              <a:buAutoNum type="romanLcPeriod"/>
            </a:pPr>
            <a:r>
              <a:rPr lang="en-MY" sz="1800" dirty="0" err="1"/>
              <a:t>Peratus</a:t>
            </a:r>
            <a:r>
              <a:rPr lang="en-MY" sz="1800" dirty="0"/>
              <a:t> </a:t>
            </a:r>
            <a:r>
              <a:rPr lang="en-MY" sz="1800" dirty="0" err="1"/>
              <a:t>kandungan</a:t>
            </a:r>
            <a:r>
              <a:rPr lang="en-MY" sz="1800" dirty="0"/>
              <a:t> </a:t>
            </a:r>
            <a:r>
              <a:rPr lang="en-MY" sz="1800" dirty="0" err="1"/>
              <a:t>bahan</a:t>
            </a:r>
            <a:r>
              <a:rPr lang="en-MY" sz="1800" dirty="0"/>
              <a:t> </a:t>
            </a:r>
            <a:r>
              <a:rPr lang="en-MY" sz="1800" dirty="0" err="1"/>
              <a:t>penstabilan</a:t>
            </a:r>
            <a:r>
              <a:rPr lang="en-MY" sz="1800" dirty="0"/>
              <a:t> </a:t>
            </a:r>
            <a:r>
              <a:rPr lang="en-MY" sz="1800" dirty="0" err="1"/>
              <a:t>tanah</a:t>
            </a:r>
            <a:r>
              <a:rPr lang="en-MY" sz="1800" dirty="0"/>
              <a:t> yang </a:t>
            </a:r>
            <a:r>
              <a:rPr lang="en-MY" sz="1800" dirty="0" err="1"/>
              <a:t>digunakan</a:t>
            </a:r>
            <a:endParaRPr lang="en-MY" sz="1800" dirty="0"/>
          </a:p>
          <a:p>
            <a:pPr marL="400050" indent="-400050">
              <a:lnSpc>
                <a:spcPct val="100000"/>
              </a:lnSpc>
              <a:buAutoNum type="romanLcPeriod"/>
            </a:pPr>
            <a:r>
              <a:rPr lang="en-MY" sz="1800" dirty="0" err="1"/>
              <a:t>Kelajuan</a:t>
            </a:r>
            <a:r>
              <a:rPr lang="en-MY" sz="1800" dirty="0"/>
              <a:t> </a:t>
            </a:r>
            <a:r>
              <a:rPr lang="en-MY" sz="1800" dirty="0" err="1"/>
              <a:t>mesin</a:t>
            </a:r>
            <a:r>
              <a:rPr lang="en-MY" sz="1800" dirty="0"/>
              <a:t> </a:t>
            </a:r>
            <a:r>
              <a:rPr lang="en-MY" sz="1800" dirty="0" err="1"/>
              <a:t>penstabilan</a:t>
            </a:r>
            <a:r>
              <a:rPr lang="en-MY" sz="1800" dirty="0"/>
              <a:t> </a:t>
            </a:r>
            <a:r>
              <a:rPr lang="en-MY" sz="1800" dirty="0" err="1"/>
              <a:t>tanah</a:t>
            </a:r>
            <a:r>
              <a:rPr lang="en-MY" sz="1800" dirty="0"/>
              <a:t> </a:t>
            </a:r>
          </a:p>
          <a:p>
            <a:pPr marL="0" indent="0">
              <a:lnSpc>
                <a:spcPct val="100000"/>
              </a:lnSpc>
              <a:buNone/>
            </a:pPr>
            <a:endParaRPr lang="en-MY" sz="1800" dirty="0"/>
          </a:p>
          <a:p>
            <a:pPr marL="0" indent="0">
              <a:lnSpc>
                <a:spcPct val="100000"/>
              </a:lnSpc>
              <a:buNone/>
            </a:pPr>
            <a:endParaRPr lang="en-MY" sz="1800" dirty="0"/>
          </a:p>
        </p:txBody>
      </p:sp>
      <p:pic>
        <p:nvPicPr>
          <p:cNvPr id="6" name="Picture 5">
            <a:extLst>
              <a:ext uri="{FF2B5EF4-FFF2-40B4-BE49-F238E27FC236}">
                <a16:creationId xmlns:a16="http://schemas.microsoft.com/office/drawing/2014/main" id="{9A6FD674-214E-411E-ADFE-8773499876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312" t="17325" r="27547" b="23900"/>
          <a:stretch/>
        </p:blipFill>
        <p:spPr>
          <a:xfrm>
            <a:off x="7953555" y="369247"/>
            <a:ext cx="4157982" cy="3045229"/>
          </a:xfrm>
          <a:prstGeom prst="rect">
            <a:avLst/>
          </a:prstGeom>
        </p:spPr>
      </p:pic>
      <p:sp>
        <p:nvSpPr>
          <p:cNvPr id="18" name="Rectangle 17">
            <a:extLst>
              <a:ext uri="{FF2B5EF4-FFF2-40B4-BE49-F238E27FC236}">
                <a16:creationId xmlns:a16="http://schemas.microsoft.com/office/drawing/2014/main" id="{DECB8CBF-83FF-4539-8A5F-F24F09CA0A30}"/>
              </a:ext>
            </a:extLst>
          </p:cNvPr>
          <p:cNvSpPr/>
          <p:nvPr/>
        </p:nvSpPr>
        <p:spPr>
          <a:xfrm>
            <a:off x="192607" y="5063809"/>
            <a:ext cx="11375415" cy="1733808"/>
          </a:xfrm>
          <a:prstGeom prst="rect">
            <a:avLst/>
          </a:prstGeom>
        </p:spPr>
        <p:txBody>
          <a:bodyPr wrap="square">
            <a:spAutoFit/>
          </a:bodyPr>
          <a:lstStyle/>
          <a:p>
            <a:pPr lvl="0" defTabSz="914400">
              <a:spcBef>
                <a:spcPts val="1000"/>
              </a:spcBef>
            </a:pPr>
            <a:r>
              <a:rPr lang="en-MY" b="1" dirty="0">
                <a:solidFill>
                  <a:srgbClr val="9EC544"/>
                </a:solidFill>
                <a:effectLst>
                  <a:outerShdw blurRad="50800" dist="38100" dir="2700000" algn="tl" rotWithShape="0">
                    <a:srgbClr val="000000">
                      <a:alpha val="48000"/>
                    </a:srgbClr>
                  </a:outerShdw>
                </a:effectLst>
              </a:rPr>
              <a:t>Panjang minimum trial section </a:t>
            </a:r>
            <a:r>
              <a:rPr lang="en-MY" b="1" dirty="0" err="1">
                <a:solidFill>
                  <a:srgbClr val="9EC544"/>
                </a:solidFill>
                <a:effectLst>
                  <a:outerShdw blurRad="50800" dist="38100" dir="2700000" algn="tl" rotWithShape="0">
                    <a:srgbClr val="000000">
                      <a:alpha val="48000"/>
                    </a:srgbClr>
                  </a:outerShdw>
                </a:effectLst>
              </a:rPr>
              <a:t>adalah</a:t>
            </a:r>
            <a:r>
              <a:rPr lang="en-MY" b="1" dirty="0">
                <a:solidFill>
                  <a:srgbClr val="9EC544"/>
                </a:solidFill>
                <a:effectLst>
                  <a:outerShdw blurRad="50800" dist="38100" dir="2700000" algn="tl" rotWithShape="0">
                    <a:srgbClr val="000000">
                      <a:alpha val="48000"/>
                    </a:srgbClr>
                  </a:outerShdw>
                </a:effectLst>
              </a:rPr>
              <a:t> 50m </a:t>
            </a:r>
            <a:r>
              <a:rPr lang="en-MY" b="1" dirty="0" err="1">
                <a:solidFill>
                  <a:srgbClr val="9EC544"/>
                </a:solidFill>
                <a:effectLst>
                  <a:outerShdw blurRad="50800" dist="38100" dir="2700000" algn="tl" rotWithShape="0">
                    <a:srgbClr val="000000">
                      <a:alpha val="48000"/>
                    </a:srgbClr>
                  </a:outerShdw>
                </a:effectLst>
              </a:rPr>
              <a:t>atau</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sepertimana</a:t>
            </a:r>
            <a:r>
              <a:rPr lang="en-MY" b="1" dirty="0">
                <a:solidFill>
                  <a:srgbClr val="9EC544"/>
                </a:solidFill>
                <a:effectLst>
                  <a:outerShdw blurRad="50800" dist="38100" dir="2700000" algn="tl" rotWithShape="0">
                    <a:srgbClr val="000000">
                      <a:alpha val="48000"/>
                    </a:srgbClr>
                  </a:outerShdw>
                </a:effectLst>
              </a:rPr>
              <a:t> yang </a:t>
            </a:r>
            <a:r>
              <a:rPr lang="en-MY" b="1" dirty="0" err="1">
                <a:solidFill>
                  <a:srgbClr val="9EC544"/>
                </a:solidFill>
                <a:effectLst>
                  <a:outerShdw blurRad="50800" dist="38100" dir="2700000" algn="tl" rotWithShape="0">
                    <a:srgbClr val="000000">
                      <a:alpha val="48000"/>
                    </a:srgbClr>
                  </a:outerShdw>
                </a:effectLst>
              </a:rPr>
              <a:t>diarahkan</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oleh</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pihak</a:t>
            </a:r>
            <a:r>
              <a:rPr lang="en-MY" b="1" dirty="0">
                <a:solidFill>
                  <a:srgbClr val="9EC544"/>
                </a:solidFill>
                <a:effectLst>
                  <a:outerShdw blurRad="50800" dist="38100" dir="2700000" algn="tl" rotWithShape="0">
                    <a:srgbClr val="000000">
                      <a:alpha val="48000"/>
                    </a:srgbClr>
                  </a:outerShdw>
                </a:effectLst>
              </a:rPr>
              <a:t> S.O</a:t>
            </a:r>
          </a:p>
          <a:p>
            <a:pPr lvl="0" defTabSz="914400">
              <a:spcBef>
                <a:spcPts val="1000"/>
              </a:spcBef>
            </a:pPr>
            <a:r>
              <a:rPr lang="en-MY" b="1" dirty="0" err="1">
                <a:solidFill>
                  <a:srgbClr val="9EC544"/>
                </a:solidFill>
                <a:effectLst>
                  <a:outerShdw blurRad="50800" dist="38100" dir="2700000" algn="tl" rotWithShape="0">
                    <a:srgbClr val="000000">
                      <a:alpha val="48000"/>
                    </a:srgbClr>
                  </a:outerShdw>
                </a:effectLst>
              </a:rPr>
              <a:t>Sekiranya</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keputusan</a:t>
            </a:r>
            <a:r>
              <a:rPr lang="en-MY" b="1" dirty="0">
                <a:solidFill>
                  <a:srgbClr val="9EC544"/>
                </a:solidFill>
                <a:effectLst>
                  <a:outerShdw blurRad="50800" dist="38100" dir="2700000" algn="tl" rotWithShape="0">
                    <a:srgbClr val="000000">
                      <a:alpha val="48000"/>
                    </a:srgbClr>
                  </a:outerShdw>
                </a:effectLst>
              </a:rPr>
              <a:t> trial lay </a:t>
            </a:r>
            <a:r>
              <a:rPr lang="en-MY" b="1" dirty="0" err="1">
                <a:solidFill>
                  <a:srgbClr val="9EC544"/>
                </a:solidFill>
                <a:effectLst>
                  <a:outerShdw blurRad="50800" dist="38100" dir="2700000" algn="tl" rotWithShape="0">
                    <a:srgbClr val="000000">
                      <a:alpha val="48000"/>
                    </a:srgbClr>
                  </a:outerShdw>
                </a:effectLst>
              </a:rPr>
              <a:t>termasuk</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dalam</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toleransi</a:t>
            </a:r>
            <a:r>
              <a:rPr lang="en-MY" b="1" dirty="0">
                <a:solidFill>
                  <a:srgbClr val="9EC544"/>
                </a:solidFill>
                <a:effectLst>
                  <a:outerShdw blurRad="50800" dist="38100" dir="2700000" algn="tl" rotWithShape="0">
                    <a:srgbClr val="000000">
                      <a:alpha val="48000"/>
                    </a:srgbClr>
                  </a:outerShdw>
                </a:effectLst>
              </a:rPr>
              <a:t> yang </a:t>
            </a:r>
            <a:r>
              <a:rPr lang="en-MY" b="1" dirty="0" err="1">
                <a:solidFill>
                  <a:srgbClr val="9EC544"/>
                </a:solidFill>
                <a:effectLst>
                  <a:outerShdw blurRad="50800" dist="38100" dir="2700000" algn="tl" rotWithShape="0">
                    <a:srgbClr val="000000">
                      <a:alpha val="48000"/>
                    </a:srgbClr>
                  </a:outerShdw>
                </a:effectLst>
              </a:rPr>
              <a:t>dibenarkan</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keputusan</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ini</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akan</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diterima</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sebagai</a:t>
            </a:r>
            <a:r>
              <a:rPr lang="en-MY" b="1" dirty="0">
                <a:solidFill>
                  <a:srgbClr val="9EC544"/>
                </a:solidFill>
                <a:effectLst>
                  <a:outerShdw blurRad="50800" dist="38100" dir="2700000" algn="tl" rotWithShape="0">
                    <a:srgbClr val="000000">
                      <a:alpha val="48000"/>
                    </a:srgbClr>
                  </a:outerShdw>
                </a:effectLst>
              </a:rPr>
              <a:t> </a:t>
            </a:r>
            <a:r>
              <a:rPr lang="en-MY" b="1" dirty="0" err="1">
                <a:solidFill>
                  <a:srgbClr val="9EC544"/>
                </a:solidFill>
                <a:effectLst>
                  <a:outerShdw blurRad="50800" dist="38100" dir="2700000" algn="tl" rotWithShape="0">
                    <a:srgbClr val="000000">
                      <a:alpha val="48000"/>
                    </a:srgbClr>
                  </a:outerShdw>
                </a:effectLst>
              </a:rPr>
              <a:t>rekabentuk</a:t>
            </a:r>
            <a:r>
              <a:rPr lang="en-MY" b="1" dirty="0">
                <a:solidFill>
                  <a:srgbClr val="9EC544"/>
                </a:solidFill>
                <a:effectLst>
                  <a:outerShdw blurRad="50800" dist="38100" dir="2700000" algn="tl" rotWithShape="0">
                    <a:srgbClr val="000000">
                      <a:alpha val="48000"/>
                    </a:srgbClr>
                  </a:outerShdw>
                </a:effectLst>
              </a:rPr>
              <a:t> </a:t>
            </a:r>
            <a:r>
              <a:rPr lang="en-MY" b="1" dirty="0">
                <a:effectLst>
                  <a:outerShdw blurRad="50800" dist="38100" dir="2700000" algn="tl" rotWithShape="0">
                    <a:srgbClr val="000000">
                      <a:alpha val="48000"/>
                    </a:srgbClr>
                  </a:outerShdw>
                </a:effectLst>
              </a:rPr>
              <a:t>Job Standard Mix </a:t>
            </a:r>
            <a:r>
              <a:rPr lang="en-MY" b="1" dirty="0" err="1">
                <a:effectLst>
                  <a:outerShdw blurRad="50800" dist="38100" dir="2700000" algn="tl" rotWithShape="0">
                    <a:srgbClr val="000000">
                      <a:alpha val="48000"/>
                    </a:srgbClr>
                  </a:outerShdw>
                </a:effectLst>
              </a:rPr>
              <a:t>dan</a:t>
            </a:r>
            <a:r>
              <a:rPr lang="en-MY" b="1" dirty="0">
                <a:effectLst>
                  <a:outerShdw blurRad="50800" dist="38100" dir="2700000" algn="tl" rotWithShape="0">
                    <a:srgbClr val="000000">
                      <a:alpha val="48000"/>
                    </a:srgbClr>
                  </a:outerShdw>
                </a:effectLst>
              </a:rPr>
              <a:t> </a:t>
            </a:r>
            <a:r>
              <a:rPr lang="en-MY" b="1" dirty="0" err="1">
                <a:effectLst>
                  <a:outerShdw blurRad="50800" dist="38100" dir="2700000" algn="tl" rotWithShape="0">
                    <a:srgbClr val="000000">
                      <a:alpha val="48000"/>
                    </a:srgbClr>
                  </a:outerShdw>
                </a:effectLst>
              </a:rPr>
              <a:t>perlu</a:t>
            </a:r>
            <a:r>
              <a:rPr lang="en-MY" b="1" dirty="0">
                <a:effectLst>
                  <a:outerShdw blurRad="50800" dist="38100" dir="2700000" algn="tl" rotWithShape="0">
                    <a:srgbClr val="000000">
                      <a:alpha val="48000"/>
                    </a:srgbClr>
                  </a:outerShdw>
                </a:effectLst>
              </a:rPr>
              <a:t> </a:t>
            </a:r>
            <a:r>
              <a:rPr lang="en-MY" b="1" dirty="0" err="1">
                <a:effectLst>
                  <a:outerShdw blurRad="50800" dist="38100" dir="2700000" algn="tl" rotWithShape="0">
                    <a:srgbClr val="000000">
                      <a:alpha val="48000"/>
                    </a:srgbClr>
                  </a:outerShdw>
                </a:effectLst>
              </a:rPr>
              <a:t>mendapat</a:t>
            </a:r>
            <a:r>
              <a:rPr lang="en-MY" b="1" dirty="0">
                <a:effectLst>
                  <a:outerShdw blurRad="50800" dist="38100" dir="2700000" algn="tl" rotWithShape="0">
                    <a:srgbClr val="000000">
                      <a:alpha val="48000"/>
                    </a:srgbClr>
                  </a:outerShdw>
                </a:effectLst>
              </a:rPr>
              <a:t> </a:t>
            </a:r>
            <a:r>
              <a:rPr lang="en-MY" b="1" dirty="0" err="1">
                <a:effectLst>
                  <a:outerShdw blurRad="50800" dist="38100" dir="2700000" algn="tl" rotWithShape="0">
                    <a:srgbClr val="000000">
                      <a:alpha val="48000"/>
                    </a:srgbClr>
                  </a:outerShdw>
                </a:effectLst>
              </a:rPr>
              <a:t>kelulusan</a:t>
            </a:r>
            <a:r>
              <a:rPr lang="en-MY" b="1" dirty="0">
                <a:effectLst>
                  <a:outerShdw blurRad="50800" dist="38100" dir="2700000" algn="tl" rotWithShape="0">
                    <a:srgbClr val="000000">
                      <a:alpha val="48000"/>
                    </a:srgbClr>
                  </a:outerShdw>
                </a:effectLst>
              </a:rPr>
              <a:t> S.O</a:t>
            </a:r>
          </a:p>
          <a:p>
            <a:pPr lvl="0" defTabSz="914400">
              <a:spcBef>
                <a:spcPts val="1000"/>
              </a:spcBef>
            </a:pPr>
            <a:r>
              <a:rPr lang="en-MY" b="1" dirty="0" err="1">
                <a:solidFill>
                  <a:srgbClr val="92D050"/>
                </a:solidFill>
                <a:effectLst>
                  <a:outerShdw blurRad="50800" dist="38100" dir="2700000" algn="tl" rotWithShape="0">
                    <a:srgbClr val="000000">
                      <a:alpha val="48000"/>
                    </a:srgbClr>
                  </a:outerShdw>
                </a:effectLst>
              </a:rPr>
              <a:t>Sekiranya</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sebaliknya</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Kontraktor</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perlu</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menyediakan</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cadangan</a:t>
            </a:r>
            <a:r>
              <a:rPr lang="en-MY" b="1" dirty="0">
                <a:solidFill>
                  <a:srgbClr val="92D050"/>
                </a:solidFill>
                <a:effectLst>
                  <a:outerShdw blurRad="50800" dist="38100" dir="2700000" algn="tl" rotWithShape="0">
                    <a:srgbClr val="000000">
                      <a:alpha val="48000"/>
                    </a:srgbClr>
                  </a:outerShdw>
                </a:effectLst>
              </a:rPr>
              <a:t> mix design yang lain </a:t>
            </a:r>
            <a:r>
              <a:rPr lang="en-MY" b="1" dirty="0" err="1">
                <a:solidFill>
                  <a:srgbClr val="92D050"/>
                </a:solidFill>
                <a:effectLst>
                  <a:outerShdw blurRad="50800" dist="38100" dir="2700000" algn="tl" rotWithShape="0">
                    <a:srgbClr val="000000">
                      <a:alpha val="48000"/>
                    </a:srgbClr>
                  </a:outerShdw>
                </a:effectLst>
              </a:rPr>
              <a:t>beserta</a:t>
            </a:r>
            <a:r>
              <a:rPr lang="en-MY" b="1" dirty="0">
                <a:solidFill>
                  <a:srgbClr val="92D050"/>
                </a:solidFill>
                <a:effectLst>
                  <a:outerShdw blurRad="50800" dist="38100" dir="2700000" algn="tl" rotWithShape="0">
                    <a:srgbClr val="000000">
                      <a:alpha val="48000"/>
                    </a:srgbClr>
                  </a:outerShdw>
                </a:effectLst>
              </a:rPr>
              <a:t> trial lay </a:t>
            </a:r>
            <a:r>
              <a:rPr lang="en-MY" b="1" dirty="0" err="1">
                <a:solidFill>
                  <a:srgbClr val="92D050"/>
                </a:solidFill>
                <a:effectLst>
                  <a:outerShdw blurRad="50800" dist="38100" dir="2700000" algn="tl" rotWithShape="0">
                    <a:srgbClr val="000000">
                      <a:alpha val="48000"/>
                    </a:srgbClr>
                  </a:outerShdw>
                </a:effectLst>
              </a:rPr>
              <a:t>sehingga</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mencapai</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keperluan</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spesifikasi</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dan</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diluluskan</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oleh</a:t>
            </a:r>
            <a:r>
              <a:rPr lang="en-MY" b="1" dirty="0">
                <a:solidFill>
                  <a:srgbClr val="92D050"/>
                </a:solidFill>
                <a:effectLst>
                  <a:outerShdw blurRad="50800" dist="38100" dir="2700000" algn="tl" rotWithShape="0">
                    <a:srgbClr val="000000">
                      <a:alpha val="48000"/>
                    </a:srgbClr>
                  </a:outerShdw>
                </a:effectLst>
              </a:rPr>
              <a:t> </a:t>
            </a:r>
            <a:r>
              <a:rPr lang="en-MY" b="1" dirty="0" err="1">
                <a:solidFill>
                  <a:srgbClr val="92D050"/>
                </a:solidFill>
                <a:effectLst>
                  <a:outerShdw blurRad="50800" dist="38100" dir="2700000" algn="tl" rotWithShape="0">
                    <a:srgbClr val="000000">
                      <a:alpha val="48000"/>
                    </a:srgbClr>
                  </a:outerShdw>
                </a:effectLst>
              </a:rPr>
              <a:t>pihak</a:t>
            </a:r>
            <a:r>
              <a:rPr lang="en-MY" b="1" dirty="0">
                <a:solidFill>
                  <a:srgbClr val="92D050"/>
                </a:solidFill>
                <a:effectLst>
                  <a:outerShdw blurRad="50800" dist="38100" dir="2700000" algn="tl" rotWithShape="0">
                    <a:srgbClr val="000000">
                      <a:alpha val="48000"/>
                    </a:srgbClr>
                  </a:outerShdw>
                </a:effectLst>
              </a:rPr>
              <a:t> S.O</a:t>
            </a:r>
          </a:p>
        </p:txBody>
      </p:sp>
    </p:spTree>
    <p:extLst>
      <p:ext uri="{BB962C8B-B14F-4D97-AF65-F5344CB8AC3E}">
        <p14:creationId xmlns:p14="http://schemas.microsoft.com/office/powerpoint/2010/main" val="406039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1.4.4	trial section</a:t>
            </a:r>
          </a:p>
        </p:txBody>
      </p:sp>
      <p:graphicFrame>
        <p:nvGraphicFramePr>
          <p:cNvPr id="4" name="Table 3">
            <a:extLst>
              <a:ext uri="{FF2B5EF4-FFF2-40B4-BE49-F238E27FC236}">
                <a16:creationId xmlns:a16="http://schemas.microsoft.com/office/drawing/2014/main" id="{82F66B62-D698-4080-BD7B-C01D0D963EAD}"/>
              </a:ext>
            </a:extLst>
          </p:cNvPr>
          <p:cNvGraphicFramePr>
            <a:graphicFrameLocks noGrp="1"/>
          </p:cNvGraphicFramePr>
          <p:nvPr>
            <p:extLst>
              <p:ext uri="{D42A27DB-BD31-4B8C-83A1-F6EECF244321}">
                <p14:modId xmlns:p14="http://schemas.microsoft.com/office/powerpoint/2010/main" val="2660345219"/>
              </p:ext>
            </p:extLst>
          </p:nvPr>
        </p:nvGraphicFramePr>
        <p:xfrm>
          <a:off x="550321" y="1803476"/>
          <a:ext cx="10353760" cy="4776027"/>
        </p:xfrm>
        <a:graphic>
          <a:graphicData uri="http://schemas.openxmlformats.org/drawingml/2006/table">
            <a:tbl>
              <a:tblPr>
                <a:tableStyleId>{5C22544A-7EE6-4342-B048-85BDC9FD1C3A}</a:tableStyleId>
              </a:tblPr>
              <a:tblGrid>
                <a:gridCol w="3098652">
                  <a:extLst>
                    <a:ext uri="{9D8B030D-6E8A-4147-A177-3AD203B41FA5}">
                      <a16:colId xmlns:a16="http://schemas.microsoft.com/office/drawing/2014/main" val="3666590828"/>
                    </a:ext>
                  </a:extLst>
                </a:gridCol>
                <a:gridCol w="1546025">
                  <a:extLst>
                    <a:ext uri="{9D8B030D-6E8A-4147-A177-3AD203B41FA5}">
                      <a16:colId xmlns:a16="http://schemas.microsoft.com/office/drawing/2014/main" val="3133287798"/>
                    </a:ext>
                  </a:extLst>
                </a:gridCol>
                <a:gridCol w="2322339">
                  <a:extLst>
                    <a:ext uri="{9D8B030D-6E8A-4147-A177-3AD203B41FA5}">
                      <a16:colId xmlns:a16="http://schemas.microsoft.com/office/drawing/2014/main" val="3028491378"/>
                    </a:ext>
                  </a:extLst>
                </a:gridCol>
                <a:gridCol w="3386744">
                  <a:extLst>
                    <a:ext uri="{9D8B030D-6E8A-4147-A177-3AD203B41FA5}">
                      <a16:colId xmlns:a16="http://schemas.microsoft.com/office/drawing/2014/main" val="3017252096"/>
                    </a:ext>
                  </a:extLst>
                </a:gridCol>
              </a:tblGrid>
              <a:tr h="123050">
                <a:tc>
                  <a:txBody>
                    <a:bodyPr/>
                    <a:lstStyle/>
                    <a:p>
                      <a:pPr algn="ctr">
                        <a:spcAft>
                          <a:spcPts val="0"/>
                        </a:spcAft>
                      </a:pPr>
                      <a:r>
                        <a:rPr lang="en-GB" sz="1600" b="1" dirty="0">
                          <a:effectLst/>
                          <a:latin typeface="Calibri" panose="020F0502020204030204" pitchFamily="34" charset="0"/>
                          <a:cs typeface="Calibri" panose="020F0502020204030204" pitchFamily="34" charset="0"/>
                        </a:rPr>
                        <a:t>Parameter</a:t>
                      </a:r>
                      <a:endParaRPr lang="en-MY"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lgn="ctr">
                        <a:spcAft>
                          <a:spcPts val="0"/>
                        </a:spcAft>
                      </a:pPr>
                      <a:r>
                        <a:rPr lang="en-GB" sz="1600" b="1" dirty="0">
                          <a:effectLst/>
                          <a:latin typeface="Calibri" panose="020F0502020204030204" pitchFamily="34" charset="0"/>
                          <a:cs typeface="Calibri" panose="020F0502020204030204" pitchFamily="34" charset="0"/>
                        </a:rPr>
                        <a:t>Test Method</a:t>
                      </a:r>
                      <a:endParaRPr lang="en-MY"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lgn="ctr">
                        <a:spcAft>
                          <a:spcPts val="0"/>
                        </a:spcAft>
                      </a:pPr>
                      <a:r>
                        <a:rPr lang="en-GB" sz="1600" b="1" dirty="0">
                          <a:effectLst/>
                          <a:latin typeface="Calibri" panose="020F0502020204030204" pitchFamily="34" charset="0"/>
                          <a:cs typeface="Calibri" panose="020F0502020204030204" pitchFamily="34" charset="0"/>
                        </a:rPr>
                        <a:t>Frequency</a:t>
                      </a:r>
                      <a:endParaRPr lang="en-MY"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lgn="ctr">
                        <a:spcAft>
                          <a:spcPts val="0"/>
                        </a:spcAft>
                      </a:pPr>
                      <a:r>
                        <a:rPr lang="en-GB" sz="1600" b="1" dirty="0">
                          <a:effectLst/>
                          <a:latin typeface="Calibri" panose="020F0502020204030204" pitchFamily="34" charset="0"/>
                          <a:cs typeface="Calibri" panose="020F0502020204030204" pitchFamily="34" charset="0"/>
                        </a:rPr>
                        <a:t>Acceptance</a:t>
                      </a:r>
                      <a:endParaRPr lang="en-MY"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521303704"/>
                  </a:ext>
                </a:extLst>
              </a:tr>
              <a:tr h="369150">
                <a:tc>
                  <a:txBody>
                    <a:bodyPr/>
                    <a:lstStyle/>
                    <a:p>
                      <a:pPr>
                        <a:spcAft>
                          <a:spcPts val="0"/>
                        </a:spcAft>
                      </a:pPr>
                      <a:r>
                        <a:rPr lang="en-GB" sz="1600" dirty="0">
                          <a:effectLst/>
                          <a:latin typeface="Calibri" panose="020F0502020204030204" pitchFamily="34" charset="0"/>
                          <a:cs typeface="Calibri" panose="020F0502020204030204" pitchFamily="34" charset="0"/>
                        </a:rPr>
                        <a:t>Field compaction</a:t>
                      </a:r>
                      <a:endParaRPr lang="en-MY" sz="1600" dirty="0">
                        <a:effectLst/>
                        <a:latin typeface="Calibri" panose="020F0502020204030204" pitchFamily="34" charset="0"/>
                        <a:cs typeface="Calibri" panose="020F0502020204030204" pitchFamily="34" charset="0"/>
                      </a:endParaRPr>
                    </a:p>
                    <a:p>
                      <a:pPr>
                        <a:spcAft>
                          <a:spcPts val="0"/>
                        </a:spcAft>
                      </a:pPr>
                      <a:r>
                        <a:rPr lang="en-GB" sz="1600" dirty="0">
                          <a:effectLst/>
                          <a:latin typeface="Calibri" panose="020F0502020204030204" pitchFamily="34" charset="0"/>
                          <a:cs typeface="Calibri" panose="020F0502020204030204" pitchFamily="34" charset="0"/>
                        </a:rPr>
                        <a:t>(Density)</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B.S. 1377 Sand Replacement Method</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One test per 500m</a:t>
                      </a:r>
                      <a:r>
                        <a:rPr lang="en-GB" sz="1200" baseline="30000" dirty="0">
                          <a:effectLst/>
                          <a:latin typeface="Calibri" panose="020F0502020204030204" pitchFamily="34" charset="0"/>
                          <a:cs typeface="Calibri" panose="020F0502020204030204" pitchFamily="34" charset="0"/>
                        </a:rPr>
                        <a:t>2 </a:t>
                      </a:r>
                      <a:r>
                        <a:rPr lang="en-GB" sz="1200" dirty="0">
                          <a:effectLst/>
                          <a:latin typeface="Calibri" panose="020F0502020204030204" pitchFamily="34" charset="0"/>
                          <a:cs typeface="Calibri" panose="020F0502020204030204" pitchFamily="34" charset="0"/>
                        </a:rPr>
                        <a:t>and at least one test per daily operation</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95% for natural gravel/crushed aggregates.</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1466438462"/>
                  </a:ext>
                </a:extLst>
              </a:tr>
              <a:tr h="369150">
                <a:tc>
                  <a:txBody>
                    <a:bodyPr/>
                    <a:lstStyle/>
                    <a:p>
                      <a:pPr>
                        <a:spcAft>
                          <a:spcPts val="0"/>
                        </a:spcAft>
                      </a:pPr>
                      <a:r>
                        <a:rPr lang="en-GB" sz="1600" dirty="0">
                          <a:effectLst/>
                          <a:latin typeface="Calibri" panose="020F0502020204030204" pitchFamily="34" charset="0"/>
                          <a:cs typeface="Calibri" panose="020F0502020204030204" pitchFamily="34" charset="0"/>
                        </a:rPr>
                        <a:t>Stabilising agent application rate</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Consumption records reconciled with theoretical usage.</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Every completed section and daily</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sym typeface="Symbol" panose="05050102010706020507" pitchFamily="18" charset="2"/>
                        </a:rPr>
                        <a:t></a:t>
                      </a:r>
                      <a:r>
                        <a:rPr lang="en-GB" sz="1200" dirty="0">
                          <a:effectLst/>
                          <a:latin typeface="Calibri" panose="020F0502020204030204" pitchFamily="34" charset="0"/>
                          <a:cs typeface="Calibri" panose="020F0502020204030204" pitchFamily="34" charset="0"/>
                        </a:rPr>
                        <a:t> 10% of target rate</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2104296729"/>
                  </a:ext>
                </a:extLst>
              </a:tr>
              <a:tr h="738301">
                <a:tc>
                  <a:txBody>
                    <a:bodyPr/>
                    <a:lstStyle/>
                    <a:p>
                      <a:pPr>
                        <a:spcAft>
                          <a:spcPts val="0"/>
                        </a:spcAft>
                      </a:pPr>
                      <a:r>
                        <a:rPr lang="en-GB" sz="1600" dirty="0">
                          <a:effectLst/>
                          <a:latin typeface="Calibri" panose="020F0502020204030204" pitchFamily="34" charset="0"/>
                          <a:cs typeface="Calibri" panose="020F0502020204030204" pitchFamily="34" charset="0"/>
                        </a:rPr>
                        <a:t>Unconfined Compression Strength (UCS)</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As defined in Table 1.4 </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One test per 2000m</a:t>
                      </a:r>
                      <a:r>
                        <a:rPr lang="en-GB" sz="1200" baseline="30000" dirty="0">
                          <a:effectLst/>
                          <a:latin typeface="Calibri" panose="020F0502020204030204" pitchFamily="34" charset="0"/>
                          <a:cs typeface="Calibri" panose="020F0502020204030204" pitchFamily="34" charset="0"/>
                        </a:rPr>
                        <a:t>2 </a:t>
                      </a:r>
                      <a:r>
                        <a:rPr lang="en-GB" sz="1200" dirty="0">
                          <a:effectLst/>
                          <a:latin typeface="Calibri" panose="020F0502020204030204" pitchFamily="34" charset="0"/>
                          <a:cs typeface="Calibri" panose="020F0502020204030204" pitchFamily="34" charset="0"/>
                        </a:rPr>
                        <a:t>and at least one test per daily operation, each test comprising four (4) specimens</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No result less than the minimum required strength for the particular stabilising agent.</a:t>
                      </a:r>
                      <a:endParaRPr lang="en-MY" sz="1200" dirty="0">
                        <a:effectLst/>
                        <a:latin typeface="Calibri" panose="020F0502020204030204" pitchFamily="34" charset="0"/>
                        <a:cs typeface="Calibri" panose="020F0502020204030204" pitchFamily="34" charset="0"/>
                      </a:endParaRPr>
                    </a:p>
                    <a:p>
                      <a:pPr>
                        <a:spcAft>
                          <a:spcPts val="0"/>
                        </a:spcAft>
                      </a:pPr>
                      <a:r>
                        <a:rPr lang="en-GB" sz="1200" dirty="0">
                          <a:effectLst/>
                          <a:latin typeface="Calibri" panose="020F0502020204030204" pitchFamily="34" charset="0"/>
                          <a:cs typeface="Calibri" panose="020F0502020204030204" pitchFamily="34" charset="0"/>
                        </a:rPr>
                        <a:t>For cement stabilised layer no result shall fall outside specified range.</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4040377024"/>
                  </a:ext>
                </a:extLst>
              </a:tr>
              <a:tr h="687496">
                <a:tc>
                  <a:txBody>
                    <a:bodyPr/>
                    <a:lstStyle/>
                    <a:p>
                      <a:pPr>
                        <a:spcAft>
                          <a:spcPts val="0"/>
                        </a:spcAft>
                      </a:pPr>
                      <a:r>
                        <a:rPr lang="en-GB" sz="1600" dirty="0">
                          <a:effectLst/>
                          <a:latin typeface="Calibri" panose="020F0502020204030204" pitchFamily="34" charset="0"/>
                          <a:cs typeface="Calibri" panose="020F0502020204030204" pitchFamily="34" charset="0"/>
                        </a:rPr>
                        <a:t>California Bearing Ratio (CBR) test</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As defined in Table 1.4 </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One test per 2000m</a:t>
                      </a:r>
                      <a:r>
                        <a:rPr lang="en-GB" sz="1200" baseline="30000" dirty="0">
                          <a:effectLst/>
                          <a:latin typeface="Calibri" panose="020F0502020204030204" pitchFamily="34" charset="0"/>
                          <a:cs typeface="Calibri" panose="020F0502020204030204" pitchFamily="34" charset="0"/>
                        </a:rPr>
                        <a:t>2 </a:t>
                      </a:r>
                      <a:r>
                        <a:rPr lang="en-GB" sz="1200" dirty="0">
                          <a:effectLst/>
                          <a:latin typeface="Calibri" panose="020F0502020204030204" pitchFamily="34" charset="0"/>
                          <a:cs typeface="Calibri" panose="020F0502020204030204" pitchFamily="34" charset="0"/>
                        </a:rPr>
                        <a:t>and at least one test per daily operation</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No result less than the minimum required strength for the particular stabilising agent.</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137009066"/>
                  </a:ext>
                </a:extLst>
              </a:tr>
              <a:tr h="369150">
                <a:tc>
                  <a:txBody>
                    <a:bodyPr/>
                    <a:lstStyle/>
                    <a:p>
                      <a:pPr>
                        <a:spcAft>
                          <a:spcPts val="0"/>
                        </a:spcAft>
                      </a:pPr>
                      <a:r>
                        <a:rPr lang="en-GB" sz="1600" dirty="0">
                          <a:effectLst/>
                          <a:latin typeface="Calibri" panose="020F0502020204030204" pitchFamily="34" charset="0"/>
                          <a:cs typeface="Calibri" panose="020F0502020204030204" pitchFamily="34" charset="0"/>
                        </a:rPr>
                        <a:t>Depth of stabilisation</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Physical measurement of cutting depth relative to final surface elevation</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At least two tests per 50m linear progress</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sym typeface="Symbol" panose="05050102010706020507" pitchFamily="18" charset="2"/>
                        </a:rPr>
                        <a:t></a:t>
                      </a:r>
                      <a:r>
                        <a:rPr lang="en-GB" sz="1200" dirty="0">
                          <a:effectLst/>
                          <a:latin typeface="Calibri" panose="020F0502020204030204" pitchFamily="34" charset="0"/>
                          <a:cs typeface="Calibri" panose="020F0502020204030204" pitchFamily="34" charset="0"/>
                        </a:rPr>
                        <a:t>10mm of target depth</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1897076574"/>
                  </a:ext>
                </a:extLst>
              </a:tr>
              <a:tr h="369150">
                <a:tc>
                  <a:txBody>
                    <a:bodyPr/>
                    <a:lstStyle/>
                    <a:p>
                      <a:pPr>
                        <a:spcAft>
                          <a:spcPts val="0"/>
                        </a:spcAft>
                      </a:pPr>
                      <a:r>
                        <a:rPr lang="en-GB" sz="1600" dirty="0">
                          <a:effectLst/>
                          <a:latin typeface="Calibri" panose="020F0502020204030204" pitchFamily="34" charset="0"/>
                          <a:cs typeface="Calibri" panose="020F0502020204030204" pitchFamily="34" charset="0"/>
                        </a:rPr>
                        <a:t>Thickness of new stabilised</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Small inspection holes cut through completed layer</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One test per 250m of completed layer</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±10mm of specified layer thickness</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2429149271"/>
                  </a:ext>
                </a:extLst>
              </a:tr>
              <a:tr h="424150">
                <a:tc>
                  <a:txBody>
                    <a:bodyPr/>
                    <a:lstStyle/>
                    <a:p>
                      <a:pPr>
                        <a:spcAft>
                          <a:spcPts val="0"/>
                        </a:spcAft>
                      </a:pPr>
                      <a:r>
                        <a:rPr lang="en-GB" sz="1600" dirty="0">
                          <a:effectLst/>
                          <a:latin typeface="Calibri" panose="020F0502020204030204" pitchFamily="34" charset="0"/>
                          <a:cs typeface="Calibri" panose="020F0502020204030204" pitchFamily="34" charset="0"/>
                        </a:rPr>
                        <a:t>Moisture content</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B.S 1377: Part 2 1990</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At least once each 500m length of cut</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+20% of the Optimum Moisture Content (OMC) determined from AASHTO test T180.</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3182501236"/>
                  </a:ext>
                </a:extLst>
              </a:tr>
              <a:tr h="246100">
                <a:tc>
                  <a:txBody>
                    <a:bodyPr/>
                    <a:lstStyle/>
                    <a:p>
                      <a:pPr>
                        <a:spcAft>
                          <a:spcPts val="0"/>
                        </a:spcAft>
                      </a:pPr>
                      <a:r>
                        <a:rPr lang="en-GB" sz="1600" dirty="0">
                          <a:effectLst/>
                          <a:latin typeface="Calibri" panose="020F0502020204030204" pitchFamily="34" charset="0"/>
                          <a:cs typeface="Calibri" panose="020F0502020204030204" pitchFamily="34" charset="0"/>
                        </a:rPr>
                        <a:t>Speed of advance</a:t>
                      </a:r>
                      <a:endParaRPr lang="en-MY"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Manufacturer’s advisory note.</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a:effectLst/>
                          <a:latin typeface="Calibri" panose="020F0502020204030204" pitchFamily="34" charset="0"/>
                          <a:cs typeface="Calibri" panose="020F0502020204030204" pitchFamily="34" charset="0"/>
                        </a:rPr>
                        <a:t>At least once each 250m length of cut.</a:t>
                      </a:r>
                      <a:endParaRPr lang="en-MY" sz="120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tc>
                  <a:txBody>
                    <a:bodyPr/>
                    <a:lstStyle/>
                    <a:p>
                      <a:pPr>
                        <a:spcAft>
                          <a:spcPts val="0"/>
                        </a:spcAft>
                      </a:pPr>
                      <a:r>
                        <a:rPr lang="en-GB" sz="1200" dirty="0">
                          <a:effectLst/>
                          <a:latin typeface="Calibri" panose="020F0502020204030204" pitchFamily="34" charset="0"/>
                          <a:cs typeface="Calibri" panose="020F0502020204030204" pitchFamily="34" charset="0"/>
                        </a:rPr>
                        <a:t>5m/min - 12m/min.</a:t>
                      </a:r>
                      <a:endParaRPr lang="en-MY"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0339" marR="50339" marT="0" marB="0" anchor="ctr"/>
                </a:tc>
                <a:extLst>
                  <a:ext uri="{0D108BD9-81ED-4DB2-BD59-A6C34878D82A}">
                    <a16:rowId xmlns:a16="http://schemas.microsoft.com/office/drawing/2014/main" val="4029161279"/>
                  </a:ext>
                </a:extLst>
              </a:tr>
            </a:tbl>
          </a:graphicData>
        </a:graphic>
      </p:graphicFrame>
      <p:sp>
        <p:nvSpPr>
          <p:cNvPr id="11" name="Rectangle 10">
            <a:extLst>
              <a:ext uri="{FF2B5EF4-FFF2-40B4-BE49-F238E27FC236}">
                <a16:creationId xmlns:a16="http://schemas.microsoft.com/office/drawing/2014/main" id="{98962221-A0CB-442E-9629-7B9DE86C2728}"/>
              </a:ext>
            </a:extLst>
          </p:cNvPr>
          <p:cNvSpPr/>
          <p:nvPr/>
        </p:nvSpPr>
        <p:spPr>
          <a:xfrm>
            <a:off x="550321" y="1342266"/>
            <a:ext cx="9568463" cy="369332"/>
          </a:xfrm>
          <a:prstGeom prst="rect">
            <a:avLst/>
          </a:prstGeom>
        </p:spPr>
        <p:txBody>
          <a:bodyPr wrap="square">
            <a:spAutoFit/>
          </a:bodyPr>
          <a:lstStyle/>
          <a:p>
            <a:r>
              <a:rPr lang="en-MY" dirty="0"/>
              <a:t>TABLE 1.5: GENERAL QUALITY CONTROL REQUIREMENTS FOR SOIL STABILISATION</a:t>
            </a:r>
          </a:p>
        </p:txBody>
      </p:sp>
    </p:spTree>
    <p:extLst>
      <p:ext uri="{BB962C8B-B14F-4D97-AF65-F5344CB8AC3E}">
        <p14:creationId xmlns:p14="http://schemas.microsoft.com/office/powerpoint/2010/main" val="344210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1.4	MIX DESIGN</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479182"/>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1.4.4	trial section</a:t>
            </a:r>
          </a:p>
        </p:txBody>
      </p:sp>
      <p:graphicFrame>
        <p:nvGraphicFramePr>
          <p:cNvPr id="7" name="Table 6">
            <a:extLst>
              <a:ext uri="{FF2B5EF4-FFF2-40B4-BE49-F238E27FC236}">
                <a16:creationId xmlns:a16="http://schemas.microsoft.com/office/drawing/2014/main" id="{7FF4CCA9-4D65-40E2-97D7-C0C4C0205790}"/>
              </a:ext>
            </a:extLst>
          </p:cNvPr>
          <p:cNvGraphicFramePr>
            <a:graphicFrameLocks noGrp="1"/>
          </p:cNvGraphicFramePr>
          <p:nvPr>
            <p:extLst>
              <p:ext uri="{D42A27DB-BD31-4B8C-83A1-F6EECF244321}">
                <p14:modId xmlns:p14="http://schemas.microsoft.com/office/powerpoint/2010/main" val="320600281"/>
              </p:ext>
            </p:extLst>
          </p:nvPr>
        </p:nvGraphicFramePr>
        <p:xfrm>
          <a:off x="913771" y="2607518"/>
          <a:ext cx="7548742" cy="2560320"/>
        </p:xfrm>
        <a:graphic>
          <a:graphicData uri="http://schemas.openxmlformats.org/drawingml/2006/table">
            <a:tbl>
              <a:tblPr>
                <a:tableStyleId>{5C22544A-7EE6-4342-B048-85BDC9FD1C3A}</a:tableStyleId>
              </a:tblPr>
              <a:tblGrid>
                <a:gridCol w="4013255">
                  <a:extLst>
                    <a:ext uri="{9D8B030D-6E8A-4147-A177-3AD203B41FA5}">
                      <a16:colId xmlns:a16="http://schemas.microsoft.com/office/drawing/2014/main" val="2630951287"/>
                    </a:ext>
                  </a:extLst>
                </a:gridCol>
                <a:gridCol w="3535487">
                  <a:extLst>
                    <a:ext uri="{9D8B030D-6E8A-4147-A177-3AD203B41FA5}">
                      <a16:colId xmlns:a16="http://schemas.microsoft.com/office/drawing/2014/main" val="1861395736"/>
                    </a:ext>
                  </a:extLst>
                </a:gridCol>
              </a:tblGrid>
              <a:tr h="237508">
                <a:tc>
                  <a:txBody>
                    <a:bodyPr/>
                    <a:lstStyle/>
                    <a:p>
                      <a:pPr algn="ctr">
                        <a:spcAft>
                          <a:spcPts val="0"/>
                        </a:spcAft>
                      </a:pPr>
                      <a:r>
                        <a:rPr lang="en-GB" sz="2400" b="1" dirty="0">
                          <a:effectLst/>
                        </a:rPr>
                        <a:t>Soil Course</a:t>
                      </a:r>
                      <a:endParaRPr lang="en-MY"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400" b="1" dirty="0">
                          <a:effectLst/>
                        </a:rPr>
                        <a:t>Tolerance</a:t>
                      </a:r>
                      <a:endParaRPr lang="en-MY"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621540"/>
                  </a:ext>
                </a:extLst>
              </a:tr>
              <a:tr h="237508">
                <a:tc>
                  <a:txBody>
                    <a:bodyPr/>
                    <a:lstStyle/>
                    <a:p>
                      <a:pPr algn="just">
                        <a:spcAft>
                          <a:spcPts val="0"/>
                        </a:spcAft>
                      </a:pPr>
                      <a:r>
                        <a:rPr lang="en-GB" sz="2400" dirty="0">
                          <a:effectLst/>
                        </a:rPr>
                        <a:t>Wearing Course</a:t>
                      </a:r>
                      <a:endParaRPr lang="en-MY"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400">
                          <a:effectLst/>
                        </a:rPr>
                        <a:t>+/- 5 mm</a:t>
                      </a:r>
                      <a:endParaRPr lang="en-MY"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0907864"/>
                  </a:ext>
                </a:extLst>
              </a:tr>
              <a:tr h="237508">
                <a:tc>
                  <a:txBody>
                    <a:bodyPr/>
                    <a:lstStyle/>
                    <a:p>
                      <a:pPr algn="just">
                        <a:spcAft>
                          <a:spcPts val="0"/>
                        </a:spcAft>
                      </a:pPr>
                      <a:r>
                        <a:rPr lang="en-GB" sz="2400">
                          <a:effectLst/>
                        </a:rPr>
                        <a:t>Binder Course</a:t>
                      </a:r>
                      <a:endParaRPr lang="en-MY"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400">
                          <a:effectLst/>
                        </a:rPr>
                        <a:t>+/- 5 mm</a:t>
                      </a:r>
                      <a:endParaRPr lang="en-MY"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7104720"/>
                  </a:ext>
                </a:extLst>
              </a:tr>
              <a:tr h="475017">
                <a:tc>
                  <a:txBody>
                    <a:bodyPr/>
                    <a:lstStyle/>
                    <a:p>
                      <a:pPr algn="just">
                        <a:spcAft>
                          <a:spcPts val="0"/>
                        </a:spcAft>
                      </a:pPr>
                      <a:r>
                        <a:rPr lang="en-GB" sz="2400" dirty="0" err="1">
                          <a:effectLst/>
                        </a:rPr>
                        <a:t>Roadbase</a:t>
                      </a:r>
                      <a:endParaRPr lang="en-MY"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400" dirty="0">
                          <a:effectLst/>
                        </a:rPr>
                        <a:t>+ 0 mm</a:t>
                      </a:r>
                      <a:endParaRPr lang="en-MY" sz="2400" dirty="0">
                        <a:effectLst/>
                      </a:endParaRPr>
                    </a:p>
                    <a:p>
                      <a:pPr algn="ctr">
                        <a:spcAft>
                          <a:spcPts val="0"/>
                        </a:spcAft>
                      </a:pPr>
                      <a:r>
                        <a:rPr lang="en-GB" sz="2400" dirty="0">
                          <a:effectLst/>
                        </a:rPr>
                        <a:t>- 20 mm</a:t>
                      </a:r>
                      <a:endParaRPr lang="en-MY"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8143941"/>
                  </a:ext>
                </a:extLst>
              </a:tr>
              <a:tr h="475017">
                <a:tc>
                  <a:txBody>
                    <a:bodyPr/>
                    <a:lstStyle/>
                    <a:p>
                      <a:pPr algn="just">
                        <a:spcAft>
                          <a:spcPts val="0"/>
                        </a:spcAft>
                      </a:pPr>
                      <a:r>
                        <a:rPr lang="en-GB" sz="2400">
                          <a:effectLst/>
                        </a:rPr>
                        <a:t>Sub-base</a:t>
                      </a:r>
                      <a:endParaRPr lang="en-MY"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400" dirty="0">
                          <a:effectLst/>
                        </a:rPr>
                        <a:t>+ 10 mm</a:t>
                      </a:r>
                      <a:endParaRPr lang="en-MY" sz="2400" dirty="0">
                        <a:effectLst/>
                      </a:endParaRPr>
                    </a:p>
                    <a:p>
                      <a:pPr algn="ctr">
                        <a:spcAft>
                          <a:spcPts val="0"/>
                        </a:spcAft>
                      </a:pPr>
                      <a:r>
                        <a:rPr lang="en-GB" sz="2400" dirty="0">
                          <a:effectLst/>
                        </a:rPr>
                        <a:t>- 20 mm</a:t>
                      </a:r>
                      <a:endParaRPr lang="en-MY"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5248977"/>
                  </a:ext>
                </a:extLst>
              </a:tr>
            </a:tbl>
          </a:graphicData>
        </a:graphic>
      </p:graphicFrame>
      <p:sp>
        <p:nvSpPr>
          <p:cNvPr id="10" name="Rectangle 9">
            <a:extLst>
              <a:ext uri="{FF2B5EF4-FFF2-40B4-BE49-F238E27FC236}">
                <a16:creationId xmlns:a16="http://schemas.microsoft.com/office/drawing/2014/main" id="{6A38599D-5002-4B05-90E7-9A3B67FBA108}"/>
              </a:ext>
            </a:extLst>
          </p:cNvPr>
          <p:cNvSpPr/>
          <p:nvPr/>
        </p:nvSpPr>
        <p:spPr>
          <a:xfrm>
            <a:off x="226134" y="1549473"/>
            <a:ext cx="11246997" cy="646331"/>
          </a:xfrm>
          <a:prstGeom prst="rect">
            <a:avLst/>
          </a:prstGeom>
        </p:spPr>
        <p:txBody>
          <a:bodyPr wrap="square">
            <a:spAutoFit/>
          </a:bodyPr>
          <a:lstStyle/>
          <a:p>
            <a:pPr lvl="0" fontAlgn="base">
              <a:spcBef>
                <a:spcPct val="0"/>
              </a:spcBef>
              <a:spcAft>
                <a:spcPct val="0"/>
              </a:spcAft>
            </a:pPr>
            <a:r>
              <a:rPr lang="en-GB" altLang="en-US" dirty="0"/>
              <a:t>TABLE 1.6: TOLERANCES IN SURFACE LEVELS OF SOIL COURSES</a:t>
            </a:r>
          </a:p>
          <a:p>
            <a:pPr lvl="0" algn="just" defTabSz="914400" eaLnBrk="0" fontAlgn="base" hangingPunct="0">
              <a:spcBef>
                <a:spcPct val="0"/>
              </a:spcBef>
              <a:spcAft>
                <a:spcPct val="0"/>
              </a:spcAft>
            </a:pP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Stabilised soil layer thickness shall have an average thickness not less than that shown on the Drawings.</a:t>
            </a:r>
            <a:endParaRPr lang="en-GB" altLang="en-US" sz="3200" dirty="0">
              <a:latin typeface="Arial" panose="020B0604020202020204" pitchFamily="34" charset="0"/>
            </a:endParaRPr>
          </a:p>
        </p:txBody>
      </p:sp>
    </p:spTree>
    <p:extLst>
      <p:ext uri="{BB962C8B-B14F-4D97-AF65-F5344CB8AC3E}">
        <p14:creationId xmlns:p14="http://schemas.microsoft.com/office/powerpoint/2010/main" val="11512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1.5	Equipment</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0" y="731799"/>
            <a:ext cx="6763108" cy="146013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1.5.1	 General</a:t>
            </a:r>
          </a:p>
          <a:p>
            <a:pPr algn="l"/>
            <a:r>
              <a:rPr lang="en-MY" sz="2000" dirty="0">
                <a:solidFill>
                  <a:schemeClr val="accent6"/>
                </a:solidFill>
              </a:rPr>
              <a:t>1.5.2	 Equipment for soil stabilisation</a:t>
            </a:r>
          </a:p>
          <a:p>
            <a:pPr algn="l"/>
            <a:endParaRPr lang="en-MY" sz="2000" dirty="0">
              <a:solidFill>
                <a:schemeClr val="accent6"/>
              </a:solidFill>
            </a:endParaRPr>
          </a:p>
          <a:p>
            <a:pPr algn="l"/>
            <a:r>
              <a:rPr lang="en-MY" sz="2000" dirty="0">
                <a:solidFill>
                  <a:schemeClr val="accent6"/>
                </a:solidFill>
              </a:rPr>
              <a:t>1.5.2.1 Soil stabiliser spreader</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244365" y="2191939"/>
            <a:ext cx="6518743" cy="1949570"/>
          </a:xfrm>
        </p:spPr>
        <p:txBody>
          <a:bodyPr>
            <a:noAutofit/>
          </a:bodyPr>
          <a:lstStyle/>
          <a:p>
            <a:pPr marL="0" indent="0">
              <a:lnSpc>
                <a:spcPct val="100000"/>
              </a:lnSpc>
              <a:buNone/>
            </a:pPr>
            <a:r>
              <a:rPr lang="en-MY" sz="1800" dirty="0" err="1"/>
              <a:t>Keperluan</a:t>
            </a:r>
            <a:r>
              <a:rPr lang="en-MY" sz="1800" dirty="0"/>
              <a:t> </a:t>
            </a:r>
            <a:r>
              <a:rPr lang="en-MY" sz="1800" dirty="0" err="1"/>
              <a:t>mesin</a:t>
            </a:r>
            <a:r>
              <a:rPr lang="en-MY" sz="1800" dirty="0"/>
              <a:t> </a:t>
            </a:r>
            <a:r>
              <a:rPr lang="en-MY" sz="1800" dirty="0" err="1"/>
              <a:t>untuk</a:t>
            </a:r>
            <a:r>
              <a:rPr lang="en-MY" sz="1800" dirty="0"/>
              <a:t> </a:t>
            </a:r>
            <a:r>
              <a:rPr lang="en-MY" sz="1800" i="1" dirty="0"/>
              <a:t>Soil Stabiliser Spreader</a:t>
            </a:r>
            <a:r>
              <a:rPr lang="en-MY" sz="1800" dirty="0"/>
              <a:t>:</a:t>
            </a:r>
          </a:p>
          <a:p>
            <a:pPr marL="400050" indent="-400050">
              <a:lnSpc>
                <a:spcPct val="100000"/>
              </a:lnSpc>
              <a:buAutoNum type="romanLcPeriod"/>
            </a:pPr>
            <a:r>
              <a:rPr lang="en-MY" sz="1800" dirty="0" err="1"/>
              <a:t>Berupaya</a:t>
            </a:r>
            <a:r>
              <a:rPr lang="en-MY" sz="1800" dirty="0"/>
              <a:t> </a:t>
            </a:r>
            <a:r>
              <a:rPr lang="en-MY" sz="1800" dirty="0" err="1"/>
              <a:t>mengaplikasikan</a:t>
            </a:r>
            <a:r>
              <a:rPr lang="en-MY" sz="1800" dirty="0"/>
              <a:t> </a:t>
            </a:r>
            <a:r>
              <a:rPr lang="en-MY" sz="1800" dirty="0" err="1"/>
              <a:t>kadar</a:t>
            </a:r>
            <a:r>
              <a:rPr lang="en-MY" sz="1800" dirty="0"/>
              <a:t> </a:t>
            </a:r>
            <a:r>
              <a:rPr lang="en-MY" sz="1800" dirty="0" err="1"/>
              <a:t>semburan</a:t>
            </a:r>
            <a:r>
              <a:rPr lang="en-MY" sz="1800" dirty="0"/>
              <a:t> </a:t>
            </a:r>
            <a:r>
              <a:rPr lang="en-MY" sz="1800" i="1" dirty="0"/>
              <a:t>cement powder/ slurry </a:t>
            </a:r>
            <a:r>
              <a:rPr lang="en-MY" sz="1800" dirty="0" err="1"/>
              <a:t>pada</a:t>
            </a:r>
            <a:r>
              <a:rPr lang="en-MY" sz="1800" dirty="0"/>
              <a:t> </a:t>
            </a:r>
            <a:r>
              <a:rPr lang="en-MY" sz="1800" dirty="0" err="1"/>
              <a:t>kadar</a:t>
            </a:r>
            <a:r>
              <a:rPr lang="en-MY" sz="1800" dirty="0"/>
              <a:t> yang </a:t>
            </a:r>
            <a:r>
              <a:rPr lang="en-MY" sz="1800" dirty="0" err="1"/>
              <a:t>ditetapkan</a:t>
            </a:r>
            <a:r>
              <a:rPr lang="en-MY" sz="1800" dirty="0"/>
              <a:t> </a:t>
            </a:r>
            <a:r>
              <a:rPr lang="en-MY" sz="1800" dirty="0" err="1"/>
              <a:t>dengan</a:t>
            </a:r>
            <a:r>
              <a:rPr lang="en-MY" sz="1800" dirty="0"/>
              <a:t> </a:t>
            </a:r>
            <a:r>
              <a:rPr lang="en-MY" sz="1800" dirty="0" err="1"/>
              <a:t>operasi</a:t>
            </a:r>
            <a:r>
              <a:rPr lang="en-MY" sz="1800" dirty="0"/>
              <a:t> yang </a:t>
            </a:r>
            <a:r>
              <a:rPr lang="en-MY" sz="1800" dirty="0" err="1"/>
              <a:t>berterusan</a:t>
            </a:r>
            <a:r>
              <a:rPr lang="en-MY" sz="1800" dirty="0"/>
              <a:t>.</a:t>
            </a:r>
          </a:p>
          <a:p>
            <a:pPr marL="400050" indent="-400050">
              <a:lnSpc>
                <a:spcPct val="100000"/>
              </a:lnSpc>
              <a:buAutoNum type="romanLcPeriod"/>
            </a:pPr>
            <a:r>
              <a:rPr lang="en-MY" sz="1800" dirty="0" err="1"/>
              <a:t>Berupaya</a:t>
            </a:r>
            <a:r>
              <a:rPr lang="en-MY" sz="1800" dirty="0"/>
              <a:t> </a:t>
            </a:r>
            <a:r>
              <a:rPr lang="en-MY" sz="1800" dirty="0" err="1"/>
              <a:t>mengawal</a:t>
            </a:r>
            <a:r>
              <a:rPr lang="en-MY" sz="1800" dirty="0"/>
              <a:t> </a:t>
            </a:r>
            <a:r>
              <a:rPr lang="en-MY" sz="1800" dirty="0" err="1"/>
              <a:t>selia</a:t>
            </a:r>
            <a:r>
              <a:rPr lang="en-MY" sz="1800" dirty="0"/>
              <a:t> </a:t>
            </a:r>
            <a:r>
              <a:rPr lang="en-MY" sz="1800" i="1" dirty="0"/>
              <a:t>(regulate) </a:t>
            </a:r>
            <a:r>
              <a:rPr lang="en-MY" sz="1800" dirty="0" err="1"/>
              <a:t>kadar</a:t>
            </a:r>
            <a:r>
              <a:rPr lang="en-MY" sz="1800" dirty="0"/>
              <a:t> </a:t>
            </a:r>
            <a:r>
              <a:rPr lang="en-MY" sz="1800" dirty="0" err="1"/>
              <a:t>aplikasi</a:t>
            </a:r>
            <a:r>
              <a:rPr lang="en-MY" sz="1800" dirty="0"/>
              <a:t> cement powder/slurry </a:t>
            </a:r>
            <a:r>
              <a:rPr lang="en-MY" sz="1800" dirty="0" err="1"/>
              <a:t>dengan</a:t>
            </a:r>
            <a:r>
              <a:rPr lang="en-MY" sz="1800" dirty="0"/>
              <a:t> </a:t>
            </a:r>
            <a:r>
              <a:rPr lang="en-MY" sz="1800" dirty="0" err="1"/>
              <a:t>kelajuan</a:t>
            </a:r>
            <a:r>
              <a:rPr lang="en-MY" sz="1800" dirty="0"/>
              <a:t>  </a:t>
            </a:r>
            <a:r>
              <a:rPr lang="en-MY" sz="1800" dirty="0" err="1"/>
              <a:t>dan</a:t>
            </a:r>
            <a:r>
              <a:rPr lang="en-MY" sz="1800" dirty="0"/>
              <a:t> </a:t>
            </a:r>
            <a:r>
              <a:rPr lang="en-MY" sz="1800" dirty="0" err="1"/>
              <a:t>isipadu</a:t>
            </a:r>
            <a:r>
              <a:rPr lang="en-MY" sz="1800" dirty="0"/>
              <a:t> yang </a:t>
            </a:r>
            <a:r>
              <a:rPr lang="en-MY" sz="1800" dirty="0" err="1"/>
              <a:t>ditetapkan</a:t>
            </a:r>
            <a:r>
              <a:rPr lang="en-MY" sz="1800" dirty="0"/>
              <a:t> </a:t>
            </a:r>
            <a:r>
              <a:rPr lang="en-MY" sz="1800" dirty="0" err="1"/>
              <a:t>semasa</a:t>
            </a:r>
            <a:r>
              <a:rPr lang="en-MY" sz="1800" dirty="0"/>
              <a:t> </a:t>
            </a:r>
            <a:r>
              <a:rPr lang="en-MY" sz="1800" dirty="0" err="1"/>
              <a:t>operasi</a:t>
            </a:r>
            <a:r>
              <a:rPr lang="en-MY" sz="1800" dirty="0"/>
              <a:t> </a:t>
            </a:r>
          </a:p>
          <a:p>
            <a:pPr marL="400050" indent="-400050">
              <a:lnSpc>
                <a:spcPct val="100000"/>
              </a:lnSpc>
              <a:buAutoNum type="romanLcPeriod"/>
            </a:pPr>
            <a:r>
              <a:rPr lang="en-MY" sz="1800" dirty="0" err="1"/>
              <a:t>Mempunyai</a:t>
            </a:r>
            <a:r>
              <a:rPr lang="en-MY" sz="1800" dirty="0"/>
              <a:t> </a:t>
            </a:r>
            <a:r>
              <a:rPr lang="en-MY" sz="1800" dirty="0" err="1"/>
              <a:t>kaedah</a:t>
            </a:r>
            <a:r>
              <a:rPr lang="en-MY" sz="1800" dirty="0"/>
              <a:t> </a:t>
            </a:r>
            <a:r>
              <a:rPr lang="en-MY" sz="1800" dirty="0" err="1"/>
              <a:t>untuk</a:t>
            </a:r>
            <a:r>
              <a:rPr lang="en-MY" sz="1800" dirty="0"/>
              <a:t> </a:t>
            </a:r>
            <a:r>
              <a:rPr lang="en-MY" sz="1800" dirty="0" err="1"/>
              <a:t>memantau</a:t>
            </a:r>
            <a:r>
              <a:rPr lang="en-MY" sz="1800" dirty="0"/>
              <a:t> </a:t>
            </a:r>
            <a:r>
              <a:rPr lang="en-MY" sz="1800" dirty="0" err="1"/>
              <a:t>kuantiti</a:t>
            </a:r>
            <a:r>
              <a:rPr lang="en-MY" sz="1800" dirty="0"/>
              <a:t> </a:t>
            </a:r>
            <a:r>
              <a:rPr lang="en-MY" sz="1800" dirty="0" err="1"/>
              <a:t>penggunaan</a:t>
            </a:r>
            <a:r>
              <a:rPr lang="en-MY" sz="1800" dirty="0"/>
              <a:t> </a:t>
            </a:r>
            <a:r>
              <a:rPr lang="en-MY" sz="1800" dirty="0" err="1"/>
              <a:t>bahan</a:t>
            </a:r>
            <a:r>
              <a:rPr lang="en-MY" sz="1800" dirty="0"/>
              <a:t> </a:t>
            </a:r>
            <a:r>
              <a:rPr lang="en-MY" sz="1800" dirty="0" err="1"/>
              <a:t>penstabilan</a:t>
            </a:r>
            <a:r>
              <a:rPr lang="en-MY" sz="1800" dirty="0"/>
              <a:t> </a:t>
            </a:r>
            <a:r>
              <a:rPr lang="en-MY" sz="1800" dirty="0" err="1"/>
              <a:t>tanah</a:t>
            </a:r>
            <a:r>
              <a:rPr lang="en-MY" sz="1800" dirty="0"/>
              <a:t> </a:t>
            </a:r>
            <a:r>
              <a:rPr lang="en-MY" sz="1800" dirty="0" err="1"/>
              <a:t>dan</a:t>
            </a:r>
            <a:r>
              <a:rPr lang="en-MY" sz="1800" dirty="0"/>
              <a:t> </a:t>
            </a:r>
            <a:r>
              <a:rPr lang="en-MY" sz="1800" dirty="0" err="1"/>
              <a:t>mudah</a:t>
            </a:r>
            <a:r>
              <a:rPr lang="en-MY" sz="1800" dirty="0"/>
              <a:t> </a:t>
            </a:r>
            <a:r>
              <a:rPr lang="en-MY" sz="1800" dirty="0" err="1"/>
              <a:t>untuk</a:t>
            </a:r>
            <a:r>
              <a:rPr lang="en-MY" sz="1800" dirty="0"/>
              <a:t> </a:t>
            </a:r>
            <a:r>
              <a:rPr lang="en-MY" sz="1800" dirty="0" err="1"/>
              <a:t>membuat</a:t>
            </a:r>
            <a:r>
              <a:rPr lang="en-MY" sz="1800" dirty="0"/>
              <a:t> </a:t>
            </a:r>
            <a:r>
              <a:rPr lang="en-MY" sz="1800" dirty="0" err="1"/>
              <a:t>pengesahan</a:t>
            </a:r>
            <a:r>
              <a:rPr lang="en-MY" sz="1800" dirty="0"/>
              <a:t> </a:t>
            </a:r>
            <a:r>
              <a:rPr lang="en-MY" sz="1800" dirty="0" err="1"/>
              <a:t>fizikal</a:t>
            </a:r>
            <a:r>
              <a:rPr lang="en-MY" sz="1800" dirty="0"/>
              <a:t> </a:t>
            </a:r>
            <a:r>
              <a:rPr lang="en-MY" sz="1800" dirty="0" err="1"/>
              <a:t>bagi</a:t>
            </a:r>
            <a:r>
              <a:rPr lang="en-MY" sz="1800" dirty="0"/>
              <a:t> </a:t>
            </a:r>
            <a:r>
              <a:rPr lang="en-MY" sz="1800" dirty="0" err="1"/>
              <a:t>tujuan</a:t>
            </a:r>
            <a:r>
              <a:rPr lang="en-MY" sz="1800" dirty="0"/>
              <a:t> </a:t>
            </a:r>
            <a:r>
              <a:rPr lang="en-MY" sz="1800" dirty="0" err="1"/>
              <a:t>kawalan</a:t>
            </a:r>
            <a:r>
              <a:rPr lang="en-MY" sz="1800" dirty="0"/>
              <a:t> </a:t>
            </a:r>
            <a:r>
              <a:rPr lang="en-MY" sz="1800" dirty="0" err="1"/>
              <a:t>kualiti</a:t>
            </a:r>
            <a:r>
              <a:rPr lang="en-MY" sz="1800" dirty="0"/>
              <a:t>.</a:t>
            </a:r>
          </a:p>
          <a:p>
            <a:pPr marL="400050" indent="-400050">
              <a:lnSpc>
                <a:spcPct val="100000"/>
              </a:lnSpc>
              <a:buAutoNum type="romanLcPeriod"/>
            </a:pPr>
            <a:endParaRPr lang="en-MY" sz="1800" dirty="0"/>
          </a:p>
          <a:p>
            <a:pPr marL="400050" indent="-400050">
              <a:lnSpc>
                <a:spcPct val="100000"/>
              </a:lnSpc>
              <a:buAutoNum type="romanLcPeriod"/>
            </a:pPr>
            <a:endParaRPr lang="en-MY" sz="1800" dirty="0"/>
          </a:p>
          <a:p>
            <a:pPr marL="400050" indent="-400050">
              <a:lnSpc>
                <a:spcPct val="100000"/>
              </a:lnSpc>
              <a:buAutoNum type="romanLcPeriod"/>
            </a:pPr>
            <a:endParaRPr lang="en-MY" sz="1800" dirty="0"/>
          </a:p>
          <a:p>
            <a:pPr marL="400050" indent="-400050">
              <a:lnSpc>
                <a:spcPct val="100000"/>
              </a:lnSpc>
              <a:buAutoNum type="romanLcPeriod"/>
            </a:pPr>
            <a:endParaRPr lang="en-MY" sz="1800" dirty="0"/>
          </a:p>
          <a:p>
            <a:pPr marL="0" indent="0">
              <a:lnSpc>
                <a:spcPct val="100000"/>
              </a:lnSpc>
              <a:buNone/>
            </a:pPr>
            <a:endParaRPr lang="en-MY" sz="1800" dirty="0"/>
          </a:p>
          <a:p>
            <a:pPr marL="0" indent="0">
              <a:lnSpc>
                <a:spcPct val="100000"/>
              </a:lnSpc>
              <a:buNone/>
            </a:pPr>
            <a:endParaRPr lang="en-MY" sz="1800" dirty="0"/>
          </a:p>
        </p:txBody>
      </p:sp>
      <p:pic>
        <p:nvPicPr>
          <p:cNvPr id="3" name="Picture 2">
            <a:extLst>
              <a:ext uri="{FF2B5EF4-FFF2-40B4-BE49-F238E27FC236}">
                <a16:creationId xmlns:a16="http://schemas.microsoft.com/office/drawing/2014/main" id="{0F864252-4786-4F28-B606-37422D0EA8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099" t="44905" r="25708" b="10671"/>
          <a:stretch/>
        </p:blipFill>
        <p:spPr>
          <a:xfrm>
            <a:off x="7026720" y="147927"/>
            <a:ext cx="4963075" cy="2627881"/>
          </a:xfrm>
          <a:prstGeom prst="rect">
            <a:avLst/>
          </a:prstGeom>
        </p:spPr>
      </p:pic>
      <p:pic>
        <p:nvPicPr>
          <p:cNvPr id="6" name="Picture 5">
            <a:extLst>
              <a:ext uri="{FF2B5EF4-FFF2-40B4-BE49-F238E27FC236}">
                <a16:creationId xmlns:a16="http://schemas.microsoft.com/office/drawing/2014/main" id="{FAA513AD-0B1D-42CB-9A6D-2AE98D366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5635" y="3028950"/>
            <a:ext cx="4572000" cy="3429000"/>
          </a:xfrm>
          <a:prstGeom prst="rect">
            <a:avLst/>
          </a:prstGeom>
        </p:spPr>
      </p:pic>
    </p:spTree>
    <p:extLst>
      <p:ext uri="{BB962C8B-B14F-4D97-AF65-F5344CB8AC3E}">
        <p14:creationId xmlns:p14="http://schemas.microsoft.com/office/powerpoint/2010/main" val="275790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1.5	Equipment</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0" y="731800"/>
            <a:ext cx="10353761"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1.5.2.2  soil stabiliser recycler</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64015" y="1348961"/>
            <a:ext cx="7637763" cy="1949570"/>
          </a:xfrm>
        </p:spPr>
        <p:txBody>
          <a:bodyPr>
            <a:noAutofit/>
          </a:bodyPr>
          <a:lstStyle/>
          <a:p>
            <a:pPr marL="0" indent="0">
              <a:lnSpc>
                <a:spcPct val="100000"/>
              </a:lnSpc>
              <a:buNone/>
            </a:pPr>
            <a:r>
              <a:rPr lang="en-MY" sz="1600" dirty="0" err="1"/>
              <a:t>Keperluan</a:t>
            </a:r>
            <a:r>
              <a:rPr lang="en-MY" sz="1600" dirty="0"/>
              <a:t> </a:t>
            </a:r>
            <a:r>
              <a:rPr lang="en-MY" sz="1600" dirty="0" err="1"/>
              <a:t>mesin</a:t>
            </a:r>
            <a:r>
              <a:rPr lang="en-MY" sz="1600" dirty="0"/>
              <a:t> </a:t>
            </a:r>
            <a:r>
              <a:rPr lang="en-MY" sz="1600" dirty="0" err="1"/>
              <a:t>untuk</a:t>
            </a:r>
            <a:r>
              <a:rPr lang="en-MY" sz="1600" dirty="0"/>
              <a:t> Soil Stabiliser Recycler:</a:t>
            </a:r>
          </a:p>
          <a:p>
            <a:pPr marL="400050" indent="-400050">
              <a:lnSpc>
                <a:spcPct val="100000"/>
              </a:lnSpc>
              <a:buAutoNum type="romanLcPeriod"/>
            </a:pPr>
            <a:r>
              <a:rPr lang="en-MY" sz="1600" dirty="0" err="1"/>
              <a:t>Berupaya</a:t>
            </a:r>
            <a:r>
              <a:rPr lang="en-MY" sz="1600" dirty="0"/>
              <a:t> </a:t>
            </a:r>
            <a:r>
              <a:rPr lang="en-MY" sz="1600" dirty="0" err="1"/>
              <a:t>untuk</a:t>
            </a:r>
            <a:r>
              <a:rPr lang="en-MY" sz="1600" dirty="0"/>
              <a:t> </a:t>
            </a:r>
            <a:r>
              <a:rPr lang="en-MY" sz="1600" dirty="0" err="1"/>
              <a:t>memecah</a:t>
            </a:r>
            <a:r>
              <a:rPr lang="en-MY" sz="1600" dirty="0"/>
              <a:t>, </a:t>
            </a:r>
            <a:r>
              <a:rPr lang="en-MY" sz="1600" dirty="0" err="1"/>
              <a:t>menambah</a:t>
            </a:r>
            <a:r>
              <a:rPr lang="en-MY" sz="1600" dirty="0"/>
              <a:t>, </a:t>
            </a:r>
            <a:r>
              <a:rPr lang="en-MY" sz="1600" dirty="0" err="1"/>
              <a:t>menggaul</a:t>
            </a:r>
            <a:r>
              <a:rPr lang="en-MY" sz="1600" dirty="0"/>
              <a:t> </a:t>
            </a:r>
            <a:r>
              <a:rPr lang="en-MY" sz="1600" dirty="0" err="1"/>
              <a:t>dan</a:t>
            </a:r>
            <a:r>
              <a:rPr lang="en-MY" sz="1600" dirty="0"/>
              <a:t> </a:t>
            </a:r>
            <a:r>
              <a:rPr lang="en-MY" sz="1600" dirty="0" err="1"/>
              <a:t>menghampar</a:t>
            </a:r>
            <a:r>
              <a:rPr lang="en-MY" sz="1600" dirty="0"/>
              <a:t> </a:t>
            </a:r>
            <a:r>
              <a:rPr lang="en-MY" sz="1600" dirty="0" err="1"/>
              <a:t>semula</a:t>
            </a:r>
            <a:r>
              <a:rPr lang="en-MY" sz="1600" dirty="0"/>
              <a:t> </a:t>
            </a:r>
            <a:r>
              <a:rPr lang="en-MY" sz="1600" dirty="0" err="1"/>
              <a:t>lapisan</a:t>
            </a:r>
            <a:r>
              <a:rPr lang="en-MY" sz="1600" dirty="0"/>
              <a:t> </a:t>
            </a:r>
            <a:r>
              <a:rPr lang="en-MY" sz="1600" dirty="0" err="1"/>
              <a:t>tanah</a:t>
            </a:r>
            <a:r>
              <a:rPr lang="en-MY" sz="1600" dirty="0"/>
              <a:t> yang </a:t>
            </a:r>
            <a:r>
              <a:rPr lang="en-MY" sz="1600" dirty="0" err="1"/>
              <a:t>telah</a:t>
            </a:r>
            <a:r>
              <a:rPr lang="en-MY" sz="1600" dirty="0"/>
              <a:t> </a:t>
            </a:r>
            <a:r>
              <a:rPr lang="en-MY" sz="1600" dirty="0" err="1"/>
              <a:t>distabilkan</a:t>
            </a:r>
            <a:r>
              <a:rPr lang="en-MY" sz="1600" dirty="0"/>
              <a:t> </a:t>
            </a:r>
            <a:r>
              <a:rPr lang="en-MY" sz="1600" dirty="0" err="1"/>
              <a:t>pada</a:t>
            </a:r>
            <a:r>
              <a:rPr lang="en-MY" sz="1600" dirty="0"/>
              <a:t> </a:t>
            </a:r>
            <a:r>
              <a:rPr lang="en-MY" sz="1600" dirty="0" err="1"/>
              <a:t>ketebalan</a:t>
            </a:r>
            <a:r>
              <a:rPr lang="en-MY" sz="1600" dirty="0"/>
              <a:t> yang </a:t>
            </a:r>
            <a:r>
              <a:rPr lang="en-MY" sz="1600" dirty="0" err="1"/>
              <a:t>ditetapkan</a:t>
            </a:r>
            <a:endParaRPr lang="en-MY" sz="1600" dirty="0"/>
          </a:p>
          <a:p>
            <a:pPr marL="400050" indent="-400050">
              <a:lnSpc>
                <a:spcPct val="100000"/>
              </a:lnSpc>
              <a:buAutoNum type="romanLcPeriod"/>
            </a:pPr>
            <a:r>
              <a:rPr lang="en-MY" sz="1600" dirty="0" err="1"/>
              <a:t>Menggaul</a:t>
            </a:r>
            <a:r>
              <a:rPr lang="en-MY" sz="1600" dirty="0"/>
              <a:t> </a:t>
            </a:r>
            <a:r>
              <a:rPr lang="en-MY" sz="1600" dirty="0" err="1"/>
              <a:t>bahan</a:t>
            </a:r>
            <a:r>
              <a:rPr lang="en-MY" sz="1600" dirty="0"/>
              <a:t> yang </a:t>
            </a:r>
            <a:r>
              <a:rPr lang="en-MY" sz="1600" dirty="0" err="1"/>
              <a:t>distabilkan</a:t>
            </a:r>
            <a:r>
              <a:rPr lang="en-MY" sz="1600" dirty="0"/>
              <a:t> </a:t>
            </a:r>
            <a:r>
              <a:rPr lang="en-MY" sz="1600" dirty="0" err="1"/>
              <a:t>untuk</a:t>
            </a:r>
            <a:r>
              <a:rPr lang="en-MY" sz="1600" dirty="0"/>
              <a:t> </a:t>
            </a:r>
            <a:r>
              <a:rPr lang="en-MY" sz="1600" dirty="0" err="1"/>
              <a:t>mendapatkan</a:t>
            </a:r>
            <a:r>
              <a:rPr lang="en-MY" sz="1600" dirty="0"/>
              <a:t> </a:t>
            </a:r>
            <a:r>
              <a:rPr lang="en-MY" sz="1600" dirty="0" err="1"/>
              <a:t>campuran</a:t>
            </a:r>
            <a:r>
              <a:rPr lang="en-MY" sz="1600" dirty="0"/>
              <a:t> yang </a:t>
            </a:r>
            <a:r>
              <a:rPr lang="en-MY" sz="1600" dirty="0" err="1"/>
              <a:t>sekata</a:t>
            </a:r>
            <a:r>
              <a:rPr lang="en-MY" sz="1600" dirty="0"/>
              <a:t> </a:t>
            </a:r>
          </a:p>
          <a:p>
            <a:pPr marL="400050" indent="-400050">
              <a:lnSpc>
                <a:spcPct val="100000"/>
              </a:lnSpc>
              <a:buAutoNum type="romanLcPeriod"/>
            </a:pPr>
            <a:r>
              <a:rPr lang="en-MY" sz="1600" dirty="0" err="1"/>
              <a:t>Mempunyai</a:t>
            </a:r>
            <a:r>
              <a:rPr lang="en-MY" sz="1600" dirty="0"/>
              <a:t> </a:t>
            </a:r>
            <a:r>
              <a:rPr lang="en-MY" sz="1600" dirty="0" err="1"/>
              <a:t>kaedah</a:t>
            </a:r>
            <a:r>
              <a:rPr lang="en-MY" sz="1600" dirty="0"/>
              <a:t> </a:t>
            </a:r>
            <a:r>
              <a:rPr lang="en-MY" sz="1600" dirty="0" err="1"/>
              <a:t>untuk</a:t>
            </a:r>
            <a:r>
              <a:rPr lang="en-MY" sz="1600" dirty="0"/>
              <a:t> </a:t>
            </a:r>
            <a:r>
              <a:rPr lang="en-MY" sz="1600" dirty="0" err="1"/>
              <a:t>memantau</a:t>
            </a:r>
            <a:r>
              <a:rPr lang="en-MY" sz="1600" dirty="0"/>
              <a:t> </a:t>
            </a:r>
            <a:r>
              <a:rPr lang="en-MY" sz="1600" dirty="0" err="1"/>
              <a:t>kuantiti</a:t>
            </a:r>
            <a:r>
              <a:rPr lang="en-MY" sz="1600" dirty="0"/>
              <a:t> </a:t>
            </a:r>
            <a:r>
              <a:rPr lang="en-MY" sz="1600" dirty="0" err="1"/>
              <a:t>penggunaan</a:t>
            </a:r>
            <a:r>
              <a:rPr lang="en-MY" sz="1600" dirty="0"/>
              <a:t> </a:t>
            </a:r>
            <a:r>
              <a:rPr lang="en-MY" sz="1600" dirty="0" err="1"/>
              <a:t>bahan</a:t>
            </a:r>
            <a:r>
              <a:rPr lang="en-MY" sz="1600" dirty="0"/>
              <a:t> </a:t>
            </a:r>
            <a:r>
              <a:rPr lang="en-MY" sz="1600" dirty="0" err="1"/>
              <a:t>penstabilan</a:t>
            </a:r>
            <a:r>
              <a:rPr lang="en-MY" sz="1600" dirty="0"/>
              <a:t> </a:t>
            </a:r>
            <a:r>
              <a:rPr lang="en-MY" sz="1600" dirty="0" err="1"/>
              <a:t>tanah</a:t>
            </a:r>
            <a:r>
              <a:rPr lang="en-MY" sz="1600" dirty="0"/>
              <a:t> </a:t>
            </a:r>
            <a:r>
              <a:rPr lang="en-MY" sz="1600" dirty="0" err="1"/>
              <a:t>dan</a:t>
            </a:r>
            <a:r>
              <a:rPr lang="en-MY" sz="1600" dirty="0"/>
              <a:t> </a:t>
            </a:r>
            <a:r>
              <a:rPr lang="en-MY" sz="1600" dirty="0" err="1"/>
              <a:t>mudah</a:t>
            </a:r>
            <a:r>
              <a:rPr lang="en-MY" sz="1600" dirty="0"/>
              <a:t> </a:t>
            </a:r>
            <a:r>
              <a:rPr lang="en-MY" sz="1600" dirty="0" err="1"/>
              <a:t>untuk</a:t>
            </a:r>
            <a:r>
              <a:rPr lang="en-MY" sz="1600" dirty="0"/>
              <a:t> </a:t>
            </a:r>
            <a:r>
              <a:rPr lang="en-MY" sz="1600" dirty="0" err="1"/>
              <a:t>membuat</a:t>
            </a:r>
            <a:r>
              <a:rPr lang="en-MY" sz="1600" dirty="0"/>
              <a:t> </a:t>
            </a:r>
            <a:r>
              <a:rPr lang="en-MY" sz="1600" dirty="0" err="1"/>
              <a:t>pengesahan</a:t>
            </a:r>
            <a:r>
              <a:rPr lang="en-MY" sz="1600" dirty="0"/>
              <a:t> </a:t>
            </a:r>
            <a:r>
              <a:rPr lang="en-MY" sz="1600" dirty="0" err="1"/>
              <a:t>fizikal</a:t>
            </a:r>
            <a:r>
              <a:rPr lang="en-MY" sz="1600" dirty="0"/>
              <a:t> </a:t>
            </a:r>
            <a:r>
              <a:rPr lang="en-MY" sz="1600" dirty="0" err="1"/>
              <a:t>bagi</a:t>
            </a:r>
            <a:r>
              <a:rPr lang="en-MY" sz="1600" dirty="0"/>
              <a:t> </a:t>
            </a:r>
            <a:r>
              <a:rPr lang="en-MY" sz="1600" dirty="0" err="1"/>
              <a:t>tujuan</a:t>
            </a:r>
            <a:r>
              <a:rPr lang="en-MY" sz="1600" dirty="0"/>
              <a:t> </a:t>
            </a:r>
            <a:r>
              <a:rPr lang="en-MY" sz="1600" dirty="0" err="1"/>
              <a:t>kawalan</a:t>
            </a:r>
            <a:r>
              <a:rPr lang="en-MY" sz="1600" dirty="0"/>
              <a:t> </a:t>
            </a:r>
            <a:r>
              <a:rPr lang="en-MY" sz="1600" dirty="0" err="1"/>
              <a:t>kualiti</a:t>
            </a:r>
            <a:r>
              <a:rPr lang="en-MY" sz="1600" dirty="0"/>
              <a:t>.</a:t>
            </a:r>
          </a:p>
          <a:p>
            <a:pPr marL="0" indent="0">
              <a:lnSpc>
                <a:spcPct val="100000"/>
              </a:lnSpc>
              <a:buNone/>
            </a:pPr>
            <a:r>
              <a:rPr lang="ms-MY" sz="1600" dirty="0">
                <a:effectLst/>
              </a:rPr>
              <a:t>Sekiranya dinyatakan secara khusus dalam dokumen kontrak, mesin yang digunakan dalam penstabilan tanah hendaklah memenuhi keperluan minimum berikut; </a:t>
            </a:r>
          </a:p>
          <a:p>
            <a:pPr marL="400050" indent="-400050">
              <a:lnSpc>
                <a:spcPct val="100000"/>
              </a:lnSpc>
              <a:buFont typeface="+mj-lt"/>
              <a:buAutoNum type="romanLcPeriod"/>
              <a:tabLst>
                <a:tab pos="361950" algn="l"/>
              </a:tabLst>
            </a:pPr>
            <a:r>
              <a:rPr lang="ms-MY" sz="1600" dirty="0">
                <a:effectLst/>
              </a:rPr>
              <a:t>Mesin dikeluarkan oleh pengilang yang mempunyai rekod prestasi yang baik</a:t>
            </a:r>
          </a:p>
          <a:p>
            <a:pPr marL="400050" indent="-400050">
              <a:lnSpc>
                <a:spcPct val="100000"/>
              </a:lnSpc>
              <a:buFont typeface="+mj-lt"/>
              <a:buAutoNum type="romanLcPeriod"/>
              <a:tabLst>
                <a:tab pos="361950" algn="l"/>
              </a:tabLst>
            </a:pPr>
            <a:r>
              <a:rPr lang="ms-MY" sz="1600" dirty="0">
                <a:effectLst/>
              </a:rPr>
              <a:t>Mempunyai  </a:t>
            </a:r>
            <a:r>
              <a:rPr lang="ms-MY" sz="1600" i="1" dirty="0">
                <a:effectLst/>
              </a:rPr>
              <a:t>level control sistem </a:t>
            </a:r>
            <a:r>
              <a:rPr lang="ms-MY" sz="1600" dirty="0">
                <a:effectLst/>
              </a:rPr>
              <a:t> atau kaedah pengukuran manual yang mengekalkan kedalaman penggalian pada toleransi ±10 mm kedalaman yang diperlukan semasa operasi berterusan. </a:t>
            </a:r>
          </a:p>
          <a:p>
            <a:pPr marL="400050" indent="-400050">
              <a:lnSpc>
                <a:spcPct val="100000"/>
              </a:lnSpc>
              <a:buFont typeface="+mj-lt"/>
              <a:buAutoNum type="romanLcPeriod"/>
              <a:tabLst>
                <a:tab pos="361950" algn="l"/>
              </a:tabLst>
            </a:pPr>
            <a:r>
              <a:rPr lang="ms-MY" sz="1600" dirty="0">
                <a:effectLst/>
              </a:rPr>
              <a:t>Berupaya menggaul bahan yang distabilkan untuk mendapatkan campuran yang sekata </a:t>
            </a:r>
          </a:p>
          <a:p>
            <a:pPr marL="400050" indent="-400050">
              <a:lnSpc>
                <a:spcPct val="100000"/>
              </a:lnSpc>
              <a:buAutoNum type="romanLcPeriod"/>
            </a:pPr>
            <a:endParaRPr lang="en-MY" sz="1600" dirty="0"/>
          </a:p>
          <a:p>
            <a:pPr marL="400050" indent="-400050">
              <a:lnSpc>
                <a:spcPct val="100000"/>
              </a:lnSpc>
              <a:buAutoNum type="romanLcPeriod"/>
            </a:pPr>
            <a:endParaRPr lang="en-MY" sz="1600" dirty="0"/>
          </a:p>
          <a:p>
            <a:pPr marL="0" indent="0">
              <a:lnSpc>
                <a:spcPct val="100000"/>
              </a:lnSpc>
              <a:buNone/>
            </a:pPr>
            <a:endParaRPr lang="en-MY" sz="1600" dirty="0"/>
          </a:p>
          <a:p>
            <a:pPr marL="0" indent="0">
              <a:lnSpc>
                <a:spcPct val="100000"/>
              </a:lnSpc>
              <a:buNone/>
            </a:pPr>
            <a:endParaRPr lang="en-MY" sz="1600" dirty="0"/>
          </a:p>
        </p:txBody>
      </p:sp>
      <p:pic>
        <p:nvPicPr>
          <p:cNvPr id="7" name="Picture 6">
            <a:extLst>
              <a:ext uri="{FF2B5EF4-FFF2-40B4-BE49-F238E27FC236}">
                <a16:creationId xmlns:a16="http://schemas.microsoft.com/office/drawing/2014/main" id="{EA98504F-0CAF-42E0-BBD9-15E794000D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467" t="18239" r="25071" b="24780"/>
          <a:stretch/>
        </p:blipFill>
        <p:spPr>
          <a:xfrm>
            <a:off x="7701779" y="98216"/>
            <a:ext cx="4490221" cy="3471109"/>
          </a:xfrm>
          <a:prstGeom prst="rect">
            <a:avLst/>
          </a:prstGeom>
        </p:spPr>
      </p:pic>
      <p:pic>
        <p:nvPicPr>
          <p:cNvPr id="10" name="Picture 9">
            <a:extLst>
              <a:ext uri="{FF2B5EF4-FFF2-40B4-BE49-F238E27FC236}">
                <a16:creationId xmlns:a16="http://schemas.microsoft.com/office/drawing/2014/main" id="{E71B086A-2DD2-4264-9BC9-22445BC164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839" t="30818" r="25000" b="8050"/>
          <a:stretch/>
        </p:blipFill>
        <p:spPr>
          <a:xfrm>
            <a:off x="8417162" y="3667540"/>
            <a:ext cx="3774838" cy="3007493"/>
          </a:xfrm>
          <a:prstGeom prst="rect">
            <a:avLst/>
          </a:prstGeom>
        </p:spPr>
      </p:pic>
    </p:spTree>
    <p:extLst>
      <p:ext uri="{BB962C8B-B14F-4D97-AF65-F5344CB8AC3E}">
        <p14:creationId xmlns:p14="http://schemas.microsoft.com/office/powerpoint/2010/main" val="4261814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1.5	Equipment</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293298" y="636909"/>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1.5.2.3  Roller</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293298" y="1116090"/>
            <a:ext cx="8031193" cy="5414106"/>
          </a:xfrm>
        </p:spPr>
        <p:txBody>
          <a:bodyPr>
            <a:noAutofit/>
          </a:bodyPr>
          <a:lstStyle/>
          <a:p>
            <a:pPr marL="0" indent="0">
              <a:lnSpc>
                <a:spcPct val="100000"/>
              </a:lnSpc>
              <a:buNone/>
            </a:pPr>
            <a:r>
              <a:rPr lang="en-MY" sz="1800" dirty="0" err="1"/>
              <a:t>Keperluan</a:t>
            </a:r>
            <a:r>
              <a:rPr lang="en-MY" sz="1800" dirty="0"/>
              <a:t> </a:t>
            </a:r>
            <a:r>
              <a:rPr lang="en-MY" sz="1800" dirty="0" err="1"/>
              <a:t>mesin</a:t>
            </a:r>
            <a:r>
              <a:rPr lang="en-MY" sz="1800" dirty="0"/>
              <a:t> </a:t>
            </a:r>
            <a:r>
              <a:rPr lang="en-MY" sz="1800" dirty="0" err="1"/>
              <a:t>untuk</a:t>
            </a:r>
            <a:r>
              <a:rPr lang="en-MY" sz="1800" dirty="0"/>
              <a:t> Roller:</a:t>
            </a:r>
          </a:p>
          <a:p>
            <a:pPr marL="400050" indent="-400050">
              <a:lnSpc>
                <a:spcPct val="100000"/>
              </a:lnSpc>
              <a:buAutoNum type="romanLcPeriod"/>
            </a:pPr>
            <a:r>
              <a:rPr lang="en-MY" sz="1800" dirty="0" err="1"/>
              <a:t>Digunakan</a:t>
            </a:r>
            <a:r>
              <a:rPr lang="en-MY" sz="1800" dirty="0"/>
              <a:t> </a:t>
            </a:r>
            <a:r>
              <a:rPr lang="en-MY" sz="1800" dirty="0" err="1"/>
              <a:t>untuk</a:t>
            </a:r>
            <a:r>
              <a:rPr lang="en-MY" sz="1800" dirty="0"/>
              <a:t> </a:t>
            </a:r>
            <a:r>
              <a:rPr lang="en-MY" sz="1800" dirty="0" err="1"/>
              <a:t>memadat</a:t>
            </a:r>
            <a:r>
              <a:rPr lang="en-MY" sz="1800" dirty="0"/>
              <a:t> </a:t>
            </a:r>
            <a:r>
              <a:rPr lang="en-MY" sz="1800" dirty="0" err="1"/>
              <a:t>lapisan</a:t>
            </a:r>
            <a:r>
              <a:rPr lang="en-MY" sz="1800" dirty="0"/>
              <a:t> yang </a:t>
            </a:r>
            <a:r>
              <a:rPr lang="en-MY" sz="1800" dirty="0" err="1"/>
              <a:t>telah</a:t>
            </a:r>
            <a:r>
              <a:rPr lang="en-MY" sz="1800" dirty="0"/>
              <a:t> </a:t>
            </a:r>
            <a:r>
              <a:rPr lang="en-MY" sz="1800" dirty="0" err="1"/>
              <a:t>distabilkan</a:t>
            </a:r>
            <a:endParaRPr lang="en-MY" sz="1800" dirty="0"/>
          </a:p>
          <a:p>
            <a:pPr marL="400050" indent="-400050">
              <a:lnSpc>
                <a:spcPct val="100000"/>
              </a:lnSpc>
              <a:buAutoNum type="romanLcPeriod"/>
            </a:pPr>
            <a:r>
              <a:rPr lang="en-MY" sz="1800" dirty="0" err="1"/>
              <a:t>Darjah</a:t>
            </a:r>
            <a:r>
              <a:rPr lang="en-MY" sz="1800" dirty="0"/>
              <a:t> </a:t>
            </a:r>
            <a:r>
              <a:rPr lang="en-MY" sz="1800" dirty="0" err="1"/>
              <a:t>kepadatan</a:t>
            </a:r>
            <a:r>
              <a:rPr lang="en-MY" sz="1800" dirty="0"/>
              <a:t> </a:t>
            </a:r>
            <a:r>
              <a:rPr lang="en-MY" sz="1800" dirty="0" err="1"/>
              <a:t>lapisan</a:t>
            </a:r>
            <a:r>
              <a:rPr lang="en-MY" sz="1800" dirty="0"/>
              <a:t> yang </a:t>
            </a:r>
            <a:r>
              <a:rPr lang="en-MY" sz="1800" dirty="0" err="1"/>
              <a:t>distabilkan</a:t>
            </a:r>
            <a:r>
              <a:rPr lang="en-MY" sz="1800" dirty="0"/>
              <a:t> </a:t>
            </a:r>
            <a:r>
              <a:rPr lang="en-MY" sz="1800" dirty="0" err="1"/>
              <a:t>akan</a:t>
            </a:r>
            <a:r>
              <a:rPr lang="en-MY" sz="1800" dirty="0"/>
              <a:t> </a:t>
            </a:r>
            <a:r>
              <a:rPr lang="en-MY" sz="1800" dirty="0" err="1"/>
              <a:t>diukur</a:t>
            </a:r>
            <a:r>
              <a:rPr lang="en-MY" sz="1800" dirty="0"/>
              <a:t> </a:t>
            </a:r>
            <a:r>
              <a:rPr lang="en-MY" sz="1800" dirty="0" err="1"/>
              <a:t>menggunakan</a:t>
            </a:r>
            <a:r>
              <a:rPr lang="en-MY" sz="1800" dirty="0"/>
              <a:t> </a:t>
            </a:r>
            <a:r>
              <a:rPr lang="en-MY" sz="1800" dirty="0" err="1"/>
              <a:t>kaedah</a:t>
            </a:r>
            <a:r>
              <a:rPr lang="en-MY" sz="1800" dirty="0"/>
              <a:t> Field Density Test (e.g. Sand Replacement Method, Nuclear density gauge)</a:t>
            </a:r>
          </a:p>
          <a:p>
            <a:pPr marL="0" indent="0">
              <a:lnSpc>
                <a:spcPct val="100000"/>
              </a:lnSpc>
              <a:buNone/>
            </a:pPr>
            <a:endParaRPr lang="en-MY" sz="1800" dirty="0"/>
          </a:p>
          <a:p>
            <a:pPr marL="0" indent="0">
              <a:lnSpc>
                <a:spcPct val="100000"/>
              </a:lnSpc>
              <a:buNone/>
            </a:pPr>
            <a:endParaRPr lang="en-MY" sz="1800" dirty="0"/>
          </a:p>
          <a:p>
            <a:pPr marL="0" indent="0">
              <a:lnSpc>
                <a:spcPct val="100000"/>
              </a:lnSpc>
              <a:buNone/>
            </a:pPr>
            <a:r>
              <a:rPr lang="en-GB" sz="1800" dirty="0" err="1">
                <a:effectLst/>
              </a:rPr>
              <a:t>Digunakan</a:t>
            </a:r>
            <a:r>
              <a:rPr lang="en-GB" sz="1800" dirty="0">
                <a:effectLst/>
              </a:rPr>
              <a:t> </a:t>
            </a:r>
            <a:r>
              <a:rPr lang="en-GB" sz="1800" dirty="0" err="1">
                <a:effectLst/>
              </a:rPr>
              <a:t>untuk</a:t>
            </a:r>
            <a:r>
              <a:rPr lang="en-GB" sz="1800" dirty="0">
                <a:effectLst/>
              </a:rPr>
              <a:t> </a:t>
            </a:r>
            <a:r>
              <a:rPr lang="en-GB" sz="1800" dirty="0" err="1">
                <a:effectLst/>
              </a:rPr>
              <a:t>mendapatkan</a:t>
            </a:r>
            <a:r>
              <a:rPr lang="en-GB" sz="1800" dirty="0">
                <a:effectLst/>
              </a:rPr>
              <a:t> </a:t>
            </a:r>
            <a:r>
              <a:rPr lang="en-GB" sz="1800" dirty="0" err="1">
                <a:effectLst/>
              </a:rPr>
              <a:t>permukaan</a:t>
            </a:r>
            <a:r>
              <a:rPr lang="en-GB" sz="1800" dirty="0">
                <a:effectLst/>
              </a:rPr>
              <a:t> yang rata </a:t>
            </a:r>
            <a:r>
              <a:rPr lang="en-GB" sz="1800" dirty="0" err="1">
                <a:effectLst/>
              </a:rPr>
              <a:t>dan</a:t>
            </a:r>
            <a:r>
              <a:rPr lang="en-GB" sz="1800" dirty="0">
                <a:effectLst/>
              </a:rPr>
              <a:t> </a:t>
            </a:r>
            <a:r>
              <a:rPr lang="en-GB" sz="1800" dirty="0" err="1">
                <a:effectLst/>
              </a:rPr>
              <a:t>menyediakan</a:t>
            </a:r>
            <a:r>
              <a:rPr lang="en-GB" sz="1800" dirty="0">
                <a:effectLst/>
              </a:rPr>
              <a:t> </a:t>
            </a:r>
            <a:r>
              <a:rPr lang="en-GB" sz="1800" dirty="0" err="1">
                <a:effectLst/>
              </a:rPr>
              <a:t>permukaan</a:t>
            </a:r>
            <a:r>
              <a:rPr lang="en-GB" sz="1800" dirty="0">
                <a:effectLst/>
              </a:rPr>
              <a:t> camber </a:t>
            </a:r>
            <a:r>
              <a:rPr lang="en-GB" sz="1800" dirty="0" err="1">
                <a:effectLst/>
              </a:rPr>
              <a:t>untuk</a:t>
            </a:r>
            <a:r>
              <a:rPr lang="en-GB" sz="1800" dirty="0">
                <a:effectLst/>
              </a:rPr>
              <a:t> </a:t>
            </a:r>
            <a:r>
              <a:rPr lang="en-GB" sz="1800" dirty="0" err="1">
                <a:effectLst/>
              </a:rPr>
              <a:t>lapisan</a:t>
            </a:r>
            <a:r>
              <a:rPr lang="en-GB" sz="1800" dirty="0">
                <a:effectLst/>
              </a:rPr>
              <a:t> </a:t>
            </a:r>
            <a:r>
              <a:rPr lang="en-GB" sz="1800" dirty="0" err="1">
                <a:effectLst/>
              </a:rPr>
              <a:t>penstabilan</a:t>
            </a:r>
            <a:r>
              <a:rPr lang="en-GB" sz="1800" dirty="0">
                <a:effectLst/>
              </a:rPr>
              <a:t> </a:t>
            </a:r>
            <a:r>
              <a:rPr lang="en-GB" sz="1800" dirty="0" err="1">
                <a:effectLst/>
              </a:rPr>
              <a:t>tanah</a:t>
            </a:r>
            <a:r>
              <a:rPr lang="en-GB" sz="1800" dirty="0">
                <a:effectLst/>
              </a:rPr>
              <a:t>. </a:t>
            </a:r>
          </a:p>
          <a:p>
            <a:pPr marL="0" indent="0">
              <a:lnSpc>
                <a:spcPct val="100000"/>
              </a:lnSpc>
              <a:buNone/>
            </a:pPr>
            <a:endParaRPr lang="en-MY" sz="1800" dirty="0">
              <a:effectLst/>
            </a:endParaRPr>
          </a:p>
          <a:p>
            <a:pPr marL="0" indent="0">
              <a:buNone/>
            </a:pPr>
            <a:r>
              <a:rPr lang="en-GB" sz="1800" b="1" cap="all" dirty="0">
                <a:solidFill>
                  <a:schemeClr val="accent6"/>
                </a:solidFill>
                <a:effectLst>
                  <a:outerShdw blurRad="50800" dist="63500" dir="2700000" algn="tl" rotWithShape="0">
                    <a:srgbClr val="000000">
                      <a:alpha val="48000"/>
                    </a:srgbClr>
                  </a:outerShdw>
                </a:effectLst>
                <a:latin typeface="+mj-lt"/>
                <a:ea typeface="+mj-ea"/>
                <a:cs typeface="+mj-cs"/>
              </a:rPr>
              <a:t> </a:t>
            </a:r>
            <a:r>
              <a:rPr lang="en-MY" sz="1800" b="1" cap="all" dirty="0">
                <a:solidFill>
                  <a:schemeClr val="accent6"/>
                </a:solidFill>
                <a:effectLst>
                  <a:outerShdw blurRad="50800" dist="63500" dir="2700000" algn="tl" rotWithShape="0">
                    <a:srgbClr val="000000">
                      <a:alpha val="48000"/>
                    </a:srgbClr>
                  </a:outerShdw>
                </a:effectLst>
                <a:latin typeface="+mj-lt"/>
                <a:ea typeface="+mj-ea"/>
                <a:cs typeface="+mj-cs"/>
              </a:rPr>
              <a:t>1.5.2.5  Water Tanker</a:t>
            </a:r>
          </a:p>
          <a:p>
            <a:pPr marL="0" indent="0">
              <a:buNone/>
            </a:pPr>
            <a:r>
              <a:rPr lang="en-GB" sz="1800" dirty="0" err="1">
                <a:effectLst/>
              </a:rPr>
              <a:t>Berupaya</a:t>
            </a:r>
            <a:r>
              <a:rPr lang="en-GB" sz="1800" dirty="0">
                <a:effectLst/>
              </a:rPr>
              <a:t> </a:t>
            </a:r>
            <a:r>
              <a:rPr lang="en-GB" sz="1800" dirty="0" err="1">
                <a:effectLst/>
              </a:rPr>
              <a:t>menyediakan</a:t>
            </a:r>
            <a:r>
              <a:rPr lang="en-GB" sz="1800" dirty="0">
                <a:effectLst/>
              </a:rPr>
              <a:t> </a:t>
            </a:r>
            <a:r>
              <a:rPr lang="en-GB" sz="1800" dirty="0" err="1">
                <a:effectLst/>
              </a:rPr>
              <a:t>kandungan</a:t>
            </a:r>
            <a:r>
              <a:rPr lang="en-GB" sz="1800" dirty="0">
                <a:effectLst/>
              </a:rPr>
              <a:t> air yang  </a:t>
            </a:r>
            <a:r>
              <a:rPr lang="en-GB" sz="1800" dirty="0" err="1">
                <a:effectLst/>
              </a:rPr>
              <a:t>diaplikasi</a:t>
            </a:r>
            <a:r>
              <a:rPr lang="en-GB" sz="1800" dirty="0">
                <a:effectLst/>
              </a:rPr>
              <a:t> </a:t>
            </a:r>
            <a:r>
              <a:rPr lang="en-GB" sz="1800" dirty="0" err="1">
                <a:effectLst/>
              </a:rPr>
              <a:t>pada</a:t>
            </a:r>
            <a:r>
              <a:rPr lang="en-GB" sz="1800" dirty="0">
                <a:effectLst/>
              </a:rPr>
              <a:t> </a:t>
            </a:r>
            <a:r>
              <a:rPr lang="en-GB" sz="1800" dirty="0" err="1">
                <a:effectLst/>
              </a:rPr>
              <a:t>permukaan</a:t>
            </a:r>
            <a:r>
              <a:rPr lang="en-GB" sz="1800" dirty="0">
                <a:effectLst/>
              </a:rPr>
              <a:t> </a:t>
            </a:r>
            <a:r>
              <a:rPr lang="en-GB" sz="1800" dirty="0" err="1">
                <a:effectLst/>
              </a:rPr>
              <a:t>subgred</a:t>
            </a:r>
            <a:r>
              <a:rPr lang="en-GB" sz="1800" dirty="0">
                <a:effectLst/>
              </a:rPr>
              <a:t> </a:t>
            </a:r>
            <a:r>
              <a:rPr lang="en-GB" sz="1800" dirty="0" err="1">
                <a:effectLst/>
              </a:rPr>
              <a:t>bagi</a:t>
            </a:r>
            <a:r>
              <a:rPr lang="en-GB" sz="1800" dirty="0">
                <a:effectLst/>
              </a:rPr>
              <a:t> </a:t>
            </a:r>
            <a:r>
              <a:rPr lang="en-GB" sz="1800" dirty="0" err="1">
                <a:effectLst/>
              </a:rPr>
              <a:t>mendapatkan</a:t>
            </a:r>
            <a:r>
              <a:rPr lang="en-GB" sz="1800" dirty="0">
                <a:effectLst/>
              </a:rPr>
              <a:t> </a:t>
            </a:r>
            <a:r>
              <a:rPr lang="en-GB" sz="1800" dirty="0" err="1">
                <a:effectLst/>
              </a:rPr>
              <a:t>kadar</a:t>
            </a:r>
            <a:r>
              <a:rPr lang="en-GB" sz="1800" dirty="0">
                <a:effectLst/>
              </a:rPr>
              <a:t> </a:t>
            </a:r>
            <a:r>
              <a:rPr lang="en-GB" sz="1800" dirty="0" err="1">
                <a:effectLst/>
              </a:rPr>
              <a:t>kandungan</a:t>
            </a:r>
            <a:r>
              <a:rPr lang="en-GB" sz="1800" dirty="0">
                <a:effectLst/>
              </a:rPr>
              <a:t> </a:t>
            </a:r>
            <a:r>
              <a:rPr lang="en-GB" sz="1800" dirty="0" err="1">
                <a:effectLst/>
              </a:rPr>
              <a:t>lembapan</a:t>
            </a:r>
            <a:r>
              <a:rPr lang="en-GB" sz="1800" dirty="0">
                <a:effectLst/>
              </a:rPr>
              <a:t> yang optimum </a:t>
            </a:r>
            <a:r>
              <a:rPr lang="en-GB" sz="1800" dirty="0" err="1">
                <a:effectLst/>
              </a:rPr>
              <a:t>sepertimana</a:t>
            </a:r>
            <a:r>
              <a:rPr lang="en-GB" sz="1800" dirty="0">
                <a:effectLst/>
              </a:rPr>
              <a:t> yang </a:t>
            </a:r>
            <a:r>
              <a:rPr lang="en-GB" sz="1800" dirty="0" err="1">
                <a:effectLst/>
              </a:rPr>
              <a:t>telah</a:t>
            </a:r>
            <a:r>
              <a:rPr lang="en-GB" sz="1800" dirty="0">
                <a:effectLst/>
              </a:rPr>
              <a:t> </a:t>
            </a:r>
            <a:r>
              <a:rPr lang="en-GB" sz="1800" dirty="0" err="1">
                <a:effectLst/>
              </a:rPr>
              <a:t>direkabentuk</a:t>
            </a:r>
            <a:r>
              <a:rPr lang="en-GB" sz="1800" dirty="0">
                <a:effectLst/>
              </a:rPr>
              <a:t>.</a:t>
            </a:r>
          </a:p>
          <a:p>
            <a:pPr marL="0" indent="0">
              <a:lnSpc>
                <a:spcPct val="100000"/>
              </a:lnSpc>
              <a:buNone/>
            </a:pPr>
            <a:endParaRPr lang="en-MY" sz="1800" dirty="0"/>
          </a:p>
        </p:txBody>
      </p:sp>
      <p:sp>
        <p:nvSpPr>
          <p:cNvPr id="10" name="Title 1">
            <a:extLst>
              <a:ext uri="{FF2B5EF4-FFF2-40B4-BE49-F238E27FC236}">
                <a16:creationId xmlns:a16="http://schemas.microsoft.com/office/drawing/2014/main" id="{53A97D56-E2EE-4581-8E62-FBF2A59DF724}"/>
              </a:ext>
            </a:extLst>
          </p:cNvPr>
          <p:cNvSpPr txBox="1">
            <a:spLocks/>
          </p:cNvSpPr>
          <p:nvPr/>
        </p:nvSpPr>
        <p:spPr>
          <a:xfrm>
            <a:off x="293298" y="3104371"/>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1800" dirty="0">
                <a:solidFill>
                  <a:schemeClr val="accent6"/>
                </a:solidFill>
              </a:rPr>
              <a:t>1.5.2.4  Motor Grader</a:t>
            </a:r>
          </a:p>
          <a:p>
            <a:pPr algn="l"/>
            <a:endParaRPr lang="en-MY" sz="2000" dirty="0">
              <a:solidFill>
                <a:schemeClr val="accent6"/>
              </a:solidFill>
            </a:endParaRPr>
          </a:p>
        </p:txBody>
      </p:sp>
      <p:pic>
        <p:nvPicPr>
          <p:cNvPr id="3" name="Picture 2">
            <a:extLst>
              <a:ext uri="{FF2B5EF4-FFF2-40B4-BE49-F238E27FC236}">
                <a16:creationId xmlns:a16="http://schemas.microsoft.com/office/drawing/2014/main" id="{43532A33-E770-409A-A9E9-5B7DFDF4D2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307" t="21053" r="32924" b="7170"/>
          <a:stretch/>
        </p:blipFill>
        <p:spPr>
          <a:xfrm>
            <a:off x="9703742" y="177512"/>
            <a:ext cx="2231169" cy="2835518"/>
          </a:xfrm>
          <a:prstGeom prst="rect">
            <a:avLst/>
          </a:prstGeom>
        </p:spPr>
      </p:pic>
      <p:pic>
        <p:nvPicPr>
          <p:cNvPr id="13" name="Picture 12">
            <a:extLst>
              <a:ext uri="{FF2B5EF4-FFF2-40B4-BE49-F238E27FC236}">
                <a16:creationId xmlns:a16="http://schemas.microsoft.com/office/drawing/2014/main" id="{C7DAEE0C-1927-432C-A130-A310E7FAC4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8010" y="3317630"/>
            <a:ext cx="3780692" cy="2835519"/>
          </a:xfrm>
          <a:prstGeom prst="rect">
            <a:avLst/>
          </a:prstGeom>
        </p:spPr>
      </p:pic>
    </p:spTree>
    <p:extLst>
      <p:ext uri="{BB962C8B-B14F-4D97-AF65-F5344CB8AC3E}">
        <p14:creationId xmlns:p14="http://schemas.microsoft.com/office/powerpoint/2010/main" val="113360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73180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1.6.1  General</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4" y="1487441"/>
            <a:ext cx="7097745" cy="3653902"/>
          </a:xfrm>
        </p:spPr>
        <p:txBody>
          <a:bodyPr>
            <a:noAutofit/>
          </a:bodyPr>
          <a:lstStyle/>
          <a:p>
            <a:pPr marL="457200" indent="-457200">
              <a:lnSpc>
                <a:spcPct val="100000"/>
              </a:lnSpc>
              <a:buAutoNum type="alphaLcParenBoth"/>
            </a:pPr>
            <a:r>
              <a:rPr lang="en-MY" sz="2400" dirty="0"/>
              <a:t>Surface preparation</a:t>
            </a:r>
          </a:p>
          <a:p>
            <a:pPr marL="457200" indent="-457200">
              <a:lnSpc>
                <a:spcPct val="100000"/>
              </a:lnSpc>
              <a:buAutoNum type="alphaLcParenBoth"/>
            </a:pPr>
            <a:r>
              <a:rPr lang="en-MY" sz="2400" dirty="0"/>
              <a:t>Production plan</a:t>
            </a:r>
          </a:p>
          <a:p>
            <a:pPr marL="457200" indent="-457200">
              <a:lnSpc>
                <a:spcPct val="100000"/>
              </a:lnSpc>
              <a:buAutoNum type="alphaLcParenBoth"/>
            </a:pPr>
            <a:r>
              <a:rPr lang="en-MY" sz="2400" dirty="0"/>
              <a:t>Weather limitation</a:t>
            </a:r>
          </a:p>
          <a:p>
            <a:pPr marL="457200" indent="-457200">
              <a:lnSpc>
                <a:spcPct val="100000"/>
              </a:lnSpc>
              <a:buAutoNum type="alphaLcParenBoth"/>
            </a:pPr>
            <a:r>
              <a:rPr lang="en-MY" sz="2400" dirty="0"/>
              <a:t>Equipment, materials &amp; material delivery</a:t>
            </a:r>
          </a:p>
          <a:p>
            <a:pPr marL="457200" indent="-457200">
              <a:lnSpc>
                <a:spcPct val="100000"/>
              </a:lnSpc>
              <a:buAutoNum type="alphaLcParenBoth"/>
            </a:pPr>
            <a:r>
              <a:rPr lang="en-MY" sz="2400" dirty="0"/>
              <a:t>Application quantities of stabilising agents and any additional materials</a:t>
            </a:r>
          </a:p>
          <a:p>
            <a:pPr marL="457200" indent="-457200">
              <a:lnSpc>
                <a:spcPct val="100000"/>
              </a:lnSpc>
              <a:buAutoNum type="alphaLcParenBoth"/>
            </a:pPr>
            <a:r>
              <a:rPr lang="en-MY" sz="2400" dirty="0"/>
              <a:t>Others</a:t>
            </a:r>
          </a:p>
          <a:p>
            <a:pPr marL="0" indent="0">
              <a:lnSpc>
                <a:spcPct val="100000"/>
              </a:lnSpc>
              <a:buNone/>
            </a:pPr>
            <a:endParaRPr lang="en-MY" sz="2400" dirty="0"/>
          </a:p>
          <a:p>
            <a:pPr marL="457200" indent="-457200">
              <a:lnSpc>
                <a:spcPct val="100000"/>
              </a:lnSpc>
              <a:buAutoNum type="alphaLcParenBoth"/>
            </a:pPr>
            <a:endParaRPr lang="en-MY" sz="2400" dirty="0"/>
          </a:p>
          <a:p>
            <a:pPr marL="457200" indent="-457200">
              <a:lnSpc>
                <a:spcPct val="100000"/>
              </a:lnSpc>
              <a:buAutoNum type="alphaLcParenBoth"/>
            </a:pPr>
            <a:endParaRPr lang="en-MY" sz="2400" dirty="0"/>
          </a:p>
        </p:txBody>
      </p:sp>
      <p:pic>
        <p:nvPicPr>
          <p:cNvPr id="3" name="Picture 2">
            <a:extLst>
              <a:ext uri="{FF2B5EF4-FFF2-40B4-BE49-F238E27FC236}">
                <a16:creationId xmlns:a16="http://schemas.microsoft.com/office/drawing/2014/main" id="{80BF8B9A-856C-43B1-8AD4-8AD5F85DD8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024" t="18868" r="34481" b="19120"/>
          <a:stretch/>
        </p:blipFill>
        <p:spPr>
          <a:xfrm>
            <a:off x="8881260" y="60356"/>
            <a:ext cx="2945002" cy="3368644"/>
          </a:xfrm>
          <a:prstGeom prst="rect">
            <a:avLst/>
          </a:prstGeom>
        </p:spPr>
      </p:pic>
      <p:pic>
        <p:nvPicPr>
          <p:cNvPr id="7" name="Picture 6">
            <a:extLst>
              <a:ext uri="{FF2B5EF4-FFF2-40B4-BE49-F238E27FC236}">
                <a16:creationId xmlns:a16="http://schemas.microsoft.com/office/drawing/2014/main" id="{DC01C5D8-4113-4526-89D5-9673ECA35C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146" t="45408" r="33491" b="7695"/>
          <a:stretch/>
        </p:blipFill>
        <p:spPr>
          <a:xfrm>
            <a:off x="8402129" y="3533239"/>
            <a:ext cx="3579962" cy="3216207"/>
          </a:xfrm>
          <a:prstGeom prst="rect">
            <a:avLst/>
          </a:prstGeom>
        </p:spPr>
      </p:pic>
    </p:spTree>
    <p:extLst>
      <p:ext uri="{BB962C8B-B14F-4D97-AF65-F5344CB8AC3E}">
        <p14:creationId xmlns:p14="http://schemas.microsoft.com/office/powerpoint/2010/main" val="49820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73180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1.6.1  General</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5" y="1487441"/>
            <a:ext cx="7059286" cy="3653902"/>
          </a:xfrm>
        </p:spPr>
        <p:txBody>
          <a:bodyPr>
            <a:noAutofit/>
          </a:bodyPr>
          <a:lstStyle/>
          <a:p>
            <a:pPr marL="457200" indent="-457200">
              <a:lnSpc>
                <a:spcPct val="100000"/>
              </a:lnSpc>
              <a:buAutoNum type="alphaLcParenBoth"/>
            </a:pPr>
            <a:r>
              <a:rPr lang="en-MY" sz="2400" dirty="0"/>
              <a:t>Surface preparation</a:t>
            </a:r>
          </a:p>
          <a:p>
            <a:pPr marL="0" indent="0">
              <a:lnSpc>
                <a:spcPct val="100000"/>
              </a:lnSpc>
              <a:buNone/>
            </a:pPr>
            <a:r>
              <a:rPr lang="en-MY" sz="2400" dirty="0" err="1"/>
              <a:t>Sebelum</a:t>
            </a:r>
            <a:r>
              <a:rPr lang="en-MY" sz="2400" dirty="0"/>
              <a:t> </a:t>
            </a:r>
            <a:r>
              <a:rPr lang="en-MY" sz="2400" dirty="0" err="1"/>
              <a:t>kerja</a:t>
            </a:r>
            <a:r>
              <a:rPr lang="en-MY" sz="2400" dirty="0"/>
              <a:t> </a:t>
            </a:r>
            <a:r>
              <a:rPr lang="en-MY" sz="2400" dirty="0" err="1"/>
              <a:t>penstabilan</a:t>
            </a:r>
            <a:r>
              <a:rPr lang="en-MY" sz="2400" dirty="0"/>
              <a:t> </a:t>
            </a:r>
            <a:r>
              <a:rPr lang="en-MY" sz="2400" dirty="0" err="1"/>
              <a:t>tanah</a:t>
            </a:r>
            <a:r>
              <a:rPr lang="en-MY" sz="2400" dirty="0"/>
              <a:t> </a:t>
            </a:r>
            <a:r>
              <a:rPr lang="en-MY" sz="2400" dirty="0" err="1"/>
              <a:t>bermula</a:t>
            </a:r>
            <a:r>
              <a:rPr lang="en-MY" sz="2400" dirty="0"/>
              <a:t>, </a:t>
            </a:r>
            <a:r>
              <a:rPr lang="en-MY" sz="2400" dirty="0" err="1"/>
              <a:t>permukaan</a:t>
            </a:r>
            <a:r>
              <a:rPr lang="en-MY" sz="2400" dirty="0"/>
              <a:t> </a:t>
            </a:r>
            <a:r>
              <a:rPr lang="en-MY" sz="2400" dirty="0" err="1"/>
              <a:t>subgred</a:t>
            </a:r>
            <a:r>
              <a:rPr lang="en-MY" sz="2400" dirty="0"/>
              <a:t> </a:t>
            </a:r>
            <a:r>
              <a:rPr lang="en-MY" sz="2400" dirty="0" err="1"/>
              <a:t>sedia</a:t>
            </a:r>
            <a:r>
              <a:rPr lang="en-MY" sz="2400" dirty="0"/>
              <a:t> </a:t>
            </a:r>
            <a:r>
              <a:rPr lang="en-MY" sz="2400" dirty="0" err="1"/>
              <a:t>ada</a:t>
            </a:r>
            <a:r>
              <a:rPr lang="en-MY" sz="2400" dirty="0"/>
              <a:t> yang </a:t>
            </a:r>
            <a:r>
              <a:rPr lang="en-MY" sz="2400" dirty="0" err="1"/>
              <a:t>akan</a:t>
            </a:r>
            <a:r>
              <a:rPr lang="en-MY" sz="2400" dirty="0"/>
              <a:t> </a:t>
            </a:r>
            <a:r>
              <a:rPr lang="en-MY" sz="2400" dirty="0" err="1"/>
              <a:t>distabilkan</a:t>
            </a:r>
            <a:r>
              <a:rPr lang="en-MY" sz="2400" dirty="0"/>
              <a:t> </a:t>
            </a:r>
            <a:r>
              <a:rPr lang="en-MY" sz="2400" dirty="0" err="1"/>
              <a:t>perlu</a:t>
            </a:r>
            <a:r>
              <a:rPr lang="en-MY" sz="2400" dirty="0"/>
              <a:t> :</a:t>
            </a:r>
          </a:p>
          <a:p>
            <a:pPr marL="514350" indent="-514350">
              <a:lnSpc>
                <a:spcPct val="100000"/>
              </a:lnSpc>
              <a:buFont typeface="+mj-lt"/>
              <a:buAutoNum type="romanLcPeriod"/>
            </a:pPr>
            <a:r>
              <a:rPr lang="en-MY" sz="2400" dirty="0" err="1"/>
              <a:t>dibersihkan</a:t>
            </a:r>
            <a:r>
              <a:rPr lang="en-MY" sz="2400" dirty="0"/>
              <a:t> </a:t>
            </a:r>
            <a:r>
              <a:rPr lang="en-MY" sz="2400" dirty="0" err="1"/>
              <a:t>daripada</a:t>
            </a:r>
            <a:r>
              <a:rPr lang="en-MY" sz="2400" dirty="0"/>
              <a:t> top soil, </a:t>
            </a:r>
            <a:r>
              <a:rPr lang="en-MY" sz="2400" dirty="0" err="1"/>
              <a:t>bahan</a:t>
            </a:r>
            <a:r>
              <a:rPr lang="en-MY" sz="2400" dirty="0"/>
              <a:t> </a:t>
            </a:r>
            <a:r>
              <a:rPr lang="en-MY" sz="2400" dirty="0" err="1"/>
              <a:t>asing</a:t>
            </a:r>
            <a:r>
              <a:rPr lang="en-MY" sz="2400" dirty="0"/>
              <a:t>, </a:t>
            </a:r>
            <a:r>
              <a:rPr lang="en-MY" sz="2400" dirty="0" err="1"/>
              <a:t>takungan</a:t>
            </a:r>
            <a:r>
              <a:rPr lang="en-MY" sz="2400" dirty="0"/>
              <a:t> air </a:t>
            </a:r>
            <a:r>
              <a:rPr lang="en-MY" sz="2400" dirty="0" err="1"/>
              <a:t>sekurang-kurangnya</a:t>
            </a:r>
            <a:r>
              <a:rPr lang="en-MY" sz="2400" dirty="0"/>
              <a:t> 1 meter </a:t>
            </a:r>
            <a:r>
              <a:rPr lang="en-MY" sz="2400" dirty="0" err="1"/>
              <a:t>lebih</a:t>
            </a:r>
            <a:r>
              <a:rPr lang="en-MY" sz="2400" dirty="0"/>
              <a:t> </a:t>
            </a:r>
            <a:r>
              <a:rPr lang="en-MY" sz="2400" dirty="0" err="1"/>
              <a:t>daripada</a:t>
            </a:r>
            <a:r>
              <a:rPr lang="en-MY" sz="2400" dirty="0"/>
              <a:t> </a:t>
            </a:r>
            <a:r>
              <a:rPr lang="en-MY" sz="2400" dirty="0" err="1"/>
              <a:t>lebar</a:t>
            </a:r>
            <a:r>
              <a:rPr lang="en-MY" sz="2400" dirty="0"/>
              <a:t> </a:t>
            </a:r>
            <a:r>
              <a:rPr lang="en-MY" sz="2400" dirty="0" err="1"/>
              <a:t>subgred</a:t>
            </a:r>
            <a:endParaRPr lang="en-MY" sz="2400" dirty="0"/>
          </a:p>
          <a:p>
            <a:pPr marL="514350" indent="-514350">
              <a:lnSpc>
                <a:spcPct val="100000"/>
              </a:lnSpc>
              <a:buFont typeface="+mj-lt"/>
              <a:buAutoNum type="romanLcPeriod"/>
            </a:pPr>
            <a:r>
              <a:rPr lang="en-MY" sz="2400" dirty="0" err="1"/>
              <a:t>Lokasi</a:t>
            </a:r>
            <a:r>
              <a:rPr lang="en-MY" sz="2400" dirty="0"/>
              <a:t> </a:t>
            </a:r>
            <a:r>
              <a:rPr lang="en-MY" sz="2400" dirty="0" err="1"/>
              <a:t>penstabilan</a:t>
            </a:r>
            <a:r>
              <a:rPr lang="en-MY" sz="2400" dirty="0"/>
              <a:t> </a:t>
            </a:r>
            <a:r>
              <a:rPr lang="en-MY" sz="2400" dirty="0" err="1"/>
              <a:t>ditanda</a:t>
            </a:r>
            <a:r>
              <a:rPr lang="en-MY" sz="2400" dirty="0"/>
              <a:t> </a:t>
            </a:r>
            <a:r>
              <a:rPr lang="en-MY" sz="2400" dirty="0" err="1"/>
              <a:t>dengan</a:t>
            </a:r>
            <a:r>
              <a:rPr lang="en-MY" sz="2400" dirty="0"/>
              <a:t> </a:t>
            </a:r>
            <a:r>
              <a:rPr lang="en-MY" sz="2400" dirty="0" err="1"/>
              <a:t>tepat</a:t>
            </a:r>
            <a:endParaRPr lang="en-MY" sz="2400" dirty="0"/>
          </a:p>
          <a:p>
            <a:pPr marL="0" indent="0">
              <a:lnSpc>
                <a:spcPct val="100000"/>
              </a:lnSpc>
              <a:buNone/>
            </a:pPr>
            <a:endParaRPr lang="en-MY" sz="2400" dirty="0"/>
          </a:p>
          <a:p>
            <a:pPr marL="457200" indent="-457200">
              <a:lnSpc>
                <a:spcPct val="100000"/>
              </a:lnSpc>
              <a:buAutoNum type="alphaLcParenBoth"/>
            </a:pPr>
            <a:endParaRPr lang="en-MY" sz="2400" dirty="0"/>
          </a:p>
        </p:txBody>
      </p:sp>
      <p:pic>
        <p:nvPicPr>
          <p:cNvPr id="2" name="Picture 1">
            <a:extLst>
              <a:ext uri="{FF2B5EF4-FFF2-40B4-BE49-F238E27FC236}">
                <a16:creationId xmlns:a16="http://schemas.microsoft.com/office/drawing/2014/main" id="{EAC468FA-4767-4854-8358-3D8BC6887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4108" y="958363"/>
            <a:ext cx="4434517" cy="3325887"/>
          </a:xfrm>
          <a:prstGeom prst="rect">
            <a:avLst/>
          </a:prstGeom>
        </p:spPr>
      </p:pic>
    </p:spTree>
    <p:extLst>
      <p:ext uri="{BB962C8B-B14F-4D97-AF65-F5344CB8AC3E}">
        <p14:creationId xmlns:p14="http://schemas.microsoft.com/office/powerpoint/2010/main" val="408097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523875"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523876" y="73180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1.6.1  General</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667108" y="1392191"/>
            <a:ext cx="10436321" cy="3653902"/>
          </a:xfrm>
        </p:spPr>
        <p:txBody>
          <a:bodyPr>
            <a:noAutofit/>
          </a:bodyPr>
          <a:lstStyle/>
          <a:p>
            <a:pPr marL="0" indent="0">
              <a:lnSpc>
                <a:spcPct val="100000"/>
              </a:lnSpc>
              <a:buNone/>
            </a:pPr>
            <a:r>
              <a:rPr lang="en-MY" dirty="0"/>
              <a:t>(b) Production Plan</a:t>
            </a:r>
          </a:p>
          <a:p>
            <a:pPr marL="0" indent="0">
              <a:lnSpc>
                <a:spcPct val="100000"/>
              </a:lnSpc>
              <a:buNone/>
            </a:pPr>
            <a:r>
              <a:rPr lang="en-MY" dirty="0" err="1"/>
              <a:t>Kontraktor</a:t>
            </a:r>
            <a:r>
              <a:rPr lang="en-MY" dirty="0"/>
              <a:t> </a:t>
            </a:r>
            <a:r>
              <a:rPr lang="en-MY" dirty="0" err="1"/>
              <a:t>perlu</a:t>
            </a:r>
            <a:r>
              <a:rPr lang="en-MY" dirty="0"/>
              <a:t> </a:t>
            </a:r>
            <a:r>
              <a:rPr lang="en-MY" dirty="0" err="1"/>
              <a:t>menyediakan</a:t>
            </a:r>
            <a:r>
              <a:rPr lang="en-MY" dirty="0"/>
              <a:t> </a:t>
            </a:r>
            <a:r>
              <a:rPr lang="en-MY" i="1" dirty="0"/>
              <a:t>Production Plan </a:t>
            </a:r>
            <a:r>
              <a:rPr lang="en-MY" dirty="0"/>
              <a:t>yang</a:t>
            </a:r>
            <a:r>
              <a:rPr lang="en-MY" i="1" dirty="0"/>
              <a:t> </a:t>
            </a:r>
            <a:r>
              <a:rPr lang="en-MY" dirty="0" err="1"/>
              <a:t>terkandung</a:t>
            </a:r>
            <a:r>
              <a:rPr lang="en-MY" i="1" dirty="0"/>
              <a:t> </a:t>
            </a:r>
            <a:r>
              <a:rPr lang="en-MY" dirty="0" err="1"/>
              <a:t>perkara</a:t>
            </a:r>
            <a:r>
              <a:rPr lang="en-MY" dirty="0"/>
              <a:t> </a:t>
            </a:r>
            <a:r>
              <a:rPr lang="en-MY" dirty="0" err="1"/>
              <a:t>berikut</a:t>
            </a:r>
            <a:r>
              <a:rPr lang="en-MY" dirty="0"/>
              <a:t> </a:t>
            </a:r>
            <a:r>
              <a:rPr lang="en-MY" dirty="0" err="1"/>
              <a:t>untuk</a:t>
            </a:r>
            <a:r>
              <a:rPr lang="en-MY" dirty="0"/>
              <a:t> </a:t>
            </a:r>
            <a:r>
              <a:rPr lang="en-MY" dirty="0" err="1"/>
              <a:t>dimajukan</a:t>
            </a:r>
            <a:r>
              <a:rPr lang="en-MY" dirty="0"/>
              <a:t>  </a:t>
            </a:r>
            <a:r>
              <a:rPr lang="en-MY" dirty="0" err="1"/>
              <a:t>kepada</a:t>
            </a:r>
            <a:r>
              <a:rPr lang="en-MY" dirty="0"/>
              <a:t> S.O </a:t>
            </a:r>
          </a:p>
          <a:p>
            <a:pPr marL="0" indent="0">
              <a:lnSpc>
                <a:spcPct val="100000"/>
              </a:lnSpc>
              <a:buNone/>
            </a:pPr>
            <a:endParaRPr lang="en-MY" dirty="0"/>
          </a:p>
          <a:p>
            <a:pPr marL="514350" indent="-514350">
              <a:lnSpc>
                <a:spcPct val="100000"/>
              </a:lnSpc>
              <a:buFont typeface="+mj-lt"/>
              <a:buAutoNum type="romanLcPeriod"/>
            </a:pPr>
            <a:r>
              <a:rPr lang="en-MY" dirty="0"/>
              <a:t>Lay out </a:t>
            </a:r>
            <a:r>
              <a:rPr lang="en-MY" dirty="0" err="1"/>
              <a:t>seksyen</a:t>
            </a:r>
            <a:r>
              <a:rPr lang="en-MY" dirty="0"/>
              <a:t> </a:t>
            </a:r>
            <a:r>
              <a:rPr lang="en-MY" dirty="0" err="1"/>
              <a:t>penstabilan</a:t>
            </a:r>
            <a:r>
              <a:rPr lang="en-MY" dirty="0"/>
              <a:t> </a:t>
            </a:r>
            <a:r>
              <a:rPr lang="en-MY" dirty="0" err="1"/>
              <a:t>tanah</a:t>
            </a:r>
            <a:endParaRPr lang="en-MY" dirty="0"/>
          </a:p>
          <a:p>
            <a:pPr marL="514350" indent="-514350">
              <a:lnSpc>
                <a:spcPct val="100000"/>
              </a:lnSpc>
              <a:buFont typeface="+mj-lt"/>
              <a:buAutoNum type="romanLcPeriod"/>
            </a:pPr>
            <a:r>
              <a:rPr lang="en-MY" dirty="0" err="1"/>
              <a:t>Anggaran</a:t>
            </a:r>
            <a:r>
              <a:rPr lang="en-MY" dirty="0"/>
              <a:t> masa yang </a:t>
            </a:r>
            <a:r>
              <a:rPr lang="en-MY" dirty="0" err="1"/>
              <a:t>diperlukan</a:t>
            </a:r>
            <a:r>
              <a:rPr lang="en-MY" dirty="0"/>
              <a:t> </a:t>
            </a:r>
            <a:r>
              <a:rPr lang="en-MY" dirty="0" err="1"/>
              <a:t>untuk</a:t>
            </a:r>
            <a:r>
              <a:rPr lang="en-MY" dirty="0"/>
              <a:t> </a:t>
            </a:r>
            <a:r>
              <a:rPr lang="en-MY" dirty="0" err="1"/>
              <a:t>pelaksanaan</a:t>
            </a:r>
            <a:r>
              <a:rPr lang="en-MY" dirty="0"/>
              <a:t> </a:t>
            </a:r>
            <a:r>
              <a:rPr lang="en-MY" dirty="0" err="1"/>
              <a:t>kerja</a:t>
            </a:r>
            <a:r>
              <a:rPr lang="en-MY" dirty="0"/>
              <a:t> </a:t>
            </a:r>
          </a:p>
          <a:p>
            <a:pPr marL="514350" indent="-514350">
              <a:lnSpc>
                <a:spcPct val="100000"/>
              </a:lnSpc>
              <a:buFont typeface="+mj-lt"/>
              <a:buAutoNum type="romanLcPeriod"/>
            </a:pPr>
            <a:r>
              <a:rPr lang="en-MY" dirty="0" err="1"/>
              <a:t>Kuantiti</a:t>
            </a:r>
            <a:r>
              <a:rPr lang="en-MY" dirty="0"/>
              <a:t> </a:t>
            </a:r>
            <a:r>
              <a:rPr lang="en-MY" dirty="0" err="1"/>
              <a:t>dan</a:t>
            </a:r>
            <a:r>
              <a:rPr lang="en-MY" dirty="0"/>
              <a:t> </a:t>
            </a:r>
            <a:r>
              <a:rPr lang="en-MY" dirty="0" err="1"/>
              <a:t>jenis</a:t>
            </a:r>
            <a:r>
              <a:rPr lang="en-MY" dirty="0"/>
              <a:t> </a:t>
            </a:r>
            <a:r>
              <a:rPr lang="en-MY" dirty="0" err="1"/>
              <a:t>bahan</a:t>
            </a:r>
            <a:r>
              <a:rPr lang="en-MY" dirty="0"/>
              <a:t> </a:t>
            </a:r>
            <a:r>
              <a:rPr lang="en-MY" dirty="0" err="1"/>
              <a:t>penstabilan</a:t>
            </a:r>
            <a:r>
              <a:rPr lang="en-MY" dirty="0"/>
              <a:t> </a:t>
            </a:r>
            <a:r>
              <a:rPr lang="en-MY" dirty="0" err="1"/>
              <a:t>tanah</a:t>
            </a:r>
            <a:endParaRPr lang="en-MY" dirty="0"/>
          </a:p>
          <a:p>
            <a:pPr marL="514350" indent="-514350">
              <a:lnSpc>
                <a:spcPct val="100000"/>
              </a:lnSpc>
              <a:buFont typeface="+mj-lt"/>
              <a:buAutoNum type="romanLcPeriod"/>
            </a:pPr>
            <a:r>
              <a:rPr lang="en-MY" dirty="0"/>
              <a:t>Kadar </a:t>
            </a:r>
            <a:r>
              <a:rPr lang="en-MY" dirty="0" err="1"/>
              <a:t>semburan</a:t>
            </a:r>
            <a:r>
              <a:rPr lang="en-MY" dirty="0"/>
              <a:t> </a:t>
            </a:r>
            <a:r>
              <a:rPr lang="en-MY" dirty="0" err="1"/>
              <a:t>dan</a:t>
            </a:r>
            <a:r>
              <a:rPr lang="en-MY" dirty="0"/>
              <a:t> </a:t>
            </a:r>
            <a:r>
              <a:rPr lang="en-MY" dirty="0" err="1"/>
              <a:t>kandungan</a:t>
            </a:r>
            <a:r>
              <a:rPr lang="en-MY" dirty="0"/>
              <a:t> </a:t>
            </a:r>
            <a:r>
              <a:rPr lang="en-MY" dirty="0" err="1"/>
              <a:t>lembapan</a:t>
            </a:r>
            <a:endParaRPr lang="en-MY" dirty="0"/>
          </a:p>
          <a:p>
            <a:pPr marL="514350" indent="-514350">
              <a:lnSpc>
                <a:spcPct val="100000"/>
              </a:lnSpc>
              <a:buFont typeface="+mj-lt"/>
              <a:buAutoNum type="romanLcPeriod"/>
            </a:pPr>
            <a:r>
              <a:rPr lang="en-MY" dirty="0" err="1"/>
              <a:t>Cadangan</a:t>
            </a:r>
            <a:r>
              <a:rPr lang="en-MY" dirty="0"/>
              <a:t> program </a:t>
            </a:r>
            <a:r>
              <a:rPr lang="en-MY" dirty="0" err="1"/>
              <a:t>ujian</a:t>
            </a:r>
            <a:r>
              <a:rPr lang="en-MY" dirty="0"/>
              <a:t> </a:t>
            </a:r>
            <a:r>
              <a:rPr lang="en-MY" dirty="0" err="1"/>
              <a:t>kawalan</a:t>
            </a:r>
            <a:r>
              <a:rPr lang="en-MY" dirty="0"/>
              <a:t> </a:t>
            </a:r>
            <a:r>
              <a:rPr lang="en-MY" dirty="0" err="1"/>
              <a:t>kualiti</a:t>
            </a:r>
            <a:endParaRPr lang="en-MY" dirty="0"/>
          </a:p>
          <a:p>
            <a:pPr marL="514350" indent="-514350">
              <a:lnSpc>
                <a:spcPct val="100000"/>
              </a:lnSpc>
              <a:buFont typeface="+mj-lt"/>
              <a:buAutoNum type="romanLcPeriod"/>
            </a:pPr>
            <a:r>
              <a:rPr lang="en-MY" dirty="0" err="1"/>
              <a:t>Cadangan</a:t>
            </a:r>
            <a:r>
              <a:rPr lang="en-MY" dirty="0"/>
              <a:t> </a:t>
            </a:r>
            <a:r>
              <a:rPr lang="en-MY" dirty="0" err="1"/>
              <a:t>mesin</a:t>
            </a:r>
            <a:r>
              <a:rPr lang="en-MY" dirty="0"/>
              <a:t> yang </a:t>
            </a:r>
            <a:r>
              <a:rPr lang="en-MY" dirty="0" err="1"/>
              <a:t>akan</a:t>
            </a:r>
            <a:r>
              <a:rPr lang="en-MY" dirty="0"/>
              <a:t> </a:t>
            </a:r>
            <a:r>
              <a:rPr lang="en-MY" dirty="0" err="1"/>
              <a:t>digunakan</a:t>
            </a:r>
            <a:endParaRPr lang="en-MY" dirty="0"/>
          </a:p>
          <a:p>
            <a:pPr marL="514350" indent="-514350">
              <a:lnSpc>
                <a:spcPct val="100000"/>
              </a:lnSpc>
              <a:buFont typeface="+mj-lt"/>
              <a:buAutoNum type="romanLcPeriod"/>
            </a:pPr>
            <a:r>
              <a:rPr lang="en-MY" dirty="0"/>
              <a:t>Maklumat yang </a:t>
            </a:r>
            <a:r>
              <a:rPr lang="en-MY" dirty="0" err="1"/>
              <a:t>berkaitan</a:t>
            </a:r>
            <a:endParaRPr lang="en-MY" dirty="0"/>
          </a:p>
          <a:p>
            <a:pPr marL="0" indent="0">
              <a:lnSpc>
                <a:spcPct val="100000"/>
              </a:lnSpc>
              <a:buNone/>
            </a:pPr>
            <a:endParaRPr lang="en-MY" dirty="0"/>
          </a:p>
        </p:txBody>
      </p:sp>
    </p:spTree>
    <p:extLst>
      <p:ext uri="{BB962C8B-B14F-4D97-AF65-F5344CB8AC3E}">
        <p14:creationId xmlns:p14="http://schemas.microsoft.com/office/powerpoint/2010/main" val="238846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80E5-5321-4A8A-99BF-082A0EB41BC5}"/>
              </a:ext>
            </a:extLst>
          </p:cNvPr>
          <p:cNvSpPr>
            <a:spLocks noGrp="1"/>
          </p:cNvSpPr>
          <p:nvPr>
            <p:ph type="title"/>
          </p:nvPr>
        </p:nvSpPr>
        <p:spPr>
          <a:xfrm>
            <a:off x="147552" y="62333"/>
            <a:ext cx="10353761" cy="655251"/>
          </a:xfrm>
        </p:spPr>
        <p:txBody>
          <a:bodyPr>
            <a:normAutofit/>
          </a:bodyPr>
          <a:lstStyle/>
          <a:p>
            <a:pPr algn="l"/>
            <a:r>
              <a:rPr lang="en-MY" sz="3200" dirty="0" err="1">
                <a:latin typeface="Arial Rounded MT Bold" panose="020F0704030504030204" pitchFamily="34" charset="0"/>
              </a:rPr>
              <a:t>Latar</a:t>
            </a:r>
            <a:r>
              <a:rPr lang="en-MY" sz="3200" dirty="0">
                <a:latin typeface="Arial Rounded MT Bold" panose="020F0704030504030204" pitchFamily="34" charset="0"/>
              </a:rPr>
              <a:t> </a:t>
            </a:r>
            <a:r>
              <a:rPr lang="en-MY" sz="3200" dirty="0" err="1">
                <a:latin typeface="Arial Rounded MT Bold" panose="020F0704030504030204" pitchFamily="34" charset="0"/>
              </a:rPr>
              <a:t>belakang</a:t>
            </a:r>
            <a:endParaRPr lang="en-MY" sz="32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79ED9B0A-6114-4A69-B5B7-5A64A8670CA0}"/>
              </a:ext>
            </a:extLst>
          </p:cNvPr>
          <p:cNvSpPr>
            <a:spLocks noGrp="1"/>
          </p:cNvSpPr>
          <p:nvPr>
            <p:ph idx="1"/>
          </p:nvPr>
        </p:nvSpPr>
        <p:spPr>
          <a:xfrm>
            <a:off x="867265" y="1144337"/>
            <a:ext cx="9634048" cy="3695136"/>
          </a:xfrm>
        </p:spPr>
        <p:txBody>
          <a:bodyPr>
            <a:noAutofit/>
          </a:bodyPr>
          <a:lstStyle/>
          <a:p>
            <a:pPr algn="just"/>
            <a:r>
              <a:rPr lang="en-MY" sz="2400" dirty="0" err="1">
                <a:latin typeface="Arial" panose="020B0604020202020204" pitchFamily="34" charset="0"/>
                <a:cs typeface="Arial" panose="020B0604020202020204" pitchFamily="34" charset="0"/>
              </a:rPr>
              <a:t>Penyediaan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spesifikasi</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ini</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adalah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untuk</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digunakan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dalam</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kerja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pembinaan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jalan</a:t>
            </a:r>
            <a:r>
              <a:rPr lang="en-MY" sz="2400" dirty="0">
                <a:latin typeface="Arial" panose="020B0604020202020204" pitchFamily="34" charset="0"/>
                <a:cs typeface="Arial" panose="020B0604020202020204" pitchFamily="34" charset="0"/>
              </a:rPr>
              <a:t> yang </a:t>
            </a:r>
            <a:r>
              <a:rPr lang="en-MY" sz="2400" dirty="0" err="1">
                <a:latin typeface="Arial" panose="020B0604020202020204" pitchFamily="34" charset="0"/>
                <a:cs typeface="Arial" panose="020B0604020202020204" pitchFamily="34" charset="0"/>
              </a:rPr>
              <a:t>melibatkan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kaedah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penstabilan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khususnya</a:t>
            </a:r>
            <a:r>
              <a:rPr lang="en-MY" sz="2400" dirty="0">
                <a:latin typeface="Arial" panose="020B0604020202020204" pitchFamily="34" charset="0"/>
                <a:cs typeface="Arial" panose="020B0604020202020204" pitchFamily="34" charset="0"/>
              </a:rPr>
              <a:t> di </a:t>
            </a:r>
            <a:r>
              <a:rPr lang="en-MY" sz="2400" dirty="0" err="1">
                <a:latin typeface="Arial" panose="020B0604020202020204" pitchFamily="34" charset="0"/>
                <a:cs typeface="Arial" panose="020B0604020202020204" pitchFamily="34" charset="0"/>
              </a:rPr>
              <a:t>lapisan</a:t>
            </a:r>
            <a:r>
              <a:rPr lang="en-MY" sz="2400" dirty="0">
                <a:latin typeface="Arial" panose="020B0604020202020204" pitchFamily="34" charset="0"/>
                <a:cs typeface="Arial" panose="020B0604020202020204" pitchFamily="34" charset="0"/>
              </a:rPr>
              <a:t> </a:t>
            </a:r>
            <a:r>
              <a:rPr lang="en-MY" sz="2400" b="1" u="sng" dirty="0" err="1">
                <a:latin typeface="Arial" panose="020B0604020202020204" pitchFamily="34" charset="0"/>
                <a:cs typeface="Arial" panose="020B0604020202020204" pitchFamily="34" charset="0"/>
              </a:rPr>
              <a:t>subgred</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sedia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ada</a:t>
            </a:r>
            <a:r>
              <a:rPr lang="en-MY" sz="2400" dirty="0">
                <a:latin typeface="Arial" panose="020B0604020202020204" pitchFamily="34" charset="0"/>
                <a:cs typeface="Arial" panose="020B0604020202020204" pitchFamily="34" charset="0"/>
              </a:rPr>
              <a:t> / </a:t>
            </a:r>
            <a:r>
              <a:rPr lang="en-MY" sz="2400" dirty="0" err="1">
                <a:latin typeface="Arial" panose="020B0604020202020204" pitchFamily="34" charset="0"/>
                <a:cs typeface="Arial" panose="020B0604020202020204" pitchFamily="34" charset="0"/>
              </a:rPr>
              <a:t>jalan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maksimum</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ketebalan</a:t>
            </a:r>
            <a:r>
              <a:rPr lang="en-MY" sz="2400">
                <a:latin typeface="Arial" panose="020B0604020202020204" pitchFamily="34" charset="0"/>
                <a:cs typeface="Arial" panose="020B0604020202020204" pitchFamily="34" charset="0"/>
              </a:rPr>
              <a:t> 300mm)</a:t>
            </a:r>
            <a:endParaRPr lang="en-MY" sz="2400" dirty="0">
              <a:latin typeface="Arial" panose="020B0604020202020204" pitchFamily="34" charset="0"/>
              <a:cs typeface="Arial" panose="020B0604020202020204" pitchFamily="34" charset="0"/>
            </a:endParaRPr>
          </a:p>
          <a:p>
            <a:pPr marL="0" indent="0" algn="just">
              <a:buNone/>
            </a:pPr>
            <a:endParaRPr lang="en-MY" sz="2400" dirty="0">
              <a:latin typeface="Arial" panose="020B0604020202020204" pitchFamily="34" charset="0"/>
              <a:cs typeface="Arial" panose="020B0604020202020204" pitchFamily="34" charset="0"/>
            </a:endParaRPr>
          </a:p>
          <a:p>
            <a:pPr algn="just"/>
            <a:r>
              <a:rPr lang="en-MY" sz="2400" dirty="0" err="1">
                <a:latin typeface="Arial" panose="020B0604020202020204" pitchFamily="34" charset="0"/>
                <a:cs typeface="Arial" panose="020B0604020202020204" pitchFamily="34" charset="0"/>
              </a:rPr>
              <a:t>Kerja-kerja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penstabilan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hanya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melibatkan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penggunaan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agen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penstabilan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jenis</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kimia</a:t>
            </a:r>
            <a:r>
              <a:rPr lang="en-MY" sz="2400" dirty="0">
                <a:latin typeface="Arial" panose="020B0604020202020204" pitchFamily="34" charset="0"/>
                <a:cs typeface="Arial" panose="020B0604020202020204" pitchFamily="34" charset="0"/>
              </a:rPr>
              <a:t> (</a:t>
            </a:r>
            <a:r>
              <a:rPr lang="en-MY" sz="2400" i="1" dirty="0">
                <a:latin typeface="Arial" panose="020B0604020202020204" pitchFamily="34" charset="0"/>
                <a:cs typeface="Arial" panose="020B0604020202020204" pitchFamily="34" charset="0"/>
              </a:rPr>
              <a:t>chemical stabilisation</a:t>
            </a:r>
            <a:r>
              <a:rPr lang="en-MY" sz="2400" dirty="0">
                <a:latin typeface="Arial" panose="020B0604020202020204" pitchFamily="34" charset="0"/>
                <a:cs typeface="Arial" panose="020B0604020202020204" pitchFamily="34" charset="0"/>
              </a:rPr>
              <a:t>)</a:t>
            </a:r>
          </a:p>
          <a:p>
            <a:pPr marL="0" indent="0" algn="just">
              <a:buNone/>
            </a:pPr>
            <a:endParaRPr lang="en-MY" sz="2400" dirty="0">
              <a:latin typeface="Arial" panose="020B0604020202020204" pitchFamily="34" charset="0"/>
              <a:cs typeface="Arial" panose="020B0604020202020204" pitchFamily="34" charset="0"/>
            </a:endParaRPr>
          </a:p>
          <a:p>
            <a:pPr algn="just"/>
            <a:r>
              <a:rPr lang="en-MY" sz="2400" dirty="0" err="1">
                <a:latin typeface="Arial" panose="020B0604020202020204" pitchFamily="34" charset="0"/>
                <a:cs typeface="Arial" panose="020B0604020202020204" pitchFamily="34" charset="0"/>
              </a:rPr>
              <a:t>Melibatkan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kerja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penstabilan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secara</a:t>
            </a:r>
            <a:r>
              <a:rPr lang="en-MY" sz="2400" dirty="0">
                <a:latin typeface="Arial" panose="020B0604020202020204" pitchFamily="34" charset="0"/>
                <a:cs typeface="Arial" panose="020B0604020202020204" pitchFamily="34" charset="0"/>
              </a:rPr>
              <a:t> </a:t>
            </a:r>
            <a:r>
              <a:rPr lang="en-MY" sz="2400" i="1" dirty="0">
                <a:latin typeface="Arial" panose="020B0604020202020204" pitchFamily="34" charset="0"/>
                <a:cs typeface="Arial" panose="020B0604020202020204" pitchFamily="34" charset="0"/>
              </a:rPr>
              <a:t>in situ </a:t>
            </a:r>
            <a:r>
              <a:rPr lang="en-MY" sz="2400" dirty="0" err="1">
                <a:latin typeface="Arial" panose="020B0604020202020204" pitchFamily="34" charset="0"/>
                <a:cs typeface="Arial" panose="020B0604020202020204" pitchFamily="34" charset="0"/>
              </a:rPr>
              <a:t>atau</a:t>
            </a:r>
            <a:r>
              <a:rPr lang="en-MY" sz="2400" dirty="0">
                <a:latin typeface="Arial" panose="020B0604020202020204" pitchFamily="34" charset="0"/>
                <a:cs typeface="Arial" panose="020B0604020202020204" pitchFamily="34" charset="0"/>
              </a:rPr>
              <a:t> </a:t>
            </a:r>
            <a:r>
              <a:rPr lang="en-MY" sz="2400" i="1" dirty="0">
                <a:latin typeface="Arial" panose="020B0604020202020204" pitchFamily="34" charset="0"/>
                <a:cs typeface="Arial" panose="020B0604020202020204" pitchFamily="34" charset="0"/>
              </a:rPr>
              <a:t>in plant </a:t>
            </a:r>
            <a:r>
              <a:rPr lang="en-MY" sz="2400" dirty="0" err="1">
                <a:latin typeface="Arial" panose="020B0604020202020204" pitchFamily="34" charset="0"/>
                <a:cs typeface="Arial" panose="020B0604020202020204" pitchFamily="34" charset="0"/>
              </a:rPr>
              <a:t>dengan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tujuan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untuk</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meningkatkan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kekuatan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tanah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sedia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ada</a:t>
            </a:r>
            <a:r>
              <a:rPr lang="en-MY"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16482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 y="73180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1.6.1  General</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4" y="1487441"/>
            <a:ext cx="8641874" cy="3653902"/>
          </a:xfrm>
        </p:spPr>
        <p:txBody>
          <a:bodyPr>
            <a:noAutofit/>
          </a:bodyPr>
          <a:lstStyle/>
          <a:p>
            <a:pPr marL="0" indent="0">
              <a:lnSpc>
                <a:spcPct val="100000"/>
              </a:lnSpc>
              <a:buNone/>
            </a:pPr>
            <a:r>
              <a:rPr lang="en-MY" dirty="0"/>
              <a:t>(c) Weather limitation</a:t>
            </a:r>
          </a:p>
          <a:p>
            <a:pPr marL="0" indent="0">
              <a:lnSpc>
                <a:spcPct val="100000"/>
              </a:lnSpc>
              <a:buNone/>
            </a:pPr>
            <a:r>
              <a:rPr lang="en-MY" dirty="0" err="1"/>
              <a:t>Kerja</a:t>
            </a:r>
            <a:r>
              <a:rPr lang="en-MY" dirty="0"/>
              <a:t> </a:t>
            </a:r>
            <a:r>
              <a:rPr lang="en-MY" dirty="0" err="1"/>
              <a:t>penstabilan</a:t>
            </a:r>
            <a:r>
              <a:rPr lang="en-MY" dirty="0"/>
              <a:t> </a:t>
            </a:r>
            <a:r>
              <a:rPr lang="en-MY" dirty="0" err="1"/>
              <a:t>tanah</a:t>
            </a:r>
            <a:r>
              <a:rPr lang="en-MY" dirty="0"/>
              <a:t> </a:t>
            </a:r>
            <a:r>
              <a:rPr lang="en-MY" dirty="0" err="1"/>
              <a:t>tidak</a:t>
            </a:r>
            <a:r>
              <a:rPr lang="en-MY" dirty="0"/>
              <a:t> </a:t>
            </a:r>
            <a:r>
              <a:rPr lang="en-MY" dirty="0" err="1"/>
              <a:t>dibenarkan</a:t>
            </a:r>
            <a:r>
              <a:rPr lang="en-MY" dirty="0"/>
              <a:t> </a:t>
            </a:r>
            <a:r>
              <a:rPr lang="en-MY" dirty="0" err="1"/>
              <a:t>untuk</a:t>
            </a:r>
            <a:r>
              <a:rPr lang="en-MY" dirty="0"/>
              <a:t> </a:t>
            </a:r>
            <a:r>
              <a:rPr lang="en-MY" dirty="0" err="1"/>
              <a:t>dilaksanakan</a:t>
            </a:r>
            <a:r>
              <a:rPr lang="en-MY" dirty="0"/>
              <a:t> </a:t>
            </a:r>
            <a:r>
              <a:rPr lang="en-MY" dirty="0" err="1"/>
              <a:t>semasa</a:t>
            </a:r>
            <a:r>
              <a:rPr lang="en-MY" dirty="0"/>
              <a:t> </a:t>
            </a:r>
            <a:r>
              <a:rPr lang="en-MY" dirty="0" err="1"/>
              <a:t>hujan</a:t>
            </a:r>
            <a:r>
              <a:rPr lang="en-MY" dirty="0"/>
              <a:t> </a:t>
            </a:r>
            <a:r>
              <a:rPr lang="en-MY" dirty="0" err="1"/>
              <a:t>kecuali</a:t>
            </a:r>
            <a:r>
              <a:rPr lang="en-MY" dirty="0"/>
              <a:t> </a:t>
            </a:r>
            <a:r>
              <a:rPr lang="en-MY" dirty="0" err="1"/>
              <a:t>diarahkan</a:t>
            </a:r>
            <a:r>
              <a:rPr lang="en-MY" dirty="0"/>
              <a:t> </a:t>
            </a:r>
            <a:r>
              <a:rPr lang="en-MY" dirty="0" err="1"/>
              <a:t>oleh</a:t>
            </a:r>
            <a:r>
              <a:rPr lang="en-MY" dirty="0"/>
              <a:t> </a:t>
            </a:r>
            <a:r>
              <a:rPr lang="en-MY" dirty="0" err="1"/>
              <a:t>pihak</a:t>
            </a:r>
            <a:r>
              <a:rPr lang="en-MY" dirty="0"/>
              <a:t> S.O</a:t>
            </a:r>
          </a:p>
          <a:p>
            <a:pPr marL="0" indent="0">
              <a:lnSpc>
                <a:spcPct val="100000"/>
              </a:lnSpc>
              <a:buNone/>
            </a:pPr>
            <a:endParaRPr lang="en-MY" dirty="0"/>
          </a:p>
          <a:p>
            <a:pPr marL="0" indent="0">
              <a:lnSpc>
                <a:spcPct val="100000"/>
              </a:lnSpc>
              <a:buNone/>
            </a:pPr>
            <a:r>
              <a:rPr lang="en-MY" dirty="0"/>
              <a:t>(d) Equipment, materials &amp; material delivery</a:t>
            </a:r>
          </a:p>
          <a:p>
            <a:pPr marL="0" indent="0">
              <a:lnSpc>
                <a:spcPct val="100000"/>
              </a:lnSpc>
              <a:buNone/>
            </a:pPr>
            <a:r>
              <a:rPr lang="en-MY" dirty="0" err="1"/>
              <a:t>Kontraktor</a:t>
            </a:r>
            <a:r>
              <a:rPr lang="en-MY" dirty="0"/>
              <a:t> </a:t>
            </a:r>
            <a:r>
              <a:rPr lang="en-MY" dirty="0" err="1"/>
              <a:t>perlu</a:t>
            </a:r>
            <a:r>
              <a:rPr lang="en-MY" dirty="0"/>
              <a:t> </a:t>
            </a:r>
            <a:r>
              <a:rPr lang="en-MY" dirty="0" err="1"/>
              <a:t>memastikan</a:t>
            </a:r>
            <a:r>
              <a:rPr lang="en-MY" dirty="0"/>
              <a:t> </a:t>
            </a:r>
            <a:r>
              <a:rPr lang="en-MY" dirty="0" err="1"/>
              <a:t>keperluan</a:t>
            </a:r>
            <a:r>
              <a:rPr lang="en-MY" dirty="0"/>
              <a:t> </a:t>
            </a:r>
            <a:r>
              <a:rPr lang="en-MY" dirty="0" err="1"/>
              <a:t>logistik</a:t>
            </a:r>
            <a:r>
              <a:rPr lang="en-MY" dirty="0"/>
              <a:t> </a:t>
            </a:r>
            <a:r>
              <a:rPr lang="en-MY" dirty="0" err="1"/>
              <a:t>bagi</a:t>
            </a:r>
            <a:r>
              <a:rPr lang="en-MY" dirty="0"/>
              <a:t> </a:t>
            </a:r>
            <a:r>
              <a:rPr lang="en-MY" dirty="0" err="1"/>
              <a:t>kerja-kerja</a:t>
            </a:r>
            <a:r>
              <a:rPr lang="en-MY" dirty="0"/>
              <a:t> yang </a:t>
            </a:r>
            <a:r>
              <a:rPr lang="en-MY" dirty="0" err="1"/>
              <a:t>akan</a:t>
            </a:r>
            <a:r>
              <a:rPr lang="en-MY" dirty="0"/>
              <a:t> </a:t>
            </a:r>
            <a:r>
              <a:rPr lang="en-MY" dirty="0" err="1"/>
              <a:t>dilaksanakan</a:t>
            </a:r>
            <a:r>
              <a:rPr lang="en-MY" dirty="0"/>
              <a:t> </a:t>
            </a:r>
            <a:r>
              <a:rPr lang="en-MY" dirty="0" err="1"/>
              <a:t>disediakan</a:t>
            </a:r>
            <a:r>
              <a:rPr lang="en-MY" dirty="0"/>
              <a:t> </a:t>
            </a:r>
            <a:r>
              <a:rPr lang="en-MY" dirty="0" err="1"/>
              <a:t>sebelum</a:t>
            </a:r>
            <a:r>
              <a:rPr lang="en-MY" dirty="0"/>
              <a:t> </a:t>
            </a:r>
            <a:r>
              <a:rPr lang="en-MY" dirty="0" err="1"/>
              <a:t>mula</a:t>
            </a:r>
            <a:r>
              <a:rPr lang="en-MY" dirty="0"/>
              <a:t> </a:t>
            </a:r>
            <a:r>
              <a:rPr lang="en-MY" dirty="0" err="1"/>
              <a:t>kerja</a:t>
            </a:r>
            <a:endParaRPr lang="en-MY" dirty="0"/>
          </a:p>
          <a:p>
            <a:pPr marL="0" indent="0">
              <a:lnSpc>
                <a:spcPct val="100000"/>
              </a:lnSpc>
              <a:buNone/>
            </a:pPr>
            <a:endParaRPr lang="en-MY" dirty="0"/>
          </a:p>
          <a:p>
            <a:pPr marL="0" indent="0">
              <a:lnSpc>
                <a:spcPct val="100000"/>
              </a:lnSpc>
              <a:buNone/>
            </a:pPr>
            <a:endParaRPr lang="en-MY" dirty="0"/>
          </a:p>
          <a:p>
            <a:pPr marL="514350" indent="-514350">
              <a:lnSpc>
                <a:spcPct val="100000"/>
              </a:lnSpc>
              <a:buFont typeface="+mj-lt"/>
              <a:buAutoNum type="romanLcPeriod"/>
            </a:pPr>
            <a:endParaRPr lang="en-MY" dirty="0"/>
          </a:p>
        </p:txBody>
      </p:sp>
    </p:spTree>
    <p:extLst>
      <p:ext uri="{BB962C8B-B14F-4D97-AF65-F5344CB8AC3E}">
        <p14:creationId xmlns:p14="http://schemas.microsoft.com/office/powerpoint/2010/main" val="121530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22564" y="72583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1.6.2 laying</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4" y="1245371"/>
            <a:ext cx="6597413" cy="1359276"/>
          </a:xfrm>
        </p:spPr>
        <p:txBody>
          <a:bodyPr>
            <a:noAutofit/>
          </a:bodyPr>
          <a:lstStyle/>
          <a:p>
            <a:pPr marL="0" indent="0">
              <a:lnSpc>
                <a:spcPct val="100000"/>
              </a:lnSpc>
              <a:buNone/>
            </a:pPr>
            <a:r>
              <a:rPr lang="en-MY" dirty="0" err="1"/>
              <a:t>Mesin</a:t>
            </a:r>
            <a:r>
              <a:rPr lang="en-MY" dirty="0"/>
              <a:t> </a:t>
            </a:r>
            <a:r>
              <a:rPr lang="en-MY" dirty="0" err="1"/>
              <a:t>penstabilan</a:t>
            </a:r>
            <a:r>
              <a:rPr lang="en-MY" dirty="0"/>
              <a:t> </a:t>
            </a:r>
            <a:r>
              <a:rPr lang="en-MY" dirty="0" err="1"/>
              <a:t>tanah</a:t>
            </a:r>
            <a:r>
              <a:rPr lang="en-MY" dirty="0"/>
              <a:t> </a:t>
            </a:r>
            <a:r>
              <a:rPr lang="en-MY" dirty="0" err="1"/>
              <a:t>perlu</a:t>
            </a:r>
            <a:r>
              <a:rPr lang="en-MY" dirty="0"/>
              <a:t> </a:t>
            </a:r>
            <a:r>
              <a:rPr lang="en-MY" dirty="0" err="1"/>
              <a:t>dilengkapi</a:t>
            </a:r>
            <a:r>
              <a:rPr lang="en-MY" dirty="0"/>
              <a:t> </a:t>
            </a:r>
            <a:r>
              <a:rPr lang="en-MY" dirty="0" err="1"/>
              <a:t>dengan</a:t>
            </a:r>
            <a:r>
              <a:rPr lang="en-MY" dirty="0"/>
              <a:t> </a:t>
            </a:r>
            <a:r>
              <a:rPr lang="en-MY" dirty="0" err="1"/>
              <a:t>peralatan</a:t>
            </a:r>
            <a:r>
              <a:rPr lang="en-MY" dirty="0"/>
              <a:t> yang </a:t>
            </a:r>
            <a:r>
              <a:rPr lang="en-MY" dirty="0" err="1"/>
              <a:t>berupaya</a:t>
            </a:r>
            <a:r>
              <a:rPr lang="en-MY" dirty="0"/>
              <a:t> </a:t>
            </a:r>
            <a:r>
              <a:rPr lang="en-MY" dirty="0" err="1"/>
              <a:t>untuk</a:t>
            </a:r>
            <a:r>
              <a:rPr lang="en-MY" dirty="0"/>
              <a:t> </a:t>
            </a:r>
            <a:r>
              <a:rPr lang="en-MY" dirty="0" err="1"/>
              <a:t>mendapatkan</a:t>
            </a:r>
            <a:r>
              <a:rPr lang="en-MY" dirty="0"/>
              <a:t> </a:t>
            </a:r>
            <a:r>
              <a:rPr lang="en-MY" dirty="0" err="1"/>
              <a:t>tebal</a:t>
            </a:r>
            <a:r>
              <a:rPr lang="en-MY" dirty="0"/>
              <a:t> </a:t>
            </a:r>
            <a:r>
              <a:rPr lang="en-MY" dirty="0" err="1"/>
              <a:t>dan</a:t>
            </a:r>
            <a:r>
              <a:rPr lang="en-MY" dirty="0"/>
              <a:t> </a:t>
            </a:r>
            <a:r>
              <a:rPr lang="en-MY" dirty="0" err="1"/>
              <a:t>keseragaman</a:t>
            </a:r>
            <a:r>
              <a:rPr lang="en-MY" dirty="0"/>
              <a:t> </a:t>
            </a:r>
            <a:r>
              <a:rPr lang="en-MY" dirty="0" err="1"/>
              <a:t>campuran</a:t>
            </a:r>
            <a:r>
              <a:rPr lang="en-MY" dirty="0"/>
              <a:t> yang </a:t>
            </a:r>
            <a:r>
              <a:rPr lang="en-MY" dirty="0" err="1"/>
              <a:t>dikehendaki</a:t>
            </a:r>
            <a:endParaRPr lang="en-MY" dirty="0"/>
          </a:p>
          <a:p>
            <a:pPr marL="514350" indent="-514350">
              <a:lnSpc>
                <a:spcPct val="100000"/>
              </a:lnSpc>
              <a:buFont typeface="+mj-lt"/>
              <a:buAutoNum type="romanLcPeriod"/>
            </a:pPr>
            <a:endParaRPr lang="en-MY" dirty="0"/>
          </a:p>
        </p:txBody>
      </p:sp>
      <p:pic>
        <p:nvPicPr>
          <p:cNvPr id="2" name="Picture 1">
            <a:extLst>
              <a:ext uri="{FF2B5EF4-FFF2-40B4-BE49-F238E27FC236}">
                <a16:creationId xmlns:a16="http://schemas.microsoft.com/office/drawing/2014/main" id="{4553C84B-F819-4393-BAA5-69CB38543B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883" t="18365" r="32641" b="15598"/>
          <a:stretch/>
        </p:blipFill>
        <p:spPr>
          <a:xfrm>
            <a:off x="8763639" y="98740"/>
            <a:ext cx="3180243" cy="3637533"/>
          </a:xfrm>
          <a:prstGeom prst="rect">
            <a:avLst/>
          </a:prstGeom>
        </p:spPr>
      </p:pic>
      <p:sp>
        <p:nvSpPr>
          <p:cNvPr id="6" name="Title 1">
            <a:extLst>
              <a:ext uri="{FF2B5EF4-FFF2-40B4-BE49-F238E27FC236}">
                <a16:creationId xmlns:a16="http://schemas.microsoft.com/office/drawing/2014/main" id="{F6A5A2A6-5D69-43FA-8E45-9DB935E0EF3E}"/>
              </a:ext>
            </a:extLst>
          </p:cNvPr>
          <p:cNvSpPr txBox="1">
            <a:spLocks/>
          </p:cNvSpPr>
          <p:nvPr/>
        </p:nvSpPr>
        <p:spPr>
          <a:xfrm>
            <a:off x="122564" y="2209761"/>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1.6.3 Compaction</a:t>
            </a:r>
          </a:p>
          <a:p>
            <a:pPr algn="l"/>
            <a:endParaRPr lang="en-MY" sz="2000" dirty="0">
              <a:solidFill>
                <a:schemeClr val="accent6"/>
              </a:solidFill>
            </a:endParaRPr>
          </a:p>
        </p:txBody>
      </p:sp>
      <p:sp>
        <p:nvSpPr>
          <p:cNvPr id="7" name="Content Placeholder 2">
            <a:extLst>
              <a:ext uri="{FF2B5EF4-FFF2-40B4-BE49-F238E27FC236}">
                <a16:creationId xmlns:a16="http://schemas.microsoft.com/office/drawing/2014/main" id="{CAE45F28-CF5B-4D66-8CC4-8BB4148ECCE9}"/>
              </a:ext>
            </a:extLst>
          </p:cNvPr>
          <p:cNvSpPr txBox="1">
            <a:spLocks/>
          </p:cNvSpPr>
          <p:nvPr/>
        </p:nvSpPr>
        <p:spPr>
          <a:xfrm>
            <a:off x="122564" y="2723042"/>
            <a:ext cx="6167887" cy="5745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r>
              <a:rPr lang="en-MY" i="1" dirty="0"/>
              <a:t>(a) Initial compaction </a:t>
            </a:r>
            <a:r>
              <a:rPr lang="en-MY" dirty="0"/>
              <a:t>-  </a:t>
            </a:r>
            <a:r>
              <a:rPr lang="en-MY" dirty="0" err="1"/>
              <a:t>dilaksanakan</a:t>
            </a:r>
            <a:r>
              <a:rPr lang="en-MY" dirty="0"/>
              <a:t> </a:t>
            </a:r>
            <a:r>
              <a:rPr lang="en-MY" dirty="0" err="1"/>
              <a:t>jika</a:t>
            </a:r>
            <a:r>
              <a:rPr lang="en-MY" dirty="0"/>
              <a:t> </a:t>
            </a:r>
            <a:r>
              <a:rPr lang="en-MY" dirty="0" err="1"/>
              <a:t>perlu</a:t>
            </a:r>
            <a:r>
              <a:rPr lang="en-MY" dirty="0"/>
              <a:t> </a:t>
            </a:r>
            <a:r>
              <a:rPr lang="en-MY" dirty="0" err="1"/>
              <a:t>menggunakan</a:t>
            </a:r>
            <a:r>
              <a:rPr lang="en-MY" dirty="0"/>
              <a:t> roller.</a:t>
            </a:r>
          </a:p>
          <a:p>
            <a:pPr marL="514350" indent="-514350">
              <a:lnSpc>
                <a:spcPct val="100000"/>
              </a:lnSpc>
              <a:buFont typeface="+mj-lt"/>
              <a:buAutoNum type="romanLcPeriod"/>
            </a:pPr>
            <a:endParaRPr lang="en-MY" dirty="0"/>
          </a:p>
        </p:txBody>
      </p:sp>
      <p:sp>
        <p:nvSpPr>
          <p:cNvPr id="10" name="Title 1">
            <a:extLst>
              <a:ext uri="{FF2B5EF4-FFF2-40B4-BE49-F238E27FC236}">
                <a16:creationId xmlns:a16="http://schemas.microsoft.com/office/drawing/2014/main" id="{08B05185-4E56-474D-9597-B926FD69DF54}"/>
              </a:ext>
            </a:extLst>
          </p:cNvPr>
          <p:cNvSpPr txBox="1">
            <a:spLocks/>
          </p:cNvSpPr>
          <p:nvPr/>
        </p:nvSpPr>
        <p:spPr>
          <a:xfrm>
            <a:off x="122564" y="342900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i="1" dirty="0">
                <a:effectLst>
                  <a:outerShdw blurRad="50800" dist="38100" dir="2700000" algn="tl" rotWithShape="0">
                    <a:srgbClr val="000000">
                      <a:alpha val="48000"/>
                    </a:srgbClr>
                  </a:outerShdw>
                </a:effectLst>
                <a:latin typeface="+mn-lt"/>
                <a:ea typeface="+mn-ea"/>
                <a:cs typeface="+mn-cs"/>
              </a:rPr>
              <a:t>(</a:t>
            </a:r>
            <a:r>
              <a:rPr lang="en-MY" sz="2000" i="1" cap="none" dirty="0">
                <a:effectLst>
                  <a:outerShdw blurRad="50800" dist="38100" dir="2700000" algn="tl" rotWithShape="0">
                    <a:srgbClr val="000000">
                      <a:alpha val="48000"/>
                    </a:srgbClr>
                  </a:outerShdw>
                </a:effectLst>
                <a:latin typeface="+mn-lt"/>
                <a:ea typeface="+mn-ea"/>
                <a:cs typeface="+mn-cs"/>
              </a:rPr>
              <a:t>b) </a:t>
            </a:r>
            <a:r>
              <a:rPr lang="en-MY" sz="2000" b="0" i="1" cap="none" dirty="0">
                <a:effectLst>
                  <a:outerShdw blurRad="50800" dist="38100" dir="2700000" algn="tl" rotWithShape="0">
                    <a:srgbClr val="000000">
                      <a:alpha val="48000"/>
                    </a:srgbClr>
                  </a:outerShdw>
                </a:effectLst>
                <a:latin typeface="+mn-lt"/>
                <a:ea typeface="+mn-ea"/>
                <a:cs typeface="+mn-cs"/>
              </a:rPr>
              <a:t>Trimming &amp; Final Compaction</a:t>
            </a:r>
          </a:p>
          <a:p>
            <a:pPr algn="l"/>
            <a:endParaRPr lang="en-MY" sz="2000" dirty="0">
              <a:solidFill>
                <a:schemeClr val="accent6"/>
              </a:solidFill>
            </a:endParaRPr>
          </a:p>
        </p:txBody>
      </p:sp>
      <p:sp>
        <p:nvSpPr>
          <p:cNvPr id="11" name="Content Placeholder 2">
            <a:extLst>
              <a:ext uri="{FF2B5EF4-FFF2-40B4-BE49-F238E27FC236}">
                <a16:creationId xmlns:a16="http://schemas.microsoft.com/office/drawing/2014/main" id="{2A6F3CBA-5C28-4C64-8ACE-35E8FD2B2702}"/>
              </a:ext>
            </a:extLst>
          </p:cNvPr>
          <p:cNvSpPr txBox="1">
            <a:spLocks/>
          </p:cNvSpPr>
          <p:nvPr/>
        </p:nvSpPr>
        <p:spPr>
          <a:xfrm>
            <a:off x="122564" y="3968697"/>
            <a:ext cx="8072530" cy="5745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Font typeface="Arial" panose="020B0604020202020204" pitchFamily="34" charset="0"/>
              <a:buNone/>
            </a:pPr>
            <a:r>
              <a:rPr lang="en-MY" sz="1800" dirty="0" err="1"/>
              <a:t>Kerja-kerja</a:t>
            </a:r>
            <a:r>
              <a:rPr lang="en-MY" sz="1800" dirty="0"/>
              <a:t> trimming </a:t>
            </a:r>
            <a:r>
              <a:rPr lang="en-MY" sz="1800" dirty="0" err="1"/>
              <a:t>dilakukan</a:t>
            </a:r>
            <a:r>
              <a:rPr lang="en-MY" sz="1800" dirty="0"/>
              <a:t> </a:t>
            </a:r>
            <a:r>
              <a:rPr lang="en-MY" sz="1800" dirty="0" err="1"/>
              <a:t>menggunakan</a:t>
            </a:r>
            <a:r>
              <a:rPr lang="en-MY" sz="1800" dirty="0"/>
              <a:t> </a:t>
            </a:r>
            <a:r>
              <a:rPr lang="en-MY" sz="1800" i="1" dirty="0"/>
              <a:t>grader</a:t>
            </a:r>
            <a:r>
              <a:rPr lang="en-MY" sz="1800" dirty="0"/>
              <a:t> </a:t>
            </a:r>
            <a:r>
              <a:rPr lang="en-MY" sz="1800" dirty="0" err="1"/>
              <a:t>jika</a:t>
            </a:r>
            <a:r>
              <a:rPr lang="en-MY" sz="1800" dirty="0"/>
              <a:t> </a:t>
            </a:r>
            <a:r>
              <a:rPr lang="en-MY" sz="1800" dirty="0" err="1"/>
              <a:t>perlu</a:t>
            </a:r>
            <a:r>
              <a:rPr lang="en-MY" sz="1800" dirty="0"/>
              <a:t> </a:t>
            </a:r>
            <a:r>
              <a:rPr lang="en-MY" sz="1800" dirty="0" err="1"/>
              <a:t>untuk</a:t>
            </a:r>
            <a:r>
              <a:rPr lang="en-MY" sz="1800" dirty="0"/>
              <a:t> </a:t>
            </a:r>
            <a:r>
              <a:rPr lang="en-MY" sz="1800" dirty="0" err="1"/>
              <a:t>mendapatkan</a:t>
            </a:r>
            <a:r>
              <a:rPr lang="en-MY" sz="1800" dirty="0"/>
              <a:t> </a:t>
            </a:r>
            <a:r>
              <a:rPr lang="en-MY" sz="1800" dirty="0" err="1"/>
              <a:t>profil</a:t>
            </a:r>
            <a:r>
              <a:rPr lang="en-MY" sz="1800" dirty="0"/>
              <a:t> </a:t>
            </a:r>
            <a:r>
              <a:rPr lang="en-MY" sz="1800" dirty="0" err="1"/>
              <a:t>permukaan</a:t>
            </a:r>
            <a:r>
              <a:rPr lang="en-MY" sz="1800" dirty="0"/>
              <a:t> yang </a:t>
            </a:r>
            <a:r>
              <a:rPr lang="en-MY" sz="1800" dirty="0" err="1"/>
              <a:t>dikehendaki</a:t>
            </a:r>
            <a:r>
              <a:rPr lang="en-MY" sz="1800" dirty="0"/>
              <a:t>. </a:t>
            </a:r>
            <a:r>
              <a:rPr lang="en-MY" sz="1800" dirty="0" err="1"/>
              <a:t>Walaubagaimanapun</a:t>
            </a:r>
            <a:r>
              <a:rPr lang="en-MY" sz="1800" dirty="0"/>
              <a:t> , </a:t>
            </a:r>
            <a:r>
              <a:rPr lang="en-MY" sz="1800" dirty="0" err="1"/>
              <a:t>pelaksanaannya</a:t>
            </a:r>
            <a:r>
              <a:rPr lang="en-MY" sz="1800" dirty="0"/>
              <a:t>  </a:t>
            </a:r>
            <a:r>
              <a:rPr lang="en-MY" sz="1800" dirty="0" err="1"/>
              <a:t>perlu</a:t>
            </a:r>
            <a:r>
              <a:rPr lang="en-MY" sz="1800" dirty="0"/>
              <a:t> </a:t>
            </a:r>
            <a:r>
              <a:rPr lang="en-MY" sz="1800" dirty="0" err="1"/>
              <a:t>diminimumkan</a:t>
            </a:r>
            <a:r>
              <a:rPr lang="en-MY" sz="1800" dirty="0"/>
              <a:t>.</a:t>
            </a:r>
          </a:p>
          <a:p>
            <a:pPr marL="0" indent="0">
              <a:lnSpc>
                <a:spcPct val="100000"/>
              </a:lnSpc>
              <a:buFont typeface="Arial" panose="020B0604020202020204" pitchFamily="34" charset="0"/>
              <a:buNone/>
            </a:pPr>
            <a:r>
              <a:rPr lang="en-MY" sz="1800" dirty="0"/>
              <a:t>Final compaction </a:t>
            </a:r>
            <a:r>
              <a:rPr lang="en-MY" sz="1800" dirty="0" err="1"/>
              <a:t>dilaksanakan</a:t>
            </a:r>
            <a:r>
              <a:rPr lang="en-MY" sz="1800" dirty="0"/>
              <a:t> </a:t>
            </a:r>
            <a:r>
              <a:rPr lang="en-MY" sz="1800" dirty="0" err="1"/>
              <a:t>sebaik</a:t>
            </a:r>
            <a:r>
              <a:rPr lang="en-MY" sz="1800" dirty="0"/>
              <a:t> </a:t>
            </a:r>
            <a:r>
              <a:rPr lang="en-MY" sz="1800" dirty="0" err="1"/>
              <a:t>sahaja</a:t>
            </a:r>
            <a:r>
              <a:rPr lang="en-MY" sz="1800" dirty="0"/>
              <a:t> </a:t>
            </a:r>
            <a:r>
              <a:rPr lang="en-MY" sz="1800" dirty="0" err="1"/>
              <a:t>kerja</a:t>
            </a:r>
            <a:r>
              <a:rPr lang="en-MY" sz="1800" dirty="0"/>
              <a:t> trimming </a:t>
            </a:r>
            <a:r>
              <a:rPr lang="en-MY" sz="1800" dirty="0" err="1"/>
              <a:t>siap</a:t>
            </a:r>
            <a:r>
              <a:rPr lang="en-MY" sz="1800" dirty="0"/>
              <a:t> </a:t>
            </a:r>
            <a:r>
              <a:rPr lang="en-MY" sz="1800" dirty="0" err="1"/>
              <a:t>dan</a:t>
            </a:r>
            <a:r>
              <a:rPr lang="en-MY" sz="1800" dirty="0"/>
              <a:t>  </a:t>
            </a:r>
            <a:r>
              <a:rPr lang="en-MY" sz="1800" dirty="0" err="1"/>
              <a:t>lapisan</a:t>
            </a:r>
            <a:r>
              <a:rPr lang="en-MY" sz="1800" dirty="0"/>
              <a:t> </a:t>
            </a:r>
            <a:r>
              <a:rPr lang="en-MY" sz="1800" dirty="0" err="1"/>
              <a:t>terpadat</a:t>
            </a:r>
            <a:r>
              <a:rPr lang="en-MY" sz="1800" dirty="0"/>
              <a:t> </a:t>
            </a:r>
            <a:r>
              <a:rPr lang="en-MY" sz="1800" dirty="0" err="1"/>
              <a:t>perlu</a:t>
            </a:r>
            <a:r>
              <a:rPr lang="en-MY" sz="1800" dirty="0"/>
              <a:t> </a:t>
            </a:r>
            <a:r>
              <a:rPr lang="en-MY" sz="1800" dirty="0" err="1"/>
              <a:t>memperolehi</a:t>
            </a:r>
            <a:r>
              <a:rPr lang="en-MY" sz="1800" dirty="0"/>
              <a:t> </a:t>
            </a:r>
            <a:r>
              <a:rPr lang="en-MY" sz="1800" dirty="0" err="1"/>
              <a:t>ketumpatan</a:t>
            </a:r>
            <a:r>
              <a:rPr lang="en-MY" sz="1800" dirty="0"/>
              <a:t> yang </a:t>
            </a:r>
            <a:r>
              <a:rPr lang="en-MY" sz="1800" dirty="0" err="1"/>
              <a:t>dikehendaki</a:t>
            </a:r>
            <a:r>
              <a:rPr lang="en-MY" sz="1800" dirty="0"/>
              <a:t> </a:t>
            </a:r>
            <a:r>
              <a:rPr lang="en-MY" sz="1800" dirty="0" err="1"/>
              <a:t>menggunakan</a:t>
            </a:r>
            <a:r>
              <a:rPr lang="en-MY" sz="1800" dirty="0"/>
              <a:t> smooth drum vibrating roller.</a:t>
            </a:r>
          </a:p>
          <a:p>
            <a:pPr marL="0" indent="0">
              <a:lnSpc>
                <a:spcPct val="100000"/>
              </a:lnSpc>
              <a:buFont typeface="Arial" panose="020B0604020202020204" pitchFamily="34" charset="0"/>
              <a:buNone/>
            </a:pPr>
            <a:r>
              <a:rPr lang="en-MY" sz="1800" dirty="0" err="1"/>
              <a:t>Sebarang</a:t>
            </a:r>
            <a:r>
              <a:rPr lang="en-MY" sz="1800" dirty="0"/>
              <a:t> </a:t>
            </a:r>
            <a:r>
              <a:rPr lang="en-MY" sz="1800" dirty="0" err="1"/>
              <a:t>pertambahan</a:t>
            </a:r>
            <a:r>
              <a:rPr lang="en-MY" sz="1800" dirty="0"/>
              <a:t> </a:t>
            </a:r>
            <a:r>
              <a:rPr lang="en-MY" sz="1800" dirty="0" err="1"/>
              <a:t>pada</a:t>
            </a:r>
            <a:r>
              <a:rPr lang="en-MY" sz="1800" dirty="0"/>
              <a:t> </a:t>
            </a:r>
            <a:r>
              <a:rPr lang="en-MY" sz="1800" dirty="0" err="1"/>
              <a:t>keperluan</a:t>
            </a:r>
            <a:r>
              <a:rPr lang="en-MY" sz="1800" dirty="0"/>
              <a:t> </a:t>
            </a:r>
            <a:r>
              <a:rPr lang="en-MY" sz="1800" dirty="0" err="1"/>
              <a:t>kelembapan</a:t>
            </a:r>
            <a:r>
              <a:rPr lang="en-MY" sz="1800" dirty="0"/>
              <a:t> </a:t>
            </a:r>
            <a:r>
              <a:rPr lang="en-MY" sz="1800" dirty="0" err="1"/>
              <a:t>bagi</a:t>
            </a:r>
            <a:r>
              <a:rPr lang="en-MY" sz="1800" dirty="0"/>
              <a:t> </a:t>
            </a:r>
            <a:r>
              <a:rPr lang="en-MY" sz="1800" dirty="0" err="1"/>
              <a:t>memudahkan</a:t>
            </a:r>
            <a:r>
              <a:rPr lang="en-MY" sz="1800" dirty="0"/>
              <a:t> </a:t>
            </a:r>
            <a:r>
              <a:rPr lang="en-MY" sz="1800" dirty="0" err="1"/>
              <a:t>kebolehkerjaan</a:t>
            </a:r>
            <a:r>
              <a:rPr lang="en-MY" sz="1800" dirty="0"/>
              <a:t> </a:t>
            </a:r>
            <a:r>
              <a:rPr lang="en-MY" sz="1800" dirty="0" err="1"/>
              <a:t>hendaklah</a:t>
            </a:r>
            <a:r>
              <a:rPr lang="en-MY" sz="1800" dirty="0"/>
              <a:t> </a:t>
            </a:r>
            <a:r>
              <a:rPr lang="en-MY" sz="1800" dirty="0" err="1"/>
              <a:t>menggunakan</a:t>
            </a:r>
            <a:r>
              <a:rPr lang="en-MY" sz="1800" dirty="0"/>
              <a:t> </a:t>
            </a:r>
            <a:r>
              <a:rPr lang="en-MY" sz="1800" dirty="0" err="1"/>
              <a:t>semburan</a:t>
            </a:r>
            <a:r>
              <a:rPr lang="en-MY" sz="1800" dirty="0"/>
              <a:t> air </a:t>
            </a:r>
            <a:r>
              <a:rPr lang="en-MY" sz="1800" dirty="0" err="1"/>
              <a:t>daripada</a:t>
            </a:r>
            <a:r>
              <a:rPr lang="en-MY" sz="1800" dirty="0"/>
              <a:t> </a:t>
            </a:r>
            <a:r>
              <a:rPr lang="en-MY" sz="1800" i="1" dirty="0"/>
              <a:t>water tanker</a:t>
            </a:r>
          </a:p>
          <a:p>
            <a:pPr marL="0" indent="0">
              <a:lnSpc>
                <a:spcPct val="100000"/>
              </a:lnSpc>
              <a:buFont typeface="Arial" panose="020B0604020202020204" pitchFamily="34" charset="0"/>
              <a:buNone/>
            </a:pPr>
            <a:endParaRPr lang="en-MY" sz="1800" i="1" dirty="0"/>
          </a:p>
          <a:p>
            <a:pPr marL="0" indent="0">
              <a:lnSpc>
                <a:spcPct val="100000"/>
              </a:lnSpc>
              <a:buFont typeface="Arial" panose="020B0604020202020204" pitchFamily="34" charset="0"/>
              <a:buNone/>
            </a:pPr>
            <a:endParaRPr lang="en-MY" sz="1800" dirty="0"/>
          </a:p>
          <a:p>
            <a:pPr marL="514350" indent="-514350">
              <a:lnSpc>
                <a:spcPct val="100000"/>
              </a:lnSpc>
              <a:buFont typeface="+mj-lt"/>
              <a:buAutoNum type="romanLcPeriod"/>
            </a:pPr>
            <a:endParaRPr lang="en-MY" sz="1800" dirty="0"/>
          </a:p>
        </p:txBody>
      </p:sp>
      <p:pic>
        <p:nvPicPr>
          <p:cNvPr id="13" name="Picture 12">
            <a:extLst>
              <a:ext uri="{FF2B5EF4-FFF2-40B4-BE49-F238E27FC236}">
                <a16:creationId xmlns:a16="http://schemas.microsoft.com/office/drawing/2014/main" id="{C3D034BB-7168-44AF-8569-B05D271A5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5095" y="3880104"/>
            <a:ext cx="3838875" cy="2879156"/>
          </a:xfrm>
          <a:prstGeom prst="rect">
            <a:avLst/>
          </a:prstGeom>
        </p:spPr>
      </p:pic>
    </p:spTree>
    <p:extLst>
      <p:ext uri="{BB962C8B-B14F-4D97-AF65-F5344CB8AC3E}">
        <p14:creationId xmlns:p14="http://schemas.microsoft.com/office/powerpoint/2010/main" val="368243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22564" y="72583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1.6.4 Joint</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4" y="1245371"/>
            <a:ext cx="6597413" cy="1359276"/>
          </a:xfrm>
        </p:spPr>
        <p:txBody>
          <a:bodyPr>
            <a:noAutofit/>
          </a:bodyPr>
          <a:lstStyle/>
          <a:p>
            <a:pPr marL="457200" indent="-457200">
              <a:lnSpc>
                <a:spcPct val="100000"/>
              </a:lnSpc>
              <a:buAutoNum type="alphaLcParenBoth"/>
            </a:pPr>
            <a:r>
              <a:rPr lang="en-MY" dirty="0"/>
              <a:t>Longitudinal joint – </a:t>
            </a:r>
            <a:r>
              <a:rPr lang="en-MY" dirty="0">
                <a:solidFill>
                  <a:srgbClr val="FFFF00"/>
                </a:solidFill>
              </a:rPr>
              <a:t>overlap 100mm</a:t>
            </a:r>
          </a:p>
          <a:p>
            <a:pPr marL="457200" indent="-457200">
              <a:lnSpc>
                <a:spcPct val="100000"/>
              </a:lnSpc>
              <a:buAutoNum type="alphaLcParenBoth"/>
            </a:pPr>
            <a:r>
              <a:rPr lang="en-MY" dirty="0" err="1"/>
              <a:t>Tranverse</a:t>
            </a:r>
            <a:r>
              <a:rPr lang="en-MY" dirty="0"/>
              <a:t> joint  -</a:t>
            </a:r>
            <a:r>
              <a:rPr lang="en-MY" dirty="0">
                <a:solidFill>
                  <a:srgbClr val="FFFF00"/>
                </a:solidFill>
              </a:rPr>
              <a:t>overlap 1.5 meter</a:t>
            </a:r>
          </a:p>
          <a:p>
            <a:pPr marL="514350" indent="-514350">
              <a:lnSpc>
                <a:spcPct val="100000"/>
              </a:lnSpc>
              <a:buFont typeface="+mj-lt"/>
              <a:buAutoNum type="romanLcPeriod"/>
            </a:pPr>
            <a:endParaRPr lang="en-MY" dirty="0"/>
          </a:p>
        </p:txBody>
      </p:sp>
      <p:pic>
        <p:nvPicPr>
          <p:cNvPr id="14" name="Picture 13">
            <a:extLst>
              <a:ext uri="{FF2B5EF4-FFF2-40B4-BE49-F238E27FC236}">
                <a16:creationId xmlns:a16="http://schemas.microsoft.com/office/drawing/2014/main" id="{1447C47D-C555-4F6B-A803-EA5F66A41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788" t="18159" r="32288" b="5535"/>
          <a:stretch/>
        </p:blipFill>
        <p:spPr>
          <a:xfrm>
            <a:off x="8753361" y="139229"/>
            <a:ext cx="3200800" cy="4049797"/>
          </a:xfrm>
          <a:prstGeom prst="rect">
            <a:avLst/>
          </a:prstGeom>
        </p:spPr>
      </p:pic>
      <p:sp>
        <p:nvSpPr>
          <p:cNvPr id="19" name="Title 1">
            <a:extLst>
              <a:ext uri="{FF2B5EF4-FFF2-40B4-BE49-F238E27FC236}">
                <a16:creationId xmlns:a16="http://schemas.microsoft.com/office/drawing/2014/main" id="{CED7BB72-3591-429D-80D3-07EEE7EC30A2}"/>
              </a:ext>
            </a:extLst>
          </p:cNvPr>
          <p:cNvSpPr txBox="1">
            <a:spLocks/>
          </p:cNvSpPr>
          <p:nvPr/>
        </p:nvSpPr>
        <p:spPr>
          <a:xfrm>
            <a:off x="177520" y="2752919"/>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1.6.5 Protection &amp; maintenance</a:t>
            </a:r>
          </a:p>
          <a:p>
            <a:pPr algn="l"/>
            <a:endParaRPr lang="en-MY" sz="2000" dirty="0">
              <a:solidFill>
                <a:schemeClr val="accent6"/>
              </a:solidFill>
            </a:endParaRPr>
          </a:p>
        </p:txBody>
      </p:sp>
      <p:sp>
        <p:nvSpPr>
          <p:cNvPr id="20" name="Content Placeholder 2">
            <a:extLst>
              <a:ext uri="{FF2B5EF4-FFF2-40B4-BE49-F238E27FC236}">
                <a16:creationId xmlns:a16="http://schemas.microsoft.com/office/drawing/2014/main" id="{19169030-A685-413F-B546-CFD5BA19C752}"/>
              </a:ext>
            </a:extLst>
          </p:cNvPr>
          <p:cNvSpPr txBox="1">
            <a:spLocks/>
          </p:cNvSpPr>
          <p:nvPr/>
        </p:nvSpPr>
        <p:spPr>
          <a:xfrm>
            <a:off x="266280" y="3420732"/>
            <a:ext cx="6597413" cy="135927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buNone/>
            </a:pPr>
            <a:r>
              <a:rPr lang="en-MY" dirty="0"/>
              <a:t> </a:t>
            </a:r>
            <a:r>
              <a:rPr lang="en-MY" dirty="0" err="1"/>
              <a:t>Kontraktor</a:t>
            </a:r>
            <a:r>
              <a:rPr lang="en-MY" dirty="0"/>
              <a:t> </a:t>
            </a:r>
            <a:r>
              <a:rPr lang="en-MY" dirty="0" err="1"/>
              <a:t>perlu</a:t>
            </a:r>
            <a:r>
              <a:rPr lang="en-MY" dirty="0"/>
              <a:t> </a:t>
            </a:r>
            <a:r>
              <a:rPr lang="en-MY" dirty="0" err="1"/>
              <a:t>memastikan</a:t>
            </a:r>
            <a:r>
              <a:rPr lang="en-MY" dirty="0"/>
              <a:t> </a:t>
            </a:r>
            <a:r>
              <a:rPr lang="en-MY" dirty="0" err="1"/>
              <a:t>lapisan</a:t>
            </a:r>
            <a:r>
              <a:rPr lang="en-MY" dirty="0"/>
              <a:t> </a:t>
            </a:r>
            <a:r>
              <a:rPr lang="en-MY" dirty="0" err="1"/>
              <a:t>penstabilan</a:t>
            </a:r>
            <a:r>
              <a:rPr lang="en-MY" dirty="0"/>
              <a:t> </a:t>
            </a:r>
            <a:r>
              <a:rPr lang="en-MY" dirty="0" err="1"/>
              <a:t>tanah</a:t>
            </a:r>
            <a:r>
              <a:rPr lang="en-MY" dirty="0"/>
              <a:t> </a:t>
            </a:r>
            <a:r>
              <a:rPr lang="en-MY" dirty="0" err="1"/>
              <a:t>dilindungi</a:t>
            </a:r>
            <a:r>
              <a:rPr lang="en-MY" dirty="0"/>
              <a:t> </a:t>
            </a:r>
            <a:r>
              <a:rPr lang="en-MY" dirty="0" err="1"/>
              <a:t>dan</a:t>
            </a:r>
            <a:r>
              <a:rPr lang="en-MY" dirty="0"/>
              <a:t> </a:t>
            </a:r>
            <a:r>
              <a:rPr lang="en-MY" dirty="0" err="1"/>
              <a:t>diselenggara</a:t>
            </a:r>
            <a:r>
              <a:rPr lang="en-MY" dirty="0"/>
              <a:t> </a:t>
            </a:r>
            <a:r>
              <a:rPr lang="en-MY" dirty="0" err="1"/>
              <a:t>sehingga</a:t>
            </a:r>
            <a:r>
              <a:rPr lang="en-MY" dirty="0"/>
              <a:t> </a:t>
            </a:r>
            <a:r>
              <a:rPr lang="en-MY" dirty="0" err="1"/>
              <a:t>lapisan</a:t>
            </a:r>
            <a:r>
              <a:rPr lang="en-MY" dirty="0"/>
              <a:t> </a:t>
            </a:r>
            <a:r>
              <a:rPr lang="en-MY" dirty="0" err="1"/>
              <a:t>seterusnya</a:t>
            </a:r>
            <a:r>
              <a:rPr lang="en-MY" dirty="0"/>
              <a:t> </a:t>
            </a:r>
            <a:r>
              <a:rPr lang="en-MY" dirty="0" err="1"/>
              <a:t>diturap</a:t>
            </a:r>
            <a:r>
              <a:rPr lang="en-MY" dirty="0"/>
              <a:t> </a:t>
            </a:r>
          </a:p>
          <a:p>
            <a:pPr marL="0" indent="0">
              <a:lnSpc>
                <a:spcPct val="100000"/>
              </a:lnSpc>
              <a:buNone/>
            </a:pPr>
            <a:endParaRPr lang="en-MY" dirty="0"/>
          </a:p>
          <a:p>
            <a:pPr marL="0" indent="0">
              <a:lnSpc>
                <a:spcPct val="100000"/>
              </a:lnSpc>
              <a:buNone/>
            </a:pPr>
            <a:r>
              <a:rPr lang="en-MY" dirty="0" err="1"/>
              <a:t>Turapan</a:t>
            </a:r>
            <a:r>
              <a:rPr lang="en-MY" dirty="0"/>
              <a:t>  </a:t>
            </a:r>
            <a:r>
              <a:rPr lang="en-MY" dirty="0" err="1"/>
              <a:t>seterusnya</a:t>
            </a:r>
            <a:r>
              <a:rPr lang="en-MY" dirty="0"/>
              <a:t> </a:t>
            </a:r>
            <a:r>
              <a:rPr lang="en-MY" dirty="0" err="1"/>
              <a:t>boleh</a:t>
            </a:r>
            <a:r>
              <a:rPr lang="en-MY" dirty="0"/>
              <a:t> </a:t>
            </a:r>
            <a:r>
              <a:rPr lang="en-MY" dirty="0" err="1"/>
              <a:t>diaplikasi</a:t>
            </a:r>
            <a:r>
              <a:rPr lang="en-MY" dirty="0"/>
              <a:t> </a:t>
            </a:r>
            <a:r>
              <a:rPr lang="en-MY" dirty="0" err="1"/>
              <a:t>selepas</a:t>
            </a:r>
            <a:r>
              <a:rPr lang="en-MY" dirty="0"/>
              <a:t>  </a:t>
            </a:r>
            <a:r>
              <a:rPr lang="en-MY" dirty="0" err="1"/>
              <a:t>sekurang-kurangnya</a:t>
            </a:r>
            <a:r>
              <a:rPr lang="en-MY" dirty="0"/>
              <a:t> </a:t>
            </a:r>
            <a:r>
              <a:rPr lang="en-MY" dirty="0">
                <a:solidFill>
                  <a:srgbClr val="FFFF00"/>
                </a:solidFill>
              </a:rPr>
              <a:t>24 jam </a:t>
            </a:r>
            <a:r>
              <a:rPr lang="en-MY" dirty="0" err="1"/>
              <a:t>kerja</a:t>
            </a:r>
            <a:r>
              <a:rPr lang="en-MY" dirty="0"/>
              <a:t>  </a:t>
            </a:r>
            <a:r>
              <a:rPr lang="en-MY" dirty="0" err="1"/>
              <a:t>penstabilan</a:t>
            </a:r>
            <a:r>
              <a:rPr lang="en-MY" dirty="0"/>
              <a:t> </a:t>
            </a:r>
            <a:r>
              <a:rPr lang="en-MY" dirty="0" err="1"/>
              <a:t>tanah</a:t>
            </a:r>
            <a:r>
              <a:rPr lang="en-MY" dirty="0"/>
              <a:t> </a:t>
            </a:r>
            <a:r>
              <a:rPr lang="en-MY" dirty="0" err="1"/>
              <a:t>selesai</a:t>
            </a:r>
            <a:endParaRPr lang="en-MY" dirty="0"/>
          </a:p>
        </p:txBody>
      </p:sp>
      <p:sp>
        <p:nvSpPr>
          <p:cNvPr id="21" name="Rectangle 20">
            <a:extLst>
              <a:ext uri="{FF2B5EF4-FFF2-40B4-BE49-F238E27FC236}">
                <a16:creationId xmlns:a16="http://schemas.microsoft.com/office/drawing/2014/main" id="{6809F547-0F45-4FC5-85A2-14E311E881D2}"/>
              </a:ext>
            </a:extLst>
          </p:cNvPr>
          <p:cNvSpPr/>
          <p:nvPr/>
        </p:nvSpPr>
        <p:spPr>
          <a:xfrm>
            <a:off x="7870521" y="5257753"/>
            <a:ext cx="3133725" cy="1026063"/>
          </a:xfrm>
          <a:prstGeom prst="rect">
            <a:avLst/>
          </a:prstGeom>
          <a:solidFill>
            <a:schemeClr val="bg1">
              <a:lumMod val="50000"/>
              <a:lumOff val="50000"/>
              <a:alpha val="58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Rectangle 21">
            <a:extLst>
              <a:ext uri="{FF2B5EF4-FFF2-40B4-BE49-F238E27FC236}">
                <a16:creationId xmlns:a16="http://schemas.microsoft.com/office/drawing/2014/main" id="{69E14663-D0EF-4488-82CA-E2851394141A}"/>
              </a:ext>
            </a:extLst>
          </p:cNvPr>
          <p:cNvSpPr/>
          <p:nvPr/>
        </p:nvSpPr>
        <p:spPr>
          <a:xfrm>
            <a:off x="7870521" y="4606610"/>
            <a:ext cx="3133725" cy="1026063"/>
          </a:xfrm>
          <a:prstGeom prst="rect">
            <a:avLst/>
          </a:prstGeom>
          <a:solidFill>
            <a:schemeClr val="tx1">
              <a:lumMod val="85000"/>
              <a:alpha val="52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24" name="Straight Arrow Connector 23">
            <a:extLst>
              <a:ext uri="{FF2B5EF4-FFF2-40B4-BE49-F238E27FC236}">
                <a16:creationId xmlns:a16="http://schemas.microsoft.com/office/drawing/2014/main" id="{FC08E086-4C11-484F-970B-155A6F8D1220}"/>
              </a:ext>
            </a:extLst>
          </p:cNvPr>
          <p:cNvCxnSpPr/>
          <p:nvPr/>
        </p:nvCxnSpPr>
        <p:spPr>
          <a:xfrm>
            <a:off x="8394397" y="5257754"/>
            <a:ext cx="0" cy="37491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C521E5-BE1B-44D0-83FE-E23C8F6F3B98}"/>
              </a:ext>
            </a:extLst>
          </p:cNvPr>
          <p:cNvSpPr txBox="1"/>
          <p:nvPr/>
        </p:nvSpPr>
        <p:spPr>
          <a:xfrm>
            <a:off x="8508696" y="5291324"/>
            <a:ext cx="2533649" cy="307777"/>
          </a:xfrm>
          <a:prstGeom prst="rect">
            <a:avLst/>
          </a:prstGeom>
          <a:noFill/>
        </p:spPr>
        <p:txBody>
          <a:bodyPr wrap="square" rtlCol="0">
            <a:spAutoFit/>
          </a:bodyPr>
          <a:lstStyle/>
          <a:p>
            <a:r>
              <a:rPr lang="en-MY" sz="1400" dirty="0"/>
              <a:t>100mm Longitudinal overlap</a:t>
            </a:r>
          </a:p>
        </p:txBody>
      </p:sp>
      <p:cxnSp>
        <p:nvCxnSpPr>
          <p:cNvPr id="27" name="Straight Arrow Connector 26">
            <a:extLst>
              <a:ext uri="{FF2B5EF4-FFF2-40B4-BE49-F238E27FC236}">
                <a16:creationId xmlns:a16="http://schemas.microsoft.com/office/drawing/2014/main" id="{86F09078-D772-4D53-8FDD-76CC5BF95902}"/>
              </a:ext>
            </a:extLst>
          </p:cNvPr>
          <p:cNvCxnSpPr>
            <a:cxnSpLocks/>
          </p:cNvCxnSpPr>
          <p:nvPr/>
        </p:nvCxnSpPr>
        <p:spPr>
          <a:xfrm>
            <a:off x="11223322" y="4606610"/>
            <a:ext cx="0" cy="16772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ED5780-BC71-4231-B4EF-F53261843911}"/>
              </a:ext>
            </a:extLst>
          </p:cNvPr>
          <p:cNvSpPr txBox="1"/>
          <p:nvPr/>
        </p:nvSpPr>
        <p:spPr>
          <a:xfrm>
            <a:off x="7137096" y="5770784"/>
            <a:ext cx="790575" cy="307777"/>
          </a:xfrm>
          <a:prstGeom prst="rect">
            <a:avLst/>
          </a:prstGeom>
          <a:noFill/>
        </p:spPr>
        <p:txBody>
          <a:bodyPr wrap="square" rtlCol="0">
            <a:spAutoFit/>
          </a:bodyPr>
          <a:lstStyle/>
          <a:p>
            <a:r>
              <a:rPr lang="en-MY" sz="1400" dirty="0"/>
              <a:t>Cut 1 </a:t>
            </a:r>
          </a:p>
        </p:txBody>
      </p:sp>
      <p:sp>
        <p:nvSpPr>
          <p:cNvPr id="31" name="TextBox 30">
            <a:extLst>
              <a:ext uri="{FF2B5EF4-FFF2-40B4-BE49-F238E27FC236}">
                <a16:creationId xmlns:a16="http://schemas.microsoft.com/office/drawing/2014/main" id="{AD9DE3DE-FC31-4202-95E8-AE82F533F532}"/>
              </a:ext>
            </a:extLst>
          </p:cNvPr>
          <p:cNvSpPr txBox="1"/>
          <p:nvPr/>
        </p:nvSpPr>
        <p:spPr>
          <a:xfrm rot="16200000">
            <a:off x="10926724" y="5090499"/>
            <a:ext cx="1145126" cy="523220"/>
          </a:xfrm>
          <a:prstGeom prst="rect">
            <a:avLst/>
          </a:prstGeom>
          <a:noFill/>
        </p:spPr>
        <p:txBody>
          <a:bodyPr wrap="square" rtlCol="0">
            <a:spAutoFit/>
          </a:bodyPr>
          <a:lstStyle/>
          <a:p>
            <a:r>
              <a:rPr lang="en-MY" sz="1400" dirty="0" err="1"/>
              <a:t>Stabilisec</a:t>
            </a:r>
            <a:r>
              <a:rPr lang="en-MY" sz="1400" dirty="0"/>
              <a:t> Road width  </a:t>
            </a:r>
          </a:p>
        </p:txBody>
      </p:sp>
      <p:cxnSp>
        <p:nvCxnSpPr>
          <p:cNvPr id="33" name="Straight Arrow Connector 32">
            <a:extLst>
              <a:ext uri="{FF2B5EF4-FFF2-40B4-BE49-F238E27FC236}">
                <a16:creationId xmlns:a16="http://schemas.microsoft.com/office/drawing/2014/main" id="{5B54D8D7-B313-455B-8E81-78CCB7210967}"/>
              </a:ext>
            </a:extLst>
          </p:cNvPr>
          <p:cNvCxnSpPr>
            <a:cxnSpLocks/>
          </p:cNvCxnSpPr>
          <p:nvPr/>
        </p:nvCxnSpPr>
        <p:spPr>
          <a:xfrm>
            <a:off x="7603822" y="4606610"/>
            <a:ext cx="0" cy="102606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14CC14-9237-46BA-B3B9-67C0E3CE9269}"/>
              </a:ext>
            </a:extLst>
          </p:cNvPr>
          <p:cNvSpPr txBox="1"/>
          <p:nvPr/>
        </p:nvSpPr>
        <p:spPr>
          <a:xfrm>
            <a:off x="7032322" y="4898609"/>
            <a:ext cx="790575" cy="307777"/>
          </a:xfrm>
          <a:prstGeom prst="rect">
            <a:avLst/>
          </a:prstGeom>
          <a:noFill/>
        </p:spPr>
        <p:txBody>
          <a:bodyPr wrap="square" rtlCol="0">
            <a:spAutoFit/>
          </a:bodyPr>
          <a:lstStyle/>
          <a:p>
            <a:r>
              <a:rPr lang="en-MY" sz="1400" dirty="0"/>
              <a:t>Cut 2 </a:t>
            </a:r>
          </a:p>
        </p:txBody>
      </p:sp>
      <p:cxnSp>
        <p:nvCxnSpPr>
          <p:cNvPr id="36" name="Straight Connector 35">
            <a:extLst>
              <a:ext uri="{FF2B5EF4-FFF2-40B4-BE49-F238E27FC236}">
                <a16:creationId xmlns:a16="http://schemas.microsoft.com/office/drawing/2014/main" id="{076CFA7B-74E2-4DDB-BF63-28FE1EBBFB79}"/>
              </a:ext>
            </a:extLst>
          </p:cNvPr>
          <p:cNvCxnSpPr/>
          <p:nvPr/>
        </p:nvCxnSpPr>
        <p:spPr>
          <a:xfrm>
            <a:off x="7270447" y="4606610"/>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761A13-2774-4F26-9F10-11D712D7BA4C}"/>
              </a:ext>
            </a:extLst>
          </p:cNvPr>
          <p:cNvCxnSpPr/>
          <p:nvPr/>
        </p:nvCxnSpPr>
        <p:spPr>
          <a:xfrm>
            <a:off x="7146621" y="5623148"/>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8C6134-68AB-49C1-B8A4-5B930E890645}"/>
              </a:ext>
            </a:extLst>
          </p:cNvPr>
          <p:cNvCxnSpPr/>
          <p:nvPr/>
        </p:nvCxnSpPr>
        <p:spPr>
          <a:xfrm>
            <a:off x="7146621" y="6283816"/>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6A2DA36-8E74-4DF9-9592-2C22822618A4}"/>
              </a:ext>
            </a:extLst>
          </p:cNvPr>
          <p:cNvCxnSpPr/>
          <p:nvPr/>
        </p:nvCxnSpPr>
        <p:spPr>
          <a:xfrm>
            <a:off x="7184721" y="5257753"/>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5F75569-DE12-4F26-9FA5-261058D1E5DE}"/>
              </a:ext>
            </a:extLst>
          </p:cNvPr>
          <p:cNvCxnSpPr/>
          <p:nvPr/>
        </p:nvCxnSpPr>
        <p:spPr>
          <a:xfrm>
            <a:off x="10692793" y="6283816"/>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A63595-C72D-4DA5-8E91-EF96167E06A6}"/>
              </a:ext>
            </a:extLst>
          </p:cNvPr>
          <p:cNvCxnSpPr/>
          <p:nvPr/>
        </p:nvCxnSpPr>
        <p:spPr>
          <a:xfrm>
            <a:off x="10844283" y="4600436"/>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EF4643-C837-4A4B-A70C-47A8537D84A5}"/>
              </a:ext>
            </a:extLst>
          </p:cNvPr>
          <p:cNvCxnSpPr>
            <a:cxnSpLocks/>
          </p:cNvCxnSpPr>
          <p:nvPr/>
        </p:nvCxnSpPr>
        <p:spPr>
          <a:xfrm>
            <a:off x="7737172" y="5257752"/>
            <a:ext cx="0" cy="102606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1.6	construction method</a:t>
            </a:r>
          </a:p>
        </p:txBody>
      </p:sp>
      <p:sp>
        <p:nvSpPr>
          <p:cNvPr id="5" name="Title 1">
            <a:extLst>
              <a:ext uri="{FF2B5EF4-FFF2-40B4-BE49-F238E27FC236}">
                <a16:creationId xmlns:a16="http://schemas.microsoft.com/office/drawing/2014/main" id="{84487AA4-B51C-4BC7-AA12-BED70E8539E2}"/>
              </a:ext>
            </a:extLst>
          </p:cNvPr>
          <p:cNvSpPr txBox="1">
            <a:spLocks/>
          </p:cNvSpPr>
          <p:nvPr/>
        </p:nvSpPr>
        <p:spPr>
          <a:xfrm>
            <a:off x="122564" y="725830"/>
            <a:ext cx="6909758" cy="958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2000" dirty="0">
                <a:solidFill>
                  <a:schemeClr val="accent6"/>
                </a:solidFill>
              </a:rPr>
              <a:t>1.6.6 Quality of material of workmanship</a:t>
            </a:r>
          </a:p>
          <a:p>
            <a:pPr algn="l"/>
            <a:endParaRPr lang="en-MY" sz="2000" dirty="0">
              <a:solidFill>
                <a:schemeClr val="accent6"/>
              </a:solidFill>
            </a:endParaRPr>
          </a:p>
        </p:txBody>
      </p:sp>
      <p:sp>
        <p:nvSpPr>
          <p:cNvPr id="9" name="Content Placeholder 2">
            <a:extLst>
              <a:ext uri="{FF2B5EF4-FFF2-40B4-BE49-F238E27FC236}">
                <a16:creationId xmlns:a16="http://schemas.microsoft.com/office/drawing/2014/main" id="{E300A809-0712-490A-AA70-1B52C35D4594}"/>
              </a:ext>
            </a:extLst>
          </p:cNvPr>
          <p:cNvSpPr>
            <a:spLocks noGrp="1"/>
          </p:cNvSpPr>
          <p:nvPr>
            <p:ph idx="1"/>
          </p:nvPr>
        </p:nvSpPr>
        <p:spPr>
          <a:xfrm>
            <a:off x="122564" y="1245371"/>
            <a:ext cx="6597413" cy="1359276"/>
          </a:xfrm>
        </p:spPr>
        <p:txBody>
          <a:bodyPr>
            <a:noAutofit/>
          </a:bodyPr>
          <a:lstStyle/>
          <a:p>
            <a:pPr marL="457200" indent="-457200">
              <a:lnSpc>
                <a:spcPct val="100000"/>
              </a:lnSpc>
              <a:buAutoNum type="alphaLcParenBoth"/>
            </a:pPr>
            <a:r>
              <a:rPr lang="en-MY" dirty="0"/>
              <a:t>Horizontal alignment (</a:t>
            </a:r>
            <a:r>
              <a:rPr lang="en-MY" dirty="0" err="1"/>
              <a:t>lebar</a:t>
            </a:r>
            <a:r>
              <a:rPr lang="en-MY" dirty="0"/>
              <a:t>) : </a:t>
            </a:r>
            <a:r>
              <a:rPr lang="en-MY" dirty="0">
                <a:solidFill>
                  <a:srgbClr val="FFFF00"/>
                </a:solidFill>
              </a:rPr>
              <a:t>+50mm tolerance </a:t>
            </a:r>
          </a:p>
          <a:p>
            <a:pPr marL="457200" indent="-457200">
              <a:lnSpc>
                <a:spcPct val="100000"/>
              </a:lnSpc>
              <a:buAutoNum type="alphaLcParenBoth"/>
            </a:pPr>
            <a:r>
              <a:rPr lang="en-MY" dirty="0"/>
              <a:t>Surface level of soil course (</a:t>
            </a:r>
            <a:r>
              <a:rPr lang="en-MY" dirty="0" err="1"/>
              <a:t>tebal</a:t>
            </a:r>
            <a:r>
              <a:rPr lang="en-MY" dirty="0"/>
              <a:t>) – Table 1.6</a:t>
            </a:r>
          </a:p>
          <a:p>
            <a:pPr marL="457200" indent="-457200">
              <a:lnSpc>
                <a:spcPct val="100000"/>
              </a:lnSpc>
              <a:buAutoNum type="alphaLcParenBoth"/>
            </a:pPr>
            <a:r>
              <a:rPr lang="en-MY" dirty="0"/>
              <a:t>Surface regularity – </a:t>
            </a:r>
            <a:r>
              <a:rPr lang="en-MY" dirty="0">
                <a:solidFill>
                  <a:srgbClr val="FFFF00"/>
                </a:solidFill>
              </a:rPr>
              <a:t>3m straight edge with no depression exceed 10mm</a:t>
            </a:r>
          </a:p>
        </p:txBody>
      </p:sp>
      <p:pic>
        <p:nvPicPr>
          <p:cNvPr id="2" name="Picture 1">
            <a:extLst>
              <a:ext uri="{FF2B5EF4-FFF2-40B4-BE49-F238E27FC236}">
                <a16:creationId xmlns:a16="http://schemas.microsoft.com/office/drawing/2014/main" id="{57280051-103E-4162-AC46-A3899CFD61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234" t="16250" r="32501" b="5555"/>
          <a:stretch/>
        </p:blipFill>
        <p:spPr>
          <a:xfrm>
            <a:off x="7421166" y="177209"/>
            <a:ext cx="4770834" cy="6503582"/>
          </a:xfrm>
          <a:prstGeom prst="rect">
            <a:avLst/>
          </a:prstGeom>
        </p:spPr>
      </p:pic>
      <p:pic>
        <p:nvPicPr>
          <p:cNvPr id="3" name="Picture 2">
            <a:extLst>
              <a:ext uri="{FF2B5EF4-FFF2-40B4-BE49-F238E27FC236}">
                <a16:creationId xmlns:a16="http://schemas.microsoft.com/office/drawing/2014/main" id="{4BF235FC-CC27-4D53-B8B0-CB17345DA1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82" t="73204" r="10805" b="4686"/>
          <a:stretch/>
        </p:blipFill>
        <p:spPr>
          <a:xfrm>
            <a:off x="646771" y="4418943"/>
            <a:ext cx="5861343" cy="2190751"/>
          </a:xfrm>
          <a:prstGeom prst="rect">
            <a:avLst/>
          </a:prstGeom>
        </p:spPr>
      </p:pic>
    </p:spTree>
    <p:extLst>
      <p:ext uri="{BB962C8B-B14F-4D97-AF65-F5344CB8AC3E}">
        <p14:creationId xmlns:p14="http://schemas.microsoft.com/office/powerpoint/2010/main" val="67936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E90F-824D-4DEE-93FB-DF3F4CA950A6}"/>
              </a:ext>
            </a:extLst>
          </p:cNvPr>
          <p:cNvSpPr>
            <a:spLocks noGrp="1"/>
          </p:cNvSpPr>
          <p:nvPr>
            <p:ph type="title"/>
          </p:nvPr>
        </p:nvSpPr>
        <p:spPr>
          <a:xfrm>
            <a:off x="128252" y="318459"/>
            <a:ext cx="10353761" cy="1326321"/>
          </a:xfrm>
        </p:spPr>
        <p:txBody>
          <a:bodyPr>
            <a:noAutofit/>
          </a:bodyPr>
          <a:lstStyle/>
          <a:p>
            <a:r>
              <a:rPr lang="en-MY" sz="3600"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STATUS SEDIA ADA</a:t>
            </a:r>
          </a:p>
        </p:txBody>
      </p:sp>
      <p:sp>
        <p:nvSpPr>
          <p:cNvPr id="3" name="TextBox 2">
            <a:extLst>
              <a:ext uri="{FF2B5EF4-FFF2-40B4-BE49-F238E27FC236}">
                <a16:creationId xmlns:a16="http://schemas.microsoft.com/office/drawing/2014/main" id="{CC32C1DE-B7F4-4A4E-98AF-789A1B264E9E}"/>
              </a:ext>
            </a:extLst>
          </p:cNvPr>
          <p:cNvSpPr txBox="1"/>
          <p:nvPr/>
        </p:nvSpPr>
        <p:spPr>
          <a:xfrm>
            <a:off x="474453" y="2449902"/>
            <a:ext cx="10731260" cy="2000548"/>
          </a:xfrm>
          <a:prstGeom prst="rect">
            <a:avLst/>
          </a:prstGeom>
          <a:noFill/>
        </p:spPr>
        <p:txBody>
          <a:bodyPr wrap="square" rtlCol="0">
            <a:spAutoFit/>
          </a:bodyPr>
          <a:lstStyle/>
          <a:p>
            <a:pPr marL="285750" indent="-285750">
              <a:buFont typeface="Arial" panose="020B0604020202020204" pitchFamily="34" charset="0"/>
              <a:buChar char="•"/>
            </a:pPr>
            <a:r>
              <a:rPr lang="en-MY" sz="3200" dirty="0" err="1"/>
              <a:t>Pembentangan</a:t>
            </a:r>
            <a:r>
              <a:rPr lang="en-MY" sz="3200" dirty="0"/>
              <a:t> </a:t>
            </a:r>
            <a:r>
              <a:rPr lang="en-MY" sz="3200" dirty="0" err="1"/>
              <a:t>kepada</a:t>
            </a:r>
            <a:r>
              <a:rPr lang="en-MY" sz="3200" dirty="0"/>
              <a:t> Ahli </a:t>
            </a:r>
            <a:r>
              <a:rPr lang="en-MY" sz="3200" dirty="0" err="1"/>
              <a:t>Mesyuarat</a:t>
            </a:r>
            <a:r>
              <a:rPr lang="en-MY" sz="3200" dirty="0"/>
              <a:t> JPP </a:t>
            </a:r>
            <a:r>
              <a:rPr lang="en-MY" sz="3200" dirty="0" err="1"/>
              <a:t>untuk</a:t>
            </a:r>
            <a:r>
              <a:rPr lang="en-MY" sz="3200" dirty="0"/>
              <a:t> </a:t>
            </a:r>
            <a:r>
              <a:rPr lang="en-MY" sz="3200" dirty="0" err="1"/>
              <a:t>kelulusan</a:t>
            </a:r>
            <a:r>
              <a:rPr lang="en-MY" sz="3200" dirty="0"/>
              <a:t> </a:t>
            </a:r>
          </a:p>
          <a:p>
            <a:pPr marL="285750" indent="-285750">
              <a:buFont typeface="Arial" panose="020B0604020202020204" pitchFamily="34" charset="0"/>
              <a:buChar char="•"/>
            </a:pPr>
            <a:r>
              <a:rPr lang="en-MY" sz="3200" dirty="0" err="1"/>
              <a:t>Jangkaan</a:t>
            </a:r>
            <a:r>
              <a:rPr lang="en-MY" sz="3200" dirty="0"/>
              <a:t> </a:t>
            </a:r>
            <a:r>
              <a:rPr lang="en-MY" sz="3200" dirty="0" err="1"/>
              <a:t>untuk</a:t>
            </a:r>
            <a:r>
              <a:rPr lang="en-MY" sz="3200" dirty="0"/>
              <a:t> </a:t>
            </a:r>
            <a:r>
              <a:rPr lang="en-MY" sz="3200" dirty="0" err="1"/>
              <a:t>edaran</a:t>
            </a:r>
            <a:r>
              <a:rPr lang="en-MY" sz="3200" dirty="0"/>
              <a:t> pada </a:t>
            </a:r>
            <a:r>
              <a:rPr lang="en-MY" sz="3200" dirty="0" err="1"/>
              <a:t>Januari</a:t>
            </a:r>
            <a:r>
              <a:rPr lang="en-MY" sz="3200" dirty="0"/>
              <a:t> 2019</a:t>
            </a:r>
          </a:p>
          <a:p>
            <a:pPr marL="285750" indent="-285750">
              <a:buFont typeface="Arial" panose="020B0604020202020204" pitchFamily="34" charset="0"/>
              <a:buChar char="•"/>
            </a:pPr>
            <a:endParaRPr lang="en-MY" sz="2800" dirty="0"/>
          </a:p>
        </p:txBody>
      </p:sp>
    </p:spTree>
    <p:extLst>
      <p:ext uri="{BB962C8B-B14F-4D97-AF65-F5344CB8AC3E}">
        <p14:creationId xmlns:p14="http://schemas.microsoft.com/office/powerpoint/2010/main" val="245668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E90F-824D-4DEE-93FB-DF3F4CA950A6}"/>
              </a:ext>
            </a:extLst>
          </p:cNvPr>
          <p:cNvSpPr>
            <a:spLocks noGrp="1"/>
          </p:cNvSpPr>
          <p:nvPr>
            <p:ph type="title"/>
          </p:nvPr>
        </p:nvSpPr>
        <p:spPr>
          <a:xfrm>
            <a:off x="542320" y="2552700"/>
            <a:ext cx="10353761" cy="1326321"/>
          </a:xfrm>
        </p:spPr>
        <p:txBody>
          <a:bodyPr>
            <a:noAutofit/>
          </a:bodyPr>
          <a:lstStyle/>
          <a:p>
            <a:r>
              <a:rPr lang="en-MY" sz="6000"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SEKIAN</a:t>
            </a:r>
            <a:br>
              <a:rPr lang="en-MY" sz="6000"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MY" sz="6000"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TERIMA KASIH</a:t>
            </a:r>
          </a:p>
        </p:txBody>
      </p:sp>
    </p:spTree>
    <p:extLst>
      <p:ext uri="{BB962C8B-B14F-4D97-AF65-F5344CB8AC3E}">
        <p14:creationId xmlns:p14="http://schemas.microsoft.com/office/powerpoint/2010/main" val="153258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80E5-5321-4A8A-99BF-082A0EB41BC5}"/>
              </a:ext>
            </a:extLst>
          </p:cNvPr>
          <p:cNvSpPr>
            <a:spLocks noGrp="1"/>
          </p:cNvSpPr>
          <p:nvPr>
            <p:ph type="title"/>
          </p:nvPr>
        </p:nvSpPr>
        <p:spPr>
          <a:xfrm>
            <a:off x="0" y="0"/>
            <a:ext cx="10353761" cy="839638"/>
          </a:xfrm>
        </p:spPr>
        <p:txBody>
          <a:bodyPr vert="horz" lIns="91440" tIns="45720" rIns="91440" bIns="45720" rtlCol="0" anchor="ctr">
            <a:normAutofit/>
          </a:bodyPr>
          <a:lstStyle/>
          <a:p>
            <a:pPr algn="l"/>
            <a:r>
              <a:rPr lang="en-MY" sz="3200" dirty="0">
                <a:latin typeface="Arial Rounded MT Bold" panose="020F0704030504030204" pitchFamily="34" charset="0"/>
              </a:rPr>
              <a:t>KANDUNGAN </a:t>
            </a:r>
          </a:p>
        </p:txBody>
      </p:sp>
      <p:sp>
        <p:nvSpPr>
          <p:cNvPr id="4" name="Rectangle 1">
            <a:extLst>
              <a:ext uri="{FF2B5EF4-FFF2-40B4-BE49-F238E27FC236}">
                <a16:creationId xmlns:a16="http://schemas.microsoft.com/office/drawing/2014/main" id="{96B5971B-09F6-4C45-8D71-5BB1FD414067}"/>
              </a:ext>
            </a:extLst>
          </p:cNvPr>
          <p:cNvSpPr>
            <a:spLocks noGrp="1" noChangeArrowheads="1"/>
          </p:cNvSpPr>
          <p:nvPr>
            <p:ph idx="1"/>
          </p:nvPr>
        </p:nvSpPr>
        <p:spPr bwMode="auto">
          <a:xfrm>
            <a:off x="828735" y="995625"/>
            <a:ext cx="8211914" cy="612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1.1</a:t>
            </a:r>
            <a:r>
              <a:rPr kumimoji="0" lang="en-US" altLang="en-US" sz="2200" b="1" i="0" strike="noStrike" cap="none" normalizeH="0" baseline="0" dirty="0">
                <a:ln>
                  <a:noFill/>
                </a:ln>
                <a:effectLst/>
                <a:ea typeface="Times New Roman" panose="02020603050405020304" pitchFamily="18" charset="0"/>
                <a:cs typeface="Arial" panose="020B0604020202020204" pitchFamily="34" charset="0"/>
              </a:rPr>
              <a:t>	</a:t>
            </a: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INTRODUCTION</a:t>
            </a:r>
            <a:endParaRPr kumimoji="0" lang="en-GB" altLang="en-US" sz="2200" b="1"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1.2</a:t>
            </a:r>
            <a:r>
              <a:rPr kumimoji="0" lang="en-US" altLang="en-US" sz="2200" b="1" i="0" strike="noStrike" cap="none" normalizeH="0" baseline="0" dirty="0">
                <a:ln>
                  <a:noFill/>
                </a:ln>
                <a:effectLst/>
                <a:ea typeface="Times New Roman" panose="02020603050405020304" pitchFamily="18" charset="0"/>
                <a:cs typeface="Arial" panose="020B0604020202020204" pitchFamily="34" charset="0"/>
              </a:rPr>
              <a:t>	</a:t>
            </a: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DESCRIPTION</a:t>
            </a:r>
            <a:endParaRPr kumimoji="0" lang="en-GB" altLang="en-US" sz="2200" b="1"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1.3</a:t>
            </a:r>
            <a:r>
              <a:rPr kumimoji="0" lang="en-US" altLang="en-US" sz="2200" b="1" i="0" strike="noStrike" cap="none" normalizeH="0" baseline="0" dirty="0">
                <a:ln>
                  <a:noFill/>
                </a:ln>
                <a:effectLst/>
                <a:ea typeface="Times New Roman" panose="02020603050405020304" pitchFamily="18" charset="0"/>
                <a:cs typeface="Arial" panose="020B0604020202020204" pitchFamily="34" charset="0"/>
              </a:rPr>
              <a:t>	</a:t>
            </a: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MATERIALS</a:t>
            </a:r>
            <a:endParaRPr kumimoji="0" lang="en-GB" altLang="en-US" sz="2200" b="1"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1.3.1 Existing Soil/Material</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1.3.2 Imported Soil/Material</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1.3.3 Stabilising Agents</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1.4</a:t>
            </a:r>
            <a:r>
              <a:rPr kumimoji="0" lang="en-US" altLang="en-US" sz="2200" b="1" i="0" strike="noStrike" cap="none" normalizeH="0" baseline="0" dirty="0">
                <a:ln>
                  <a:noFill/>
                </a:ln>
                <a:effectLst/>
                <a:ea typeface="Times New Roman" panose="02020603050405020304" pitchFamily="18" charset="0"/>
                <a:cs typeface="Arial" panose="020B0604020202020204" pitchFamily="34" charset="0"/>
              </a:rPr>
              <a:t>	</a:t>
            </a:r>
            <a:r>
              <a:rPr kumimoji="0" lang="en-GB" altLang="en-US" sz="2200" b="1" i="0" strike="noStrike" cap="none" normalizeH="0" baseline="0" dirty="0">
                <a:ln>
                  <a:noFill/>
                </a:ln>
                <a:effectLst/>
                <a:ea typeface="Times New Roman" panose="02020603050405020304" pitchFamily="18" charset="0"/>
                <a:cs typeface="Arial" panose="020B0604020202020204" pitchFamily="34" charset="0"/>
              </a:rPr>
              <a:t>MIX DESIGN</a:t>
            </a:r>
            <a:endParaRPr kumimoji="0" lang="en-GB" altLang="en-US" sz="2200" b="1"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1.4.1 General</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1.4.2 Preliminary Laboratory Testing</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1.4.3</a:t>
            </a:r>
            <a:r>
              <a:rPr kumimoji="0" lang="en-US" altLang="en-US" sz="2200" i="0" strike="noStrike" cap="none" normalizeH="0" baseline="0" dirty="0">
                <a:ln>
                  <a:noFill/>
                </a:ln>
                <a:effectLst/>
                <a:ea typeface="Times New Roman" panose="02020603050405020304" pitchFamily="18" charset="0"/>
                <a:cs typeface="Arial" panose="020B0604020202020204" pitchFamily="34" charset="0"/>
              </a:rPr>
              <a:t>	 </a:t>
            </a: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Compliance Requirements for Stabilised Materials</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	1.4.4</a:t>
            </a:r>
            <a:r>
              <a:rPr lang="en-US" altLang="en-US" sz="2200" dirty="0">
                <a:effectLst/>
                <a:ea typeface="Times New Roman" panose="02020603050405020304" pitchFamily="18" charset="0"/>
                <a:cs typeface="Arial" panose="020B0604020202020204" pitchFamily="34" charset="0"/>
              </a:rPr>
              <a:t> </a:t>
            </a:r>
            <a:r>
              <a:rPr kumimoji="0" lang="en-GB" altLang="en-US" sz="2200" i="0" strike="noStrike" cap="none" normalizeH="0" baseline="0" dirty="0">
                <a:ln>
                  <a:noFill/>
                </a:ln>
                <a:effectLst/>
                <a:ea typeface="Times New Roman" panose="02020603050405020304" pitchFamily="18" charset="0"/>
                <a:cs typeface="Arial" panose="020B0604020202020204" pitchFamily="34" charset="0"/>
              </a:rPr>
              <a:t>Trial Sections</a:t>
            </a:r>
            <a:endParaRPr kumimoji="0" lang="en-GB" altLang="en-US" sz="2200" i="0"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endParaRPr kumimoji="0" lang="en-GB" altLang="en-US" sz="2200" i="0" u="sng"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103170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80E5-5321-4A8A-99BF-082A0EB41BC5}"/>
              </a:ext>
            </a:extLst>
          </p:cNvPr>
          <p:cNvSpPr>
            <a:spLocks noGrp="1"/>
          </p:cNvSpPr>
          <p:nvPr>
            <p:ph type="title"/>
          </p:nvPr>
        </p:nvSpPr>
        <p:spPr>
          <a:xfrm>
            <a:off x="0" y="29021"/>
            <a:ext cx="10353761" cy="839638"/>
          </a:xfrm>
        </p:spPr>
        <p:txBody>
          <a:bodyPr vert="horz" lIns="91440" tIns="45720" rIns="91440" bIns="45720" rtlCol="0" anchor="ctr">
            <a:normAutofit/>
          </a:bodyPr>
          <a:lstStyle/>
          <a:p>
            <a:pPr algn="l"/>
            <a:r>
              <a:rPr lang="en-MY" sz="3200" dirty="0">
                <a:latin typeface="Arial Rounded MT Bold" panose="020F0704030504030204" pitchFamily="34" charset="0"/>
              </a:rPr>
              <a:t>KANDUNGAN …</a:t>
            </a:r>
            <a:r>
              <a:rPr lang="en-MY" sz="2400" cap="none" dirty="0" err="1">
                <a:latin typeface="Arial Rounded MT Bold" panose="020F0704030504030204" pitchFamily="34" charset="0"/>
              </a:rPr>
              <a:t>samb</a:t>
            </a:r>
            <a:r>
              <a:rPr lang="en-MY" sz="2400" cap="none" dirty="0">
                <a:latin typeface="Arial Rounded MT Bold" panose="020F0704030504030204" pitchFamily="34" charset="0"/>
              </a:rPr>
              <a:t>.</a:t>
            </a:r>
            <a:endParaRPr lang="en-MY" sz="2400" dirty="0">
              <a:latin typeface="Arial Rounded MT Bold" panose="020F0704030504030204" pitchFamily="34" charset="0"/>
            </a:endParaRPr>
          </a:p>
        </p:txBody>
      </p:sp>
      <p:sp>
        <p:nvSpPr>
          <p:cNvPr id="4" name="Rectangle 1">
            <a:extLst>
              <a:ext uri="{FF2B5EF4-FFF2-40B4-BE49-F238E27FC236}">
                <a16:creationId xmlns:a16="http://schemas.microsoft.com/office/drawing/2014/main" id="{96B5971B-09F6-4C45-8D71-5BB1FD414067}"/>
              </a:ext>
            </a:extLst>
          </p:cNvPr>
          <p:cNvSpPr>
            <a:spLocks noGrp="1" noChangeArrowheads="1"/>
          </p:cNvSpPr>
          <p:nvPr>
            <p:ph idx="1"/>
          </p:nvPr>
        </p:nvSpPr>
        <p:spPr bwMode="auto">
          <a:xfrm>
            <a:off x="656040" y="1226298"/>
            <a:ext cx="9807801" cy="510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endParaRPr kumimoji="0" lang="en-GB" altLang="en-US" sz="2200" i="0" strike="noStrike" cap="none" normalizeH="0" baseline="0" dirty="0">
              <a:ln>
                <a:noFill/>
              </a:ln>
              <a:effectLst/>
              <a:cs typeface="Arial" panose="020B0604020202020204" pitchFamily="34" charset="0"/>
            </a:endParaRPr>
          </a:p>
          <a:p>
            <a:pPr marL="0" indent="0">
              <a:lnSpc>
                <a:spcPct val="150000"/>
              </a:lnSpc>
              <a:buNone/>
            </a:pPr>
            <a:r>
              <a:rPr lang="en-GB" altLang="en-US" sz="2200" b="1" dirty="0">
                <a:effectLst/>
                <a:cs typeface="Arial" panose="020B0604020202020204" pitchFamily="34" charset="0"/>
              </a:rPr>
              <a:t>1.5</a:t>
            </a:r>
            <a:r>
              <a:rPr lang="en-US" altLang="en-US" sz="2200" b="1" dirty="0">
                <a:effectLst/>
                <a:cs typeface="Arial" panose="020B0604020202020204" pitchFamily="34" charset="0"/>
              </a:rPr>
              <a:t>	</a:t>
            </a:r>
            <a:r>
              <a:rPr lang="en-GB" altLang="en-US" sz="2200" b="1" dirty="0">
                <a:effectLst/>
                <a:cs typeface="Arial" panose="020B0604020202020204" pitchFamily="34" charset="0"/>
              </a:rPr>
              <a:t>EQUIPMENT </a:t>
            </a:r>
          </a:p>
          <a:p>
            <a:pPr marL="0" indent="0">
              <a:lnSpc>
                <a:spcPct val="150000"/>
              </a:lnSpc>
              <a:buNone/>
            </a:pPr>
            <a:r>
              <a:rPr lang="en-GB" altLang="en-US" sz="2200" dirty="0">
                <a:effectLst/>
                <a:cs typeface="Arial" panose="020B0604020202020204" pitchFamily="34" charset="0"/>
              </a:rPr>
              <a:t>	1.5.1</a:t>
            </a:r>
            <a:r>
              <a:rPr lang="en-US" altLang="en-US" sz="2200" dirty="0">
                <a:effectLst/>
                <a:cs typeface="Arial" panose="020B0604020202020204" pitchFamily="34" charset="0"/>
              </a:rPr>
              <a:t> </a:t>
            </a:r>
            <a:r>
              <a:rPr lang="en-GB" altLang="en-US" sz="2200" dirty="0">
                <a:effectLst/>
                <a:cs typeface="Arial" panose="020B0604020202020204" pitchFamily="34" charset="0"/>
              </a:rPr>
              <a:t>General</a:t>
            </a:r>
          </a:p>
          <a:p>
            <a:pPr marL="0" indent="0">
              <a:lnSpc>
                <a:spcPct val="150000"/>
              </a:lnSpc>
              <a:buNone/>
            </a:pPr>
            <a:r>
              <a:rPr lang="en-GB" altLang="en-US" sz="2200" dirty="0">
                <a:effectLst/>
                <a:cs typeface="Arial" panose="020B0604020202020204" pitchFamily="34" charset="0"/>
              </a:rPr>
              <a:t>	1.5.2</a:t>
            </a:r>
            <a:r>
              <a:rPr lang="en-US" altLang="en-US" sz="2200" dirty="0">
                <a:effectLst/>
                <a:cs typeface="Arial" panose="020B0604020202020204" pitchFamily="34" charset="0"/>
              </a:rPr>
              <a:t> </a:t>
            </a:r>
            <a:r>
              <a:rPr lang="en-GB" altLang="en-US" sz="2200" dirty="0">
                <a:effectLst/>
                <a:cs typeface="Arial" panose="020B0604020202020204" pitchFamily="34" charset="0"/>
              </a:rPr>
              <a:t>Equipment for Soil Stabilisation</a:t>
            </a:r>
          </a:p>
          <a:p>
            <a:pPr marL="0" indent="0">
              <a:lnSpc>
                <a:spcPct val="150000"/>
              </a:lnSpc>
              <a:buNone/>
              <a:tabLst>
                <a:tab pos="558800" algn="l"/>
                <a:tab pos="1258888" algn="l"/>
                <a:tab pos="5765800" algn="r"/>
              </a:tabLst>
            </a:pPr>
            <a:r>
              <a:rPr lang="en-GB" altLang="en-US" sz="2200" dirty="0">
                <a:effectLst/>
                <a:cs typeface="Arial" panose="020B0604020202020204" pitchFamily="34" charset="0"/>
              </a:rPr>
              <a:t>		1.5.2.1</a:t>
            </a:r>
            <a:r>
              <a:rPr lang="en-US" altLang="en-US" sz="2200" dirty="0">
                <a:effectLst/>
                <a:cs typeface="Arial" panose="020B0604020202020204" pitchFamily="34" charset="0"/>
              </a:rPr>
              <a:t>  </a:t>
            </a:r>
            <a:r>
              <a:rPr lang="en-GB" altLang="en-US" sz="2200" dirty="0">
                <a:effectLst/>
                <a:cs typeface="Arial" panose="020B0604020202020204" pitchFamily="34" charset="0"/>
              </a:rPr>
              <a:t>Soil Stabiliser Spreader</a:t>
            </a:r>
          </a:p>
          <a:p>
            <a:pPr marL="0" indent="0">
              <a:lnSpc>
                <a:spcPct val="150000"/>
              </a:lnSpc>
              <a:buNone/>
              <a:tabLst>
                <a:tab pos="558800" algn="l"/>
                <a:tab pos="1258888" algn="l"/>
                <a:tab pos="5765800" algn="r"/>
              </a:tabLst>
            </a:pPr>
            <a:r>
              <a:rPr lang="en-GB" altLang="en-US" sz="2200" dirty="0">
                <a:effectLst/>
                <a:cs typeface="Arial" panose="020B0604020202020204" pitchFamily="34" charset="0"/>
              </a:rPr>
              <a:t>		1.5.2.2</a:t>
            </a:r>
            <a:r>
              <a:rPr lang="en-US" altLang="en-US" sz="2200" dirty="0">
                <a:effectLst/>
                <a:cs typeface="Arial" panose="020B0604020202020204" pitchFamily="34" charset="0"/>
              </a:rPr>
              <a:t>  </a:t>
            </a:r>
            <a:r>
              <a:rPr lang="en-GB" altLang="en-US" sz="2200" dirty="0">
                <a:effectLst/>
                <a:cs typeface="Arial" panose="020B0604020202020204" pitchFamily="34" charset="0"/>
              </a:rPr>
              <a:t>Soil Stabiliser Recycler</a:t>
            </a:r>
          </a:p>
          <a:p>
            <a:pPr marL="0" indent="0">
              <a:lnSpc>
                <a:spcPct val="150000"/>
              </a:lnSpc>
              <a:buNone/>
              <a:tabLst>
                <a:tab pos="558800" algn="l"/>
                <a:tab pos="1165225" algn="l"/>
                <a:tab pos="5765800" algn="r"/>
              </a:tabLst>
            </a:pPr>
            <a:r>
              <a:rPr lang="en-GB" altLang="en-US" sz="2200" dirty="0">
                <a:effectLst/>
                <a:cs typeface="Arial" panose="020B0604020202020204" pitchFamily="34" charset="0"/>
              </a:rPr>
              <a:t>		 1.5.2.3</a:t>
            </a:r>
            <a:r>
              <a:rPr lang="en-US" altLang="en-US" sz="2200" dirty="0">
                <a:effectLst/>
                <a:cs typeface="Arial" panose="020B0604020202020204" pitchFamily="34" charset="0"/>
              </a:rPr>
              <a:t>  </a:t>
            </a:r>
            <a:r>
              <a:rPr lang="en-GB" altLang="en-US" sz="2200" dirty="0">
                <a:effectLst/>
                <a:cs typeface="Arial" panose="020B0604020202020204" pitchFamily="34" charset="0"/>
              </a:rPr>
              <a:t>Roller</a:t>
            </a:r>
          </a:p>
          <a:p>
            <a:pPr marL="0" indent="0">
              <a:lnSpc>
                <a:spcPct val="150000"/>
              </a:lnSpc>
              <a:buNone/>
              <a:tabLst>
                <a:tab pos="558800" algn="l"/>
                <a:tab pos="1258888" algn="l"/>
                <a:tab pos="5765800" algn="r"/>
              </a:tabLst>
            </a:pPr>
            <a:r>
              <a:rPr lang="en-GB" altLang="en-US" sz="2200" dirty="0">
                <a:effectLst/>
                <a:cs typeface="Arial" panose="020B0604020202020204" pitchFamily="34" charset="0"/>
              </a:rPr>
              <a:t>		1.5.2.4</a:t>
            </a:r>
            <a:r>
              <a:rPr lang="en-US" altLang="en-US" sz="2200" dirty="0">
                <a:effectLst/>
                <a:cs typeface="Arial" panose="020B0604020202020204" pitchFamily="34" charset="0"/>
              </a:rPr>
              <a:t>  </a:t>
            </a:r>
            <a:r>
              <a:rPr lang="en-GB" altLang="en-US" sz="2200" dirty="0">
                <a:effectLst/>
                <a:cs typeface="Arial" panose="020B0604020202020204" pitchFamily="34" charset="0"/>
              </a:rPr>
              <a:t>Motor Grader</a:t>
            </a:r>
          </a:p>
          <a:p>
            <a:pPr marL="0" indent="0">
              <a:lnSpc>
                <a:spcPct val="150000"/>
              </a:lnSpc>
              <a:buNone/>
              <a:tabLst>
                <a:tab pos="558800" algn="l"/>
                <a:tab pos="1258888" algn="l"/>
                <a:tab pos="5765800" algn="r"/>
              </a:tabLst>
            </a:pPr>
            <a:r>
              <a:rPr lang="en-GB" altLang="en-US" sz="2200" dirty="0">
                <a:effectLst/>
                <a:cs typeface="Arial" panose="020B0604020202020204" pitchFamily="34" charset="0"/>
              </a:rPr>
              <a:t>		1.5.2.5</a:t>
            </a:r>
            <a:r>
              <a:rPr lang="en-US" altLang="en-US" sz="2200" dirty="0">
                <a:effectLst/>
                <a:cs typeface="Arial" panose="020B0604020202020204" pitchFamily="34" charset="0"/>
              </a:rPr>
              <a:t>  </a:t>
            </a:r>
            <a:r>
              <a:rPr lang="en-GB" altLang="en-US" sz="2200" dirty="0">
                <a:effectLst/>
                <a:cs typeface="Arial" panose="020B0604020202020204" pitchFamily="34" charset="0"/>
              </a:rPr>
              <a:t>Water Tanker</a:t>
            </a: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endParaRPr kumimoji="0" lang="en-GB" altLang="en-US" sz="2200" i="0" u="sng"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207036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6B5971B-09F6-4C45-8D71-5BB1FD414067}"/>
              </a:ext>
            </a:extLst>
          </p:cNvPr>
          <p:cNvSpPr>
            <a:spLocks noGrp="1" noChangeArrowheads="1"/>
          </p:cNvSpPr>
          <p:nvPr>
            <p:ph idx="1"/>
          </p:nvPr>
        </p:nvSpPr>
        <p:spPr bwMode="auto">
          <a:xfrm>
            <a:off x="656040" y="1428309"/>
            <a:ext cx="9807801" cy="470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658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endParaRPr kumimoji="0" lang="en-GB" altLang="en-US" sz="1600" i="0" strike="noStrike" cap="none" normalizeH="0" baseline="0" dirty="0">
              <a:ln>
                <a:noFill/>
              </a:ln>
              <a:solidFill>
                <a:schemeClr val="tx1"/>
              </a:solidFill>
              <a:effectLst/>
            </a:endParaRPr>
          </a:p>
          <a:p>
            <a:pPr marL="0" indent="0">
              <a:lnSpc>
                <a:spcPct val="150000"/>
              </a:lnSpc>
              <a:buNone/>
            </a:pPr>
            <a:r>
              <a:rPr lang="en-GB" altLang="en-US" sz="2400" b="1" dirty="0">
                <a:solidFill>
                  <a:srgbClr val="FFFF00"/>
                </a:solidFill>
                <a:effectLst/>
                <a:latin typeface="Times New Roman" panose="02020603050405020304" pitchFamily="18" charset="0"/>
                <a:cs typeface="Times New Roman" panose="02020603050405020304" pitchFamily="18" charset="0"/>
              </a:rPr>
              <a:t>1.6</a:t>
            </a:r>
            <a:r>
              <a:rPr lang="en-US" altLang="en-US" sz="2400" b="1" dirty="0">
                <a:solidFill>
                  <a:srgbClr val="FFFF00"/>
                </a:solidFill>
                <a:effectLst/>
                <a:latin typeface="Times New Roman" panose="02020603050405020304" pitchFamily="18" charset="0"/>
                <a:cs typeface="Times New Roman" panose="02020603050405020304" pitchFamily="18" charset="0"/>
              </a:rPr>
              <a:t>	</a:t>
            </a:r>
            <a:r>
              <a:rPr lang="en-GB" altLang="en-US" sz="2400" b="1" dirty="0">
                <a:solidFill>
                  <a:srgbClr val="FFFF00"/>
                </a:solidFill>
                <a:effectLst/>
                <a:latin typeface="Times New Roman" panose="02020603050405020304" pitchFamily="18" charset="0"/>
                <a:cs typeface="Times New Roman" panose="02020603050405020304" pitchFamily="18" charset="0"/>
              </a:rPr>
              <a:t>CONSTRUCTION METHOD</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1.6.1 General</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1.6.2 Laying</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1.6.3 Compaction</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1.6.4 Joints</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1.6.5 Protection and Maintenance</a:t>
            </a:r>
          </a:p>
          <a:p>
            <a:pPr marL="0" indent="0">
              <a:lnSpc>
                <a:spcPct val="150000"/>
              </a:lnSpc>
              <a:buNone/>
            </a:pPr>
            <a:r>
              <a:rPr lang="en-GB" altLang="en-US" sz="2400" dirty="0">
                <a:solidFill>
                  <a:srgbClr val="FFC000"/>
                </a:solidFill>
                <a:effectLst/>
                <a:latin typeface="Times New Roman" panose="02020603050405020304" pitchFamily="18" charset="0"/>
                <a:cs typeface="Times New Roman" panose="02020603050405020304" pitchFamily="18" charset="0"/>
              </a:rPr>
              <a:t>	1.6.6 Quality of Materials and Workmanship</a:t>
            </a:r>
          </a:p>
          <a:p>
            <a:pPr marL="0" marR="0" lvl="0" indent="0" algn="l" defTabSz="914400" rtl="0" eaLnBrk="0" fontAlgn="base" latinLnBrk="0" hangingPunct="0">
              <a:lnSpc>
                <a:spcPct val="150000"/>
              </a:lnSpc>
              <a:spcBef>
                <a:spcPct val="0"/>
              </a:spcBef>
              <a:spcAft>
                <a:spcPct val="0"/>
              </a:spcAft>
              <a:buClrTx/>
              <a:buSzTx/>
              <a:buFontTx/>
              <a:buNone/>
              <a:tabLst>
                <a:tab pos="558800" algn="l"/>
                <a:tab pos="5765800" algn="r"/>
              </a:tabLst>
            </a:pPr>
            <a:endParaRPr kumimoji="0" lang="en-GB" altLang="en-US" sz="1800" i="0" u="sng" strike="noStrike" cap="none" normalizeH="0" baseline="0" dirty="0">
              <a:ln>
                <a:noFill/>
              </a:ln>
              <a:solidFill>
                <a:schemeClr val="tx1"/>
              </a:solidFill>
              <a:effectLst/>
              <a:latin typeface="Arial" panose="020B0604020202020204" pitchFamily="34" charset="0"/>
            </a:endParaRPr>
          </a:p>
        </p:txBody>
      </p:sp>
      <p:sp>
        <p:nvSpPr>
          <p:cNvPr id="5" name="Title 1">
            <a:extLst>
              <a:ext uri="{FF2B5EF4-FFF2-40B4-BE49-F238E27FC236}">
                <a16:creationId xmlns:a16="http://schemas.microsoft.com/office/drawing/2014/main" id="{3D4BC531-9E17-4D06-A76E-809217F4F7AA}"/>
              </a:ext>
            </a:extLst>
          </p:cNvPr>
          <p:cNvSpPr txBox="1">
            <a:spLocks/>
          </p:cNvSpPr>
          <p:nvPr/>
        </p:nvSpPr>
        <p:spPr>
          <a:xfrm>
            <a:off x="0" y="29021"/>
            <a:ext cx="10353761" cy="8396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MY" sz="3200" dirty="0">
                <a:solidFill>
                  <a:schemeClr val="accent6"/>
                </a:solidFill>
                <a:latin typeface="Arial Rounded MT Bold" panose="020F0704030504030204" pitchFamily="34" charset="0"/>
              </a:rPr>
              <a:t>KANDUNGAN …</a:t>
            </a:r>
            <a:r>
              <a:rPr lang="en-MY" sz="2400" cap="none" dirty="0" err="1">
                <a:solidFill>
                  <a:schemeClr val="accent6"/>
                </a:solidFill>
                <a:latin typeface="Arial Rounded MT Bold" panose="020F0704030504030204" pitchFamily="34" charset="0"/>
              </a:rPr>
              <a:t>samb</a:t>
            </a:r>
            <a:r>
              <a:rPr lang="en-MY" sz="2400" cap="none" dirty="0">
                <a:solidFill>
                  <a:schemeClr val="accent6"/>
                </a:solidFill>
                <a:latin typeface="Arial Rounded MT Bold" panose="020F0704030504030204" pitchFamily="34" charset="0"/>
              </a:rPr>
              <a:t>.</a:t>
            </a:r>
            <a:endParaRPr lang="en-MY" sz="2400"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12966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BE02-9E5E-4F7B-8EC8-031849830E50}"/>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1.1	Introduction</a:t>
            </a:r>
          </a:p>
        </p:txBody>
      </p:sp>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556453" y="1309898"/>
            <a:ext cx="9605273" cy="1949570"/>
          </a:xfrm>
        </p:spPr>
        <p:txBody>
          <a:bodyPr>
            <a:noAutofit/>
          </a:bodyPr>
          <a:lstStyle/>
          <a:p>
            <a:pPr marL="0" indent="0">
              <a:buNone/>
            </a:pPr>
            <a:r>
              <a:rPr lang="en-MY" sz="2400" dirty="0" err="1"/>
              <a:t>Objektif</a:t>
            </a:r>
            <a:r>
              <a:rPr lang="en-MY" sz="2400" dirty="0"/>
              <a:t>  </a:t>
            </a:r>
            <a:r>
              <a:rPr lang="en-MY" sz="2400" dirty="0" err="1"/>
              <a:t>Penstabilan</a:t>
            </a:r>
            <a:r>
              <a:rPr lang="en-MY" sz="2400" dirty="0"/>
              <a:t> Tanah</a:t>
            </a:r>
          </a:p>
          <a:p>
            <a:pPr marL="457200" indent="-457200">
              <a:buAutoNum type="arabicPeriod"/>
            </a:pPr>
            <a:r>
              <a:rPr lang="en-MY" sz="2400" dirty="0" err="1"/>
              <a:t>Untuk</a:t>
            </a:r>
            <a:r>
              <a:rPr lang="en-MY" sz="2400" dirty="0"/>
              <a:t> </a:t>
            </a:r>
            <a:r>
              <a:rPr lang="en-MY" sz="2400" dirty="0" err="1"/>
              <a:t>meningkatkan</a:t>
            </a:r>
            <a:r>
              <a:rPr lang="en-MY" sz="2400" dirty="0"/>
              <a:t> </a:t>
            </a:r>
            <a:r>
              <a:rPr lang="en-MY" sz="2400" dirty="0" err="1"/>
              <a:t>nilai</a:t>
            </a:r>
            <a:r>
              <a:rPr lang="en-MY" sz="2400" dirty="0"/>
              <a:t> CBR </a:t>
            </a:r>
            <a:r>
              <a:rPr lang="en-MY" sz="2400" dirty="0" err="1"/>
              <a:t>subgred</a:t>
            </a:r>
            <a:r>
              <a:rPr lang="en-MY" sz="2400" dirty="0"/>
              <a:t> </a:t>
            </a:r>
            <a:r>
              <a:rPr lang="en-MY" sz="2400" dirty="0" err="1"/>
              <a:t>bagi</a:t>
            </a:r>
            <a:r>
              <a:rPr lang="en-MY" sz="2400" dirty="0"/>
              <a:t> </a:t>
            </a:r>
            <a:r>
              <a:rPr lang="en-MY" sz="2400" dirty="0" err="1"/>
              <a:t>jalan</a:t>
            </a:r>
            <a:r>
              <a:rPr lang="en-MY" sz="2400" dirty="0"/>
              <a:t> </a:t>
            </a:r>
            <a:r>
              <a:rPr lang="en-MY" sz="2400" dirty="0" err="1"/>
              <a:t>berturap</a:t>
            </a:r>
            <a:endParaRPr lang="en-MY" sz="2400" dirty="0"/>
          </a:p>
          <a:p>
            <a:pPr marL="457200" indent="-457200">
              <a:buAutoNum type="arabicPeriod"/>
            </a:pPr>
            <a:r>
              <a:rPr lang="en-MY" sz="2400" dirty="0" err="1"/>
              <a:t>Untuk</a:t>
            </a:r>
            <a:r>
              <a:rPr lang="en-MY" sz="2400" dirty="0"/>
              <a:t> </a:t>
            </a:r>
            <a:r>
              <a:rPr lang="en-MY" sz="2400" dirty="0" err="1"/>
              <a:t>meningkatkan</a:t>
            </a:r>
            <a:r>
              <a:rPr lang="en-MY" sz="2400" dirty="0"/>
              <a:t> </a:t>
            </a:r>
            <a:r>
              <a:rPr lang="en-MY" sz="2400" dirty="0" err="1"/>
              <a:t>kekuatan</a:t>
            </a:r>
            <a:r>
              <a:rPr lang="en-MY" sz="2400" dirty="0"/>
              <a:t> </a:t>
            </a:r>
            <a:r>
              <a:rPr lang="en-MY" sz="2400" dirty="0" err="1"/>
              <a:t>lapisan</a:t>
            </a:r>
            <a:r>
              <a:rPr lang="en-MY" sz="2400" dirty="0"/>
              <a:t> </a:t>
            </a:r>
            <a:r>
              <a:rPr lang="en-MY" sz="2400" dirty="0" err="1"/>
              <a:t>tanah</a:t>
            </a:r>
            <a:r>
              <a:rPr lang="en-MY" sz="2400" dirty="0"/>
              <a:t> </a:t>
            </a:r>
            <a:r>
              <a:rPr lang="en-MY" sz="2400" dirty="0" err="1"/>
              <a:t>sedia</a:t>
            </a:r>
            <a:r>
              <a:rPr lang="en-MY" sz="2400" dirty="0"/>
              <a:t> </a:t>
            </a:r>
            <a:r>
              <a:rPr lang="en-MY" sz="2400" dirty="0" err="1"/>
              <a:t>ada</a:t>
            </a:r>
            <a:r>
              <a:rPr lang="en-MY" sz="2400" dirty="0"/>
              <a:t> </a:t>
            </a:r>
            <a:r>
              <a:rPr lang="en-MY" sz="2400" dirty="0" err="1"/>
              <a:t>untuk</a:t>
            </a:r>
            <a:r>
              <a:rPr lang="en-MY" sz="2400" dirty="0"/>
              <a:t> </a:t>
            </a:r>
            <a:r>
              <a:rPr lang="en-MY" sz="2400" dirty="0" err="1"/>
              <a:t>jalan</a:t>
            </a:r>
            <a:r>
              <a:rPr lang="en-MY" sz="2400" dirty="0"/>
              <a:t> </a:t>
            </a:r>
            <a:r>
              <a:rPr lang="en-MY" sz="2400" dirty="0" err="1"/>
              <a:t>tidak</a:t>
            </a:r>
            <a:r>
              <a:rPr lang="en-MY" sz="2400" dirty="0"/>
              <a:t> </a:t>
            </a:r>
            <a:r>
              <a:rPr lang="en-MY" sz="2400" dirty="0" err="1"/>
              <a:t>berturap</a:t>
            </a:r>
            <a:r>
              <a:rPr lang="en-MY" sz="2400" dirty="0"/>
              <a:t>.</a:t>
            </a:r>
          </a:p>
        </p:txBody>
      </p:sp>
      <p:pic>
        <p:nvPicPr>
          <p:cNvPr id="9" name="Picture 8">
            <a:extLst>
              <a:ext uri="{FF2B5EF4-FFF2-40B4-BE49-F238E27FC236}">
                <a16:creationId xmlns:a16="http://schemas.microsoft.com/office/drawing/2014/main" id="{F1A776C0-B693-47D6-997D-D6ADC59B6A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452" t="17563" r="17356" b="41924"/>
          <a:stretch/>
        </p:blipFill>
        <p:spPr>
          <a:xfrm>
            <a:off x="764930" y="3834898"/>
            <a:ext cx="7948247" cy="2778369"/>
          </a:xfrm>
          <a:prstGeom prst="rect">
            <a:avLst/>
          </a:prstGeom>
        </p:spPr>
      </p:pic>
    </p:spTree>
    <p:extLst>
      <p:ext uri="{BB962C8B-B14F-4D97-AF65-F5344CB8AC3E}">
        <p14:creationId xmlns:p14="http://schemas.microsoft.com/office/powerpoint/2010/main" val="122479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90627" y="958363"/>
            <a:ext cx="5482037" cy="1949570"/>
          </a:xfrm>
        </p:spPr>
        <p:txBody>
          <a:bodyPr>
            <a:noAutofit/>
          </a:bodyPr>
          <a:lstStyle/>
          <a:p>
            <a:pPr marL="0" indent="0">
              <a:lnSpc>
                <a:spcPct val="100000"/>
              </a:lnSpc>
              <a:buNone/>
            </a:pPr>
            <a:r>
              <a:rPr lang="en-MY" dirty="0" err="1"/>
              <a:t>Perkara</a:t>
            </a:r>
            <a:r>
              <a:rPr lang="en-MY" dirty="0"/>
              <a:t> yang </a:t>
            </a:r>
            <a:r>
              <a:rPr lang="en-MY" dirty="0" err="1"/>
              <a:t>perlu</a:t>
            </a:r>
            <a:r>
              <a:rPr lang="en-MY" dirty="0"/>
              <a:t> </a:t>
            </a:r>
            <a:r>
              <a:rPr lang="en-MY" dirty="0" err="1"/>
              <a:t>diambilkira</a:t>
            </a:r>
            <a:r>
              <a:rPr lang="en-MY" dirty="0"/>
              <a:t> </a:t>
            </a:r>
            <a:r>
              <a:rPr lang="en-MY" dirty="0" err="1"/>
              <a:t>semasa</a:t>
            </a:r>
            <a:r>
              <a:rPr lang="en-MY" dirty="0"/>
              <a:t> </a:t>
            </a:r>
            <a:r>
              <a:rPr lang="en-MY" dirty="0" err="1"/>
              <a:t>melaksanakan</a:t>
            </a:r>
            <a:r>
              <a:rPr lang="en-MY" dirty="0"/>
              <a:t> </a:t>
            </a:r>
            <a:r>
              <a:rPr lang="en-MY" dirty="0" err="1"/>
              <a:t>kerja</a:t>
            </a:r>
            <a:r>
              <a:rPr lang="en-MY" dirty="0"/>
              <a:t> </a:t>
            </a:r>
            <a:r>
              <a:rPr lang="en-MY" dirty="0" err="1"/>
              <a:t>penstabilan</a:t>
            </a:r>
            <a:r>
              <a:rPr lang="en-MY" dirty="0"/>
              <a:t> </a:t>
            </a:r>
            <a:r>
              <a:rPr lang="en-MY" dirty="0" err="1"/>
              <a:t>tanah</a:t>
            </a:r>
            <a:r>
              <a:rPr lang="en-MY" dirty="0"/>
              <a:t>:</a:t>
            </a:r>
          </a:p>
          <a:p>
            <a:pPr marL="457200" indent="-457200">
              <a:lnSpc>
                <a:spcPct val="100000"/>
              </a:lnSpc>
              <a:buAutoNum type="arabicPeriod"/>
            </a:pPr>
            <a:r>
              <a:rPr lang="en-MY" dirty="0" err="1"/>
              <a:t>Jenis</a:t>
            </a:r>
            <a:r>
              <a:rPr lang="en-MY" dirty="0"/>
              <a:t> </a:t>
            </a:r>
            <a:r>
              <a:rPr lang="en-MY" dirty="0" err="1"/>
              <a:t>dan</a:t>
            </a:r>
            <a:r>
              <a:rPr lang="en-MY" dirty="0"/>
              <a:t> </a:t>
            </a:r>
            <a:r>
              <a:rPr lang="en-MY" dirty="0" err="1"/>
              <a:t>keadaan</a:t>
            </a:r>
            <a:r>
              <a:rPr lang="en-MY" dirty="0"/>
              <a:t> </a:t>
            </a:r>
            <a:r>
              <a:rPr lang="en-MY" dirty="0" err="1"/>
              <a:t>tanah</a:t>
            </a:r>
            <a:r>
              <a:rPr lang="en-MY" dirty="0"/>
              <a:t>/</a:t>
            </a:r>
            <a:r>
              <a:rPr lang="en-MY" dirty="0" err="1"/>
              <a:t>subgred</a:t>
            </a:r>
            <a:r>
              <a:rPr lang="en-MY" dirty="0"/>
              <a:t> </a:t>
            </a:r>
            <a:r>
              <a:rPr lang="en-MY" dirty="0" err="1"/>
              <a:t>sedia</a:t>
            </a:r>
            <a:r>
              <a:rPr lang="en-MY" dirty="0"/>
              <a:t> </a:t>
            </a:r>
            <a:r>
              <a:rPr lang="en-MY" dirty="0" err="1"/>
              <a:t>ada</a:t>
            </a:r>
            <a:endParaRPr lang="en-MY" dirty="0"/>
          </a:p>
          <a:p>
            <a:pPr marL="457200" indent="-457200">
              <a:lnSpc>
                <a:spcPct val="100000"/>
              </a:lnSpc>
              <a:buAutoNum type="arabicPeriod"/>
            </a:pPr>
            <a:r>
              <a:rPr lang="en-MY" dirty="0" err="1"/>
              <a:t>Keadaan</a:t>
            </a:r>
            <a:r>
              <a:rPr lang="en-MY" dirty="0"/>
              <a:t> </a:t>
            </a:r>
            <a:r>
              <a:rPr lang="en-MY" dirty="0" err="1"/>
              <a:t>cuaca</a:t>
            </a:r>
            <a:endParaRPr lang="en-MY" dirty="0"/>
          </a:p>
          <a:p>
            <a:pPr marL="457200" indent="-457200">
              <a:lnSpc>
                <a:spcPct val="100000"/>
              </a:lnSpc>
              <a:buAutoNum type="arabicPeriod"/>
            </a:pPr>
            <a:r>
              <a:rPr lang="en-MY" dirty="0" err="1"/>
              <a:t>Jenis</a:t>
            </a:r>
            <a:r>
              <a:rPr lang="en-MY" dirty="0"/>
              <a:t> </a:t>
            </a:r>
            <a:r>
              <a:rPr lang="en-MY" dirty="0" err="1"/>
              <a:t>bahan</a:t>
            </a:r>
            <a:r>
              <a:rPr lang="en-MY" dirty="0"/>
              <a:t> </a:t>
            </a:r>
            <a:r>
              <a:rPr lang="en-MY" dirty="0" err="1"/>
              <a:t>penstabilan</a:t>
            </a:r>
            <a:r>
              <a:rPr lang="en-MY" dirty="0"/>
              <a:t> </a:t>
            </a:r>
            <a:r>
              <a:rPr lang="en-MY" dirty="0" err="1"/>
              <a:t>tanah</a:t>
            </a:r>
            <a:endParaRPr lang="en-MY" dirty="0"/>
          </a:p>
          <a:p>
            <a:pPr marL="457200" indent="-457200">
              <a:lnSpc>
                <a:spcPct val="100000"/>
              </a:lnSpc>
              <a:buAutoNum type="arabicPeriod"/>
            </a:pPr>
            <a:r>
              <a:rPr lang="en-MY" dirty="0" err="1"/>
              <a:t>Kuantiti</a:t>
            </a:r>
            <a:r>
              <a:rPr lang="en-MY" dirty="0"/>
              <a:t> </a:t>
            </a:r>
            <a:r>
              <a:rPr lang="en-MY" dirty="0" err="1"/>
              <a:t>kerja</a:t>
            </a:r>
            <a:r>
              <a:rPr lang="en-MY" dirty="0"/>
              <a:t> </a:t>
            </a:r>
            <a:r>
              <a:rPr lang="en-MY" dirty="0" err="1"/>
              <a:t>penstabilan</a:t>
            </a:r>
            <a:r>
              <a:rPr lang="en-MY" dirty="0"/>
              <a:t> </a:t>
            </a:r>
            <a:r>
              <a:rPr lang="en-MY" dirty="0" err="1"/>
              <a:t>tanah</a:t>
            </a:r>
            <a:endParaRPr lang="en-MY" dirty="0"/>
          </a:p>
          <a:p>
            <a:pPr marL="457200" indent="-457200">
              <a:lnSpc>
                <a:spcPct val="100000"/>
              </a:lnSpc>
              <a:buAutoNum type="arabicPeriod"/>
            </a:pPr>
            <a:r>
              <a:rPr lang="en-MY" dirty="0" err="1"/>
              <a:t>Keupayaan</a:t>
            </a:r>
            <a:r>
              <a:rPr lang="en-MY" dirty="0"/>
              <a:t> </a:t>
            </a:r>
            <a:r>
              <a:rPr lang="en-MY" dirty="0" err="1"/>
              <a:t>dan</a:t>
            </a:r>
            <a:r>
              <a:rPr lang="en-MY" dirty="0"/>
              <a:t> </a:t>
            </a:r>
            <a:r>
              <a:rPr lang="en-MY" dirty="0" err="1"/>
              <a:t>pengalaman</a:t>
            </a:r>
            <a:r>
              <a:rPr lang="en-MY" dirty="0"/>
              <a:t> </a:t>
            </a:r>
            <a:r>
              <a:rPr lang="en-MY" dirty="0" err="1"/>
              <a:t>pihak</a:t>
            </a:r>
            <a:r>
              <a:rPr lang="en-MY" dirty="0"/>
              <a:t> </a:t>
            </a:r>
            <a:r>
              <a:rPr lang="en-MY" dirty="0" err="1"/>
              <a:t>pelaksana</a:t>
            </a:r>
            <a:r>
              <a:rPr lang="en-MY" dirty="0"/>
              <a:t> di </a:t>
            </a:r>
            <a:r>
              <a:rPr lang="en-MY" dirty="0" err="1"/>
              <a:t>tapak</a:t>
            </a:r>
            <a:endParaRPr lang="en-MY" dirty="0"/>
          </a:p>
          <a:p>
            <a:pPr marL="457200" indent="-457200">
              <a:lnSpc>
                <a:spcPct val="100000"/>
              </a:lnSpc>
              <a:buAutoNum type="arabicPeriod"/>
            </a:pPr>
            <a:r>
              <a:rPr lang="en-MY" dirty="0" err="1"/>
              <a:t>Kesesuaian</a:t>
            </a:r>
            <a:r>
              <a:rPr lang="en-MY" dirty="0"/>
              <a:t> </a:t>
            </a:r>
            <a:r>
              <a:rPr lang="en-MY" dirty="0" err="1"/>
              <a:t>dan</a:t>
            </a:r>
            <a:r>
              <a:rPr lang="en-MY" dirty="0"/>
              <a:t> </a:t>
            </a:r>
            <a:r>
              <a:rPr lang="en-MY" i="1" dirty="0"/>
              <a:t>availability</a:t>
            </a:r>
            <a:r>
              <a:rPr lang="en-MY" dirty="0"/>
              <a:t> </a:t>
            </a:r>
            <a:r>
              <a:rPr lang="en-MY" dirty="0" err="1"/>
              <a:t>mesin</a:t>
            </a:r>
            <a:r>
              <a:rPr lang="en-MY" dirty="0"/>
              <a:t>/</a:t>
            </a:r>
            <a:r>
              <a:rPr lang="en-MY" dirty="0" err="1"/>
              <a:t>peralatan</a:t>
            </a:r>
            <a:r>
              <a:rPr lang="en-MY" dirty="0"/>
              <a:t> yang </a:t>
            </a:r>
            <a:r>
              <a:rPr lang="en-MY" dirty="0" err="1"/>
              <a:t>akan</a:t>
            </a:r>
            <a:r>
              <a:rPr lang="en-MY" dirty="0"/>
              <a:t> </a:t>
            </a:r>
            <a:r>
              <a:rPr lang="en-MY" dirty="0" err="1"/>
              <a:t>digunakan</a:t>
            </a:r>
            <a:endParaRPr lang="en-MY" dirty="0"/>
          </a:p>
          <a:p>
            <a:pPr marL="457200" indent="-457200">
              <a:lnSpc>
                <a:spcPct val="100000"/>
              </a:lnSpc>
              <a:buAutoNum type="arabicPeriod"/>
            </a:pPr>
            <a:r>
              <a:rPr lang="en-MY" i="1" dirty="0"/>
              <a:t>Availability</a:t>
            </a:r>
            <a:r>
              <a:rPr lang="en-MY" dirty="0"/>
              <a:t> </a:t>
            </a:r>
            <a:r>
              <a:rPr lang="en-MY" dirty="0" err="1"/>
              <a:t>agen</a:t>
            </a:r>
            <a:r>
              <a:rPr lang="en-MY" dirty="0"/>
              <a:t> </a:t>
            </a:r>
            <a:r>
              <a:rPr lang="en-MY" dirty="0" err="1"/>
              <a:t>penstabilan</a:t>
            </a:r>
            <a:r>
              <a:rPr lang="en-MY" dirty="0"/>
              <a:t> </a:t>
            </a:r>
            <a:r>
              <a:rPr lang="en-MY" dirty="0" err="1"/>
              <a:t>tanah</a:t>
            </a:r>
            <a:endParaRPr lang="en-MY" dirty="0"/>
          </a:p>
          <a:p>
            <a:pPr marL="457200" indent="-457200">
              <a:lnSpc>
                <a:spcPct val="100000"/>
              </a:lnSpc>
              <a:buAutoNum type="arabicPeriod"/>
            </a:pPr>
            <a:r>
              <a:rPr lang="en-MY" i="1" dirty="0"/>
              <a:t>Availability</a:t>
            </a:r>
            <a:r>
              <a:rPr lang="en-MY" dirty="0"/>
              <a:t> </a:t>
            </a:r>
            <a:r>
              <a:rPr lang="en-MY" dirty="0" err="1"/>
              <a:t>fasiliti</a:t>
            </a:r>
            <a:r>
              <a:rPr lang="en-MY" dirty="0"/>
              <a:t> </a:t>
            </a:r>
            <a:r>
              <a:rPr lang="en-MY" dirty="0" err="1"/>
              <a:t>ujian</a:t>
            </a:r>
            <a:r>
              <a:rPr lang="en-MY" dirty="0"/>
              <a:t> </a:t>
            </a:r>
            <a:r>
              <a:rPr lang="en-MY" dirty="0" err="1"/>
              <a:t>untuk</a:t>
            </a:r>
            <a:r>
              <a:rPr lang="en-MY" dirty="0"/>
              <a:t> </a:t>
            </a:r>
            <a:r>
              <a:rPr lang="en-MY" dirty="0" err="1"/>
              <a:t>kawalan</a:t>
            </a:r>
            <a:r>
              <a:rPr lang="en-MY" dirty="0"/>
              <a:t> </a:t>
            </a:r>
            <a:r>
              <a:rPr lang="en-MY" dirty="0" err="1"/>
              <a:t>kualiti</a:t>
            </a:r>
            <a:endParaRPr lang="en-MY" dirty="0"/>
          </a:p>
          <a:p>
            <a:pPr marL="457200" indent="-457200">
              <a:lnSpc>
                <a:spcPct val="100000"/>
              </a:lnSpc>
              <a:buAutoNum type="arabicPeriod"/>
            </a:pPr>
            <a:r>
              <a:rPr lang="en-MY" dirty="0"/>
              <a:t>Kos </a:t>
            </a:r>
            <a:r>
              <a:rPr lang="en-MY" dirty="0" err="1"/>
              <a:t>relatif</a:t>
            </a:r>
            <a:endParaRPr lang="en-MY" dirty="0"/>
          </a:p>
          <a:p>
            <a:pPr marL="457200" indent="-457200">
              <a:lnSpc>
                <a:spcPct val="100000"/>
              </a:lnSpc>
              <a:buAutoNum type="arabicPeriod"/>
            </a:pPr>
            <a:endParaRPr lang="en-MY" dirty="0"/>
          </a:p>
          <a:p>
            <a:pPr marL="457200" indent="-457200">
              <a:lnSpc>
                <a:spcPct val="100000"/>
              </a:lnSpc>
              <a:buAutoNum type="arabicPeriod"/>
            </a:pPr>
            <a:endParaRPr lang="en-MY" dirty="0"/>
          </a:p>
        </p:txBody>
      </p:sp>
      <p:pic>
        <p:nvPicPr>
          <p:cNvPr id="4" name="Picture 3">
            <a:extLst>
              <a:ext uri="{FF2B5EF4-FFF2-40B4-BE49-F238E27FC236}">
                <a16:creationId xmlns:a16="http://schemas.microsoft.com/office/drawing/2014/main" id="{AB61131E-F9DF-4863-9800-BE7293C4CA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402" t="20502" r="17642" b="43912"/>
          <a:stretch/>
        </p:blipFill>
        <p:spPr>
          <a:xfrm>
            <a:off x="5663291" y="738485"/>
            <a:ext cx="6242649" cy="2690515"/>
          </a:xfrm>
          <a:prstGeom prst="rect">
            <a:avLst/>
          </a:prstGeom>
        </p:spPr>
      </p:pic>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1.1	Introduction</a:t>
            </a:r>
          </a:p>
        </p:txBody>
      </p:sp>
    </p:spTree>
    <p:extLst>
      <p:ext uri="{BB962C8B-B14F-4D97-AF65-F5344CB8AC3E}">
        <p14:creationId xmlns:p14="http://schemas.microsoft.com/office/powerpoint/2010/main" val="251383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A9D9C-8190-4327-983D-CB031F897EFC}"/>
              </a:ext>
            </a:extLst>
          </p:cNvPr>
          <p:cNvSpPr>
            <a:spLocks noGrp="1"/>
          </p:cNvSpPr>
          <p:nvPr>
            <p:ph idx="1"/>
          </p:nvPr>
        </p:nvSpPr>
        <p:spPr>
          <a:xfrm>
            <a:off x="407673" y="1373261"/>
            <a:ext cx="4914826" cy="1949570"/>
          </a:xfrm>
        </p:spPr>
        <p:txBody>
          <a:bodyPr>
            <a:noAutofit/>
          </a:bodyPr>
          <a:lstStyle/>
          <a:p>
            <a:pPr marL="0" indent="0">
              <a:lnSpc>
                <a:spcPct val="100000"/>
              </a:lnSpc>
              <a:buNone/>
            </a:pPr>
            <a:r>
              <a:rPr lang="en-MY" dirty="0" err="1"/>
              <a:t>Jenis-jenis</a:t>
            </a:r>
            <a:r>
              <a:rPr lang="en-MY" dirty="0"/>
              <a:t> </a:t>
            </a:r>
            <a:r>
              <a:rPr lang="en-MY" dirty="0" err="1"/>
              <a:t>bahan</a:t>
            </a:r>
            <a:r>
              <a:rPr lang="en-MY" dirty="0"/>
              <a:t> </a:t>
            </a:r>
            <a:r>
              <a:rPr lang="en-MY" dirty="0" err="1"/>
              <a:t>penstabilan</a:t>
            </a:r>
            <a:r>
              <a:rPr lang="en-MY" dirty="0"/>
              <a:t> </a:t>
            </a:r>
            <a:r>
              <a:rPr lang="en-MY" dirty="0" err="1"/>
              <a:t>tanah</a:t>
            </a:r>
            <a:r>
              <a:rPr lang="en-MY" dirty="0"/>
              <a:t> yang </a:t>
            </a:r>
            <a:r>
              <a:rPr lang="en-MY" dirty="0" err="1"/>
              <a:t>boleh</a:t>
            </a:r>
            <a:r>
              <a:rPr lang="en-MY" dirty="0"/>
              <a:t> </a:t>
            </a:r>
            <a:r>
              <a:rPr lang="en-MY" dirty="0" err="1"/>
              <a:t>digunakan</a:t>
            </a:r>
            <a:r>
              <a:rPr lang="en-MY" dirty="0"/>
              <a:t> </a:t>
            </a:r>
            <a:r>
              <a:rPr lang="en-MY" dirty="0" err="1"/>
              <a:t>dalam</a:t>
            </a:r>
            <a:r>
              <a:rPr lang="en-MY" dirty="0"/>
              <a:t> </a:t>
            </a:r>
            <a:r>
              <a:rPr lang="en-MY" dirty="0" err="1"/>
              <a:t>spesifikasi</a:t>
            </a:r>
            <a:r>
              <a:rPr lang="en-MY" dirty="0"/>
              <a:t> </a:t>
            </a:r>
            <a:r>
              <a:rPr lang="en-MY" dirty="0" err="1"/>
              <a:t>ini</a:t>
            </a:r>
            <a:r>
              <a:rPr lang="en-MY" dirty="0"/>
              <a:t> </a:t>
            </a:r>
            <a:r>
              <a:rPr lang="en-MY" dirty="0" err="1"/>
              <a:t>adalah</a:t>
            </a:r>
            <a:r>
              <a:rPr lang="en-MY" dirty="0"/>
              <a:t> </a:t>
            </a:r>
            <a:r>
              <a:rPr lang="en-MY" dirty="0" err="1"/>
              <a:t>seperti</a:t>
            </a:r>
            <a:r>
              <a:rPr lang="en-MY" dirty="0"/>
              <a:t> </a:t>
            </a:r>
            <a:r>
              <a:rPr lang="en-MY" dirty="0" err="1"/>
              <a:t>berikut</a:t>
            </a:r>
            <a:r>
              <a:rPr lang="en-MY" dirty="0"/>
              <a:t>:</a:t>
            </a:r>
          </a:p>
          <a:p>
            <a:pPr marL="514350" indent="-514350">
              <a:lnSpc>
                <a:spcPct val="100000"/>
              </a:lnSpc>
              <a:buFont typeface="+mj-lt"/>
              <a:buAutoNum type="romanLcPeriod"/>
            </a:pPr>
            <a:r>
              <a:rPr lang="en-MY" dirty="0"/>
              <a:t>Portland cement</a:t>
            </a:r>
          </a:p>
          <a:p>
            <a:pPr marL="514350" indent="-514350">
              <a:lnSpc>
                <a:spcPct val="100000"/>
              </a:lnSpc>
              <a:buFont typeface="+mj-lt"/>
              <a:buAutoNum type="romanLcPeriod"/>
            </a:pPr>
            <a:r>
              <a:rPr lang="en-MY" dirty="0"/>
              <a:t>Lime</a:t>
            </a:r>
          </a:p>
          <a:p>
            <a:pPr marL="514350" indent="-514350">
              <a:lnSpc>
                <a:spcPct val="100000"/>
              </a:lnSpc>
              <a:buFont typeface="+mj-lt"/>
              <a:buAutoNum type="romanLcPeriod"/>
            </a:pPr>
            <a:r>
              <a:rPr lang="en-MY" dirty="0"/>
              <a:t>Bituminous stabiliser</a:t>
            </a:r>
          </a:p>
          <a:p>
            <a:pPr marL="514350" indent="-514350">
              <a:lnSpc>
                <a:spcPct val="100000"/>
              </a:lnSpc>
              <a:buFont typeface="+mj-lt"/>
              <a:buAutoNum type="romanLcPeriod"/>
            </a:pPr>
            <a:r>
              <a:rPr lang="en-MY" dirty="0"/>
              <a:t>Geopolymer</a:t>
            </a:r>
          </a:p>
          <a:p>
            <a:pPr marL="514350" indent="-514350">
              <a:lnSpc>
                <a:spcPct val="100000"/>
              </a:lnSpc>
              <a:buFont typeface="+mj-lt"/>
              <a:buAutoNum type="romanLcPeriod"/>
            </a:pPr>
            <a:r>
              <a:rPr lang="en-MY" dirty="0"/>
              <a:t>Chloride  &amp; Sulphate salts</a:t>
            </a:r>
          </a:p>
          <a:p>
            <a:pPr marL="514350" indent="-514350">
              <a:lnSpc>
                <a:spcPct val="100000"/>
              </a:lnSpc>
              <a:buFont typeface="+mj-lt"/>
              <a:buAutoNum type="romanLcPeriod"/>
            </a:pPr>
            <a:r>
              <a:rPr lang="en-MY" dirty="0"/>
              <a:t>Combination of cementitious blend</a:t>
            </a:r>
          </a:p>
          <a:p>
            <a:pPr marL="514350" indent="-514350">
              <a:lnSpc>
                <a:spcPct val="100000"/>
              </a:lnSpc>
              <a:buFont typeface="+mj-lt"/>
              <a:buAutoNum type="romanLcPeriod"/>
            </a:pPr>
            <a:r>
              <a:rPr lang="en-MY" dirty="0"/>
              <a:t>Combination of variation types of chemical blend</a:t>
            </a:r>
          </a:p>
          <a:p>
            <a:pPr marL="514350" indent="-514350">
              <a:lnSpc>
                <a:spcPct val="100000"/>
              </a:lnSpc>
              <a:buFont typeface="+mj-lt"/>
              <a:buAutoNum type="romanLcPeriod"/>
            </a:pPr>
            <a:endParaRPr lang="en-MY" dirty="0"/>
          </a:p>
          <a:p>
            <a:pPr marL="457200" indent="-457200">
              <a:lnSpc>
                <a:spcPct val="100000"/>
              </a:lnSpc>
              <a:buAutoNum type="arabicPeriod"/>
            </a:pPr>
            <a:endParaRPr lang="en-MY" dirty="0"/>
          </a:p>
          <a:p>
            <a:pPr marL="457200" indent="-457200">
              <a:lnSpc>
                <a:spcPct val="100000"/>
              </a:lnSpc>
              <a:buAutoNum type="arabicPeriod"/>
            </a:pPr>
            <a:endParaRPr lang="en-MY" dirty="0"/>
          </a:p>
        </p:txBody>
      </p:sp>
      <p:sp>
        <p:nvSpPr>
          <p:cNvPr id="8" name="Title 1">
            <a:extLst>
              <a:ext uri="{FF2B5EF4-FFF2-40B4-BE49-F238E27FC236}">
                <a16:creationId xmlns:a16="http://schemas.microsoft.com/office/drawing/2014/main" id="{06F77D08-E3F3-4E53-A654-AEFD6981E0AC}"/>
              </a:ext>
            </a:extLst>
          </p:cNvPr>
          <p:cNvSpPr>
            <a:spLocks noGrp="1"/>
          </p:cNvSpPr>
          <p:nvPr>
            <p:ph type="title"/>
          </p:nvPr>
        </p:nvSpPr>
        <p:spPr>
          <a:xfrm>
            <a:off x="0" y="1"/>
            <a:ext cx="10353761" cy="958362"/>
          </a:xfrm>
        </p:spPr>
        <p:txBody>
          <a:bodyPr>
            <a:normAutofit/>
          </a:bodyPr>
          <a:lstStyle/>
          <a:p>
            <a:pPr algn="l"/>
            <a:r>
              <a:rPr lang="en-MY" sz="2800" dirty="0">
                <a:solidFill>
                  <a:schemeClr val="accent1"/>
                </a:solidFill>
              </a:rPr>
              <a:t>1.1	Introduction</a:t>
            </a:r>
          </a:p>
        </p:txBody>
      </p:sp>
      <p:pic>
        <p:nvPicPr>
          <p:cNvPr id="2" name="Picture 1">
            <a:extLst>
              <a:ext uri="{FF2B5EF4-FFF2-40B4-BE49-F238E27FC236}">
                <a16:creationId xmlns:a16="http://schemas.microsoft.com/office/drawing/2014/main" id="{4FD19862-5CC4-495B-A09D-CCF924E8F9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906" t="32956" r="20119" b="25157"/>
          <a:stretch/>
        </p:blipFill>
        <p:spPr>
          <a:xfrm>
            <a:off x="6176611" y="661165"/>
            <a:ext cx="5924762" cy="2493866"/>
          </a:xfrm>
          <a:prstGeom prst="rect">
            <a:avLst/>
          </a:prstGeom>
        </p:spPr>
      </p:pic>
    </p:spTree>
    <p:extLst>
      <p:ext uri="{BB962C8B-B14F-4D97-AF65-F5344CB8AC3E}">
        <p14:creationId xmlns:p14="http://schemas.microsoft.com/office/powerpoint/2010/main" val="870180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1200</TotalTime>
  <Words>2303</Words>
  <Application>Microsoft Office PowerPoint</Application>
  <PresentationFormat>Widescreen</PresentationFormat>
  <Paragraphs>367</Paragraphs>
  <Slides>35</Slides>
  <Notes>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Rounded MT Bold</vt:lpstr>
      <vt:lpstr>Bookman Old Style</vt:lpstr>
      <vt:lpstr>Calibri</vt:lpstr>
      <vt:lpstr>Rockwell</vt:lpstr>
      <vt:lpstr>Symbol</vt:lpstr>
      <vt:lpstr>Times New Roman</vt:lpstr>
      <vt:lpstr>Damask</vt:lpstr>
      <vt:lpstr>MESYUARAT JK PEMANDU PENGURUSAN (JPP) JKR MALAYSIA Bil. 9/2018  PEMBENTANGAN  SPESIFIKASI PIAWAI JALAN (SPJ) SECTION 18 (SOIL STABILISATION)  Oleh   Cawangan Jalan </vt:lpstr>
      <vt:lpstr>Latar belakang</vt:lpstr>
      <vt:lpstr>Latar belakang</vt:lpstr>
      <vt:lpstr>KANDUNGAN </vt:lpstr>
      <vt:lpstr>KANDUNGAN …samb.</vt:lpstr>
      <vt:lpstr>PowerPoint Presentation</vt:lpstr>
      <vt:lpstr>1.1 Introduction</vt:lpstr>
      <vt:lpstr>1.1 Introduction</vt:lpstr>
      <vt:lpstr>1.1 Introduction</vt:lpstr>
      <vt:lpstr>1.1 Introduction</vt:lpstr>
      <vt:lpstr>1.2 DESCRIPTION</vt:lpstr>
      <vt:lpstr>1.3 MATERIALS</vt:lpstr>
      <vt:lpstr>1.3 MATERIALS</vt:lpstr>
      <vt:lpstr>1.3 MATERIALS</vt:lpstr>
      <vt:lpstr>1.3 MATERIALS</vt:lpstr>
      <vt:lpstr>1.3 MATERIALS</vt:lpstr>
      <vt:lpstr>1.4 MIX DESIGN</vt:lpstr>
      <vt:lpstr>1.4 MIX DESIGN</vt:lpstr>
      <vt:lpstr>1.4 MIX DESIGN</vt:lpstr>
      <vt:lpstr>1.4 MIX DESIGN</vt:lpstr>
      <vt:lpstr>1.4 MIX DESIGN</vt:lpstr>
      <vt:lpstr>1.4 MIX DESIGN</vt:lpstr>
      <vt:lpstr>1.4 MIX DESIGN</vt:lpstr>
      <vt:lpstr>1.5 Equipment</vt:lpstr>
      <vt:lpstr>1.5 Equipment</vt:lpstr>
      <vt:lpstr>1.5 Equipment</vt:lpstr>
      <vt:lpstr>1.6 construction method</vt:lpstr>
      <vt:lpstr>1.6 construction method</vt:lpstr>
      <vt:lpstr>1.6 construction method</vt:lpstr>
      <vt:lpstr>1.6 construction method</vt:lpstr>
      <vt:lpstr>1.6 construction method</vt:lpstr>
      <vt:lpstr>1.6 construction method</vt:lpstr>
      <vt:lpstr>1.6 construction method</vt:lpstr>
      <vt:lpstr>STATUS SEDIA ADA</vt:lpstr>
      <vt:lpstr>SEKIAN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MESYUARAT TEKNIKAL CAWANGAN JALAN 3/2018  PEMBENTANGAN DRAF STANDARD SPECIFICATION FOR ROAD WORKS  SECTION 18 SOIL STABILISATION</dc:title>
  <dc:creator>Roziawati Razali</dc:creator>
  <cp:lastModifiedBy>User</cp:lastModifiedBy>
  <cp:revision>110</cp:revision>
  <dcterms:created xsi:type="dcterms:W3CDTF">2018-04-12T02:51:10Z</dcterms:created>
  <dcterms:modified xsi:type="dcterms:W3CDTF">2018-11-19T03:54:27Z</dcterms:modified>
</cp:coreProperties>
</file>