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25" autoAdjust="0"/>
    <p:restoredTop sz="94660"/>
  </p:normalViewPr>
  <p:slideViewPr>
    <p:cSldViewPr>
      <p:cViewPr varScale="1">
        <p:scale>
          <a:sx n="103" d="100"/>
          <a:sy n="103" d="100"/>
        </p:scale>
        <p:origin x="64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 smtClean="0">
                <a:latin typeface="Century Gothic" pitchFamily="34" charset="0"/>
              </a:rPr>
              <a:t>PROJEK RINTIS</a:t>
            </a:r>
            <a:r>
              <a:rPr lang="en-US" sz="1600" baseline="0" dirty="0" smtClean="0">
                <a:latin typeface="Century Gothic" pitchFamily="34" charset="0"/>
              </a:rPr>
              <a:t> PENILAIAN PRESTASI DAN PENARAFAN BANGUNAN</a:t>
            </a:r>
            <a:endParaRPr lang="en-US" sz="1600" dirty="0">
              <a:latin typeface="Century Gothic" pitchFamily="34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SASARAN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8</c:v>
                </c:pt>
                <c:pt idx="2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SEBENAR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  <c:pt idx="1">
                  <c:v>15</c:v>
                </c:pt>
                <c:pt idx="2">
                  <c:v>17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90792168"/>
        <c:axId val="490792560"/>
      </c:barChart>
      <c:catAx>
        <c:axId val="490792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90792560"/>
        <c:crosses val="autoZero"/>
        <c:auto val="1"/>
        <c:lblAlgn val="ctr"/>
        <c:lblOffset val="100"/>
        <c:noMultiLvlLbl val="0"/>
      </c:catAx>
      <c:valAx>
        <c:axId val="49079256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>
                    <a:latin typeface="Century Gothic" pitchFamily="34" charset="0"/>
                  </a:defRPr>
                </a:pPr>
                <a:r>
                  <a:rPr lang="en-US" sz="1600" dirty="0" smtClean="0">
                    <a:latin typeface="Century Gothic" pitchFamily="34" charset="0"/>
                  </a:rPr>
                  <a:t>BILANGAN</a:t>
                </a:r>
                <a:endParaRPr lang="en-US" sz="1600" dirty="0">
                  <a:latin typeface="Century Gothic" pitchFamily="34" charset="0"/>
                </a:endParaRP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4907921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ms-MY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 smtClean="0">
                <a:latin typeface="Century Gothic" pitchFamily="34" charset="0"/>
              </a:rPr>
              <a:t>AUDIT</a:t>
            </a:r>
            <a:r>
              <a:rPr lang="en-US" sz="1600" baseline="0" dirty="0" smtClean="0">
                <a:latin typeface="Century Gothic" pitchFamily="34" charset="0"/>
              </a:rPr>
              <a:t> &amp; NAZIRAN TPATA</a:t>
            </a:r>
            <a:endParaRPr lang="en-US" sz="1600" dirty="0">
              <a:latin typeface="Century Gothic" pitchFamily="34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SASARAN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8</c:v>
                </c:pt>
                <c:pt idx="3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SEBENAR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</c:v>
                </c:pt>
                <c:pt idx="3">
                  <c:v>10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90794520"/>
        <c:axId val="490794912"/>
      </c:barChart>
      <c:catAx>
        <c:axId val="490794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90794912"/>
        <c:crosses val="autoZero"/>
        <c:auto val="1"/>
        <c:lblAlgn val="ctr"/>
        <c:lblOffset val="100"/>
        <c:noMultiLvlLbl val="0"/>
      </c:catAx>
      <c:valAx>
        <c:axId val="4907949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>
                    <a:latin typeface="Century Gothic" pitchFamily="34" charset="0"/>
                  </a:defRPr>
                </a:pPr>
                <a:r>
                  <a:rPr lang="en-US" sz="1600" dirty="0" smtClean="0">
                    <a:latin typeface="Century Gothic" pitchFamily="34" charset="0"/>
                  </a:rPr>
                  <a:t>BILANGAN</a:t>
                </a:r>
                <a:endParaRPr lang="en-US" sz="1600" dirty="0">
                  <a:latin typeface="Century Gothic" pitchFamily="34" charset="0"/>
                </a:endParaRP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4907945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ms-MY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 smtClean="0">
                <a:latin typeface="Century Gothic" pitchFamily="34" charset="0"/>
              </a:rPr>
              <a:t>PELUASAN</a:t>
            </a:r>
            <a:r>
              <a:rPr lang="en-US" sz="1600" baseline="0" dirty="0" smtClean="0">
                <a:latin typeface="Century Gothic" pitchFamily="34" charset="0"/>
              </a:rPr>
              <a:t> PENGURUSAN ASET TAK ALIH KERAJAAN</a:t>
            </a:r>
            <a:endParaRPr lang="en-US" sz="1600" dirty="0">
              <a:latin typeface="Century Gothic" pitchFamily="34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SASARAN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</c:v>
                </c:pt>
                <c:pt idx="1">
                  <c:v>12</c:v>
                </c:pt>
                <c:pt idx="2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SEBENAR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12</c:v>
                </c:pt>
                <c:pt idx="1">
                  <c:v>12</c:v>
                </c:pt>
                <c:pt idx="2">
                  <c:v>22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1308000"/>
        <c:axId val="341308392"/>
      </c:barChart>
      <c:catAx>
        <c:axId val="341308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41308392"/>
        <c:crosses val="autoZero"/>
        <c:auto val="1"/>
        <c:lblAlgn val="ctr"/>
        <c:lblOffset val="100"/>
        <c:noMultiLvlLbl val="0"/>
      </c:catAx>
      <c:valAx>
        <c:axId val="3413083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>
                    <a:latin typeface="Century Gothic" pitchFamily="34" charset="0"/>
                  </a:defRPr>
                </a:pPr>
                <a:r>
                  <a:rPr lang="en-US" sz="1600" dirty="0" smtClean="0">
                    <a:latin typeface="Century Gothic" pitchFamily="34" charset="0"/>
                  </a:rPr>
                  <a:t>BILANGAN</a:t>
                </a:r>
                <a:endParaRPr lang="en-US" sz="1600" dirty="0">
                  <a:latin typeface="Century Gothic" pitchFamily="34" charset="0"/>
                </a:endParaRP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413080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ms-MY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2C12B-EEE5-4BFE-AF6E-F9A23E70EF62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92D7D-C390-4AF0-BB1F-E7BBF1150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93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92D7D-C390-4AF0-BB1F-E7BBF1150DF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96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6A11-4F1A-4CEC-A7A2-B39E76B140AE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EB97-3CE5-4C67-A7B1-B47856881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30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6A11-4F1A-4CEC-A7A2-B39E76B140AE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EB97-3CE5-4C67-A7B1-B47856881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0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6A11-4F1A-4CEC-A7A2-B39E76B140AE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EB97-3CE5-4C67-A7B1-B47856881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6A11-4F1A-4CEC-A7A2-B39E76B140AE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EB97-3CE5-4C67-A7B1-B47856881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643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6A11-4F1A-4CEC-A7A2-B39E76B140AE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EB97-3CE5-4C67-A7B1-B47856881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98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6A11-4F1A-4CEC-A7A2-B39E76B140AE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EB97-3CE5-4C67-A7B1-B47856881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7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6A11-4F1A-4CEC-A7A2-B39E76B140AE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EB97-3CE5-4C67-A7B1-B47856881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99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6A11-4F1A-4CEC-A7A2-B39E76B140AE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EB97-3CE5-4C67-A7B1-B47856881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2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6A11-4F1A-4CEC-A7A2-B39E76B140AE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EB97-3CE5-4C67-A7B1-B47856881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008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6A11-4F1A-4CEC-A7A2-B39E76B140AE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EB97-3CE5-4C67-A7B1-B47856881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85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6A11-4F1A-4CEC-A7A2-B39E76B140AE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1EB97-3CE5-4C67-A7B1-B47856881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06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76A11-4F1A-4CEC-A7A2-B39E76B140AE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1EB97-3CE5-4C67-A7B1-B47856881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9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1000" y="762000"/>
            <a:ext cx="457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C000"/>
                </a:solidFill>
                <a:latin typeface="Century Gothic" pitchFamily="34" charset="0"/>
              </a:rPr>
              <a:t>PENCAPAIAN, ISU DAN OUTCOME PELAN TINDAKAN JAWATANKUASA KERJA PENGURUSAN ASET LESTARI</a:t>
            </a:r>
            <a:endParaRPr lang="en-US" sz="3200" b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4495800"/>
            <a:ext cx="29658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C000"/>
                </a:solidFill>
                <a:latin typeface="Century Gothic" pitchFamily="34" charset="0"/>
              </a:rPr>
              <a:t>10 MAC 2020 (SELASA)</a:t>
            </a:r>
            <a:endParaRPr lang="en-US" sz="2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53610" y="0"/>
            <a:ext cx="399039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153610" y="0"/>
            <a:ext cx="0" cy="685800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924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88489" cy="4578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799" y="0"/>
            <a:ext cx="5867401" cy="4578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23035"/>
            <a:ext cx="82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 pitchFamily="34" charset="0"/>
              </a:rPr>
              <a:t>T4.3 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9650" y="43851"/>
            <a:ext cx="6026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latin typeface="Century Gothic" pitchFamily="34" charset="0"/>
              </a:rPr>
              <a:t>IMPROVE TOTAL ASSET MANAGEMENT PRACTICE</a:t>
            </a:r>
            <a:endParaRPr lang="en-US" sz="2000" b="1" i="1" dirty="0">
              <a:latin typeface="Century Gothi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7060" y="664192"/>
            <a:ext cx="5134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entury Gothic" pitchFamily="34" charset="0"/>
              </a:rPr>
              <a:t>SKOP : PENYENGGARAAN LESTARI</a:t>
            </a:r>
            <a:endParaRPr lang="en-US" sz="2400" b="1" dirty="0">
              <a:latin typeface="Century Gothic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-17060" y="1162050"/>
            <a:ext cx="9161060" cy="0"/>
          </a:xfrm>
          <a:prstGeom prst="line">
            <a:avLst/>
          </a:prstGeom>
          <a:ln w="63500" cap="rnd"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-17060" y="1371600"/>
            <a:ext cx="2912660" cy="548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Melaksanakan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kontrak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pengurusan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fasiliti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di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dalam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Pengurusan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Aset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Menyeluruh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(PAM)</a:t>
            </a:r>
          </a:p>
          <a:p>
            <a:endParaRPr lang="en-US" sz="2400" b="1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2400" b="1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2400" b="1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95600" y="1371600"/>
            <a:ext cx="6248400" cy="381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ISU UTAMA DALAM PELAKSANAAN PELAN TINDAKAN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895600" y="1733550"/>
            <a:ext cx="6248400" cy="8572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Tiada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isu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untuk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penyediaan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Dokumen</a:t>
            </a:r>
            <a:endParaRPr lang="en-US" dirty="0" smtClean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95600" y="2590800"/>
            <a:ext cx="3124200" cy="838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CADANGAN INISIATIF STRATEGIK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895600" y="3429000"/>
            <a:ext cx="3124200" cy="3429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700" dirty="0" smtClean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17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17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ms-MY" sz="1600" dirty="0" smtClean="0"/>
          </a:p>
          <a:p>
            <a:r>
              <a:rPr lang="ms-MY" sz="1600" u="sng" dirty="0" smtClean="0">
                <a:solidFill>
                  <a:schemeClr val="tx1"/>
                </a:solidFill>
                <a:latin typeface="Century Gothic" pitchFamily="34" charset="0"/>
              </a:rPr>
              <a:t>Penyiapan dokumen </a:t>
            </a:r>
            <a:r>
              <a:rPr lang="ms-MY" sz="1600" b="1" i="1" dirty="0" smtClean="0">
                <a:solidFill>
                  <a:schemeClr val="tx1"/>
                </a:solidFill>
                <a:latin typeface="Century Gothic" pitchFamily="34" charset="0"/>
              </a:rPr>
              <a:t>Standard Form of Contract For Facilities Management &amp; Maintenance</a:t>
            </a:r>
            <a:r>
              <a:rPr lang="ms-MY" sz="1600" b="1" dirty="0" smtClean="0">
                <a:solidFill>
                  <a:schemeClr val="tx1"/>
                </a:solidFill>
                <a:latin typeface="Century Gothic" pitchFamily="34" charset="0"/>
              </a:rPr>
              <a:t> – PWD  FMM 2016</a:t>
            </a:r>
            <a:endParaRPr lang="en-US" sz="16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endParaRPr lang="en-US" sz="17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17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17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17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17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17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19800" y="2590800"/>
            <a:ext cx="3124200" cy="838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OUTCOME DARIPADA PELAKSANAAN PELAN TINDAKAN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019800" y="3429000"/>
            <a:ext cx="3124200" cy="3429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itchFamily="34" charset="0"/>
              <a:buChar char="•"/>
            </a:pPr>
            <a:r>
              <a:rPr lang="ms-MY" sz="1500" dirty="0">
                <a:solidFill>
                  <a:schemeClr val="tx1"/>
                </a:solidFill>
                <a:latin typeface="Century Gothic" pitchFamily="34" charset="0"/>
              </a:rPr>
              <a:t>SAKPKR Bil 04/2019 bertarikh 23 Januari 2019 -</a:t>
            </a:r>
            <a:r>
              <a:rPr lang="ms-MY" sz="1500" b="1" dirty="0">
                <a:solidFill>
                  <a:schemeClr val="tx1"/>
                </a:solidFill>
                <a:latin typeface="Century Gothic" pitchFamily="34" charset="0"/>
              </a:rPr>
              <a:t>Panduan perlaksanaan </a:t>
            </a:r>
            <a:r>
              <a:rPr lang="ms-MY" sz="1500" b="1" dirty="0" smtClean="0">
                <a:solidFill>
                  <a:schemeClr val="tx1"/>
                </a:solidFill>
                <a:latin typeface="Century Gothic" pitchFamily="34" charset="0"/>
              </a:rPr>
              <a:t>WPS </a:t>
            </a:r>
            <a:r>
              <a:rPr lang="ms-MY" sz="1500" dirty="0">
                <a:solidFill>
                  <a:schemeClr val="tx1"/>
                </a:solidFill>
                <a:latin typeface="Century Gothic" pitchFamily="34" charset="0"/>
              </a:rPr>
              <a:t>bagi kontrak FMM telah di </a:t>
            </a:r>
            <a:r>
              <a:rPr lang="ms-MY" sz="1500" dirty="0" smtClean="0">
                <a:solidFill>
                  <a:schemeClr val="tx1"/>
                </a:solidFill>
                <a:latin typeface="Century Gothic" pitchFamily="34" charset="0"/>
              </a:rPr>
              <a:t>keluarkan </a:t>
            </a:r>
            <a:r>
              <a:rPr lang="en-US" sz="1500" dirty="0" err="1" smtClean="0">
                <a:solidFill>
                  <a:schemeClr val="tx1"/>
                </a:solidFill>
                <a:latin typeface="Century Gothic" pitchFamily="34" charset="0"/>
              </a:rPr>
              <a:t>sebagai</a:t>
            </a:r>
            <a:r>
              <a:rPr lang="en-US" sz="15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500" dirty="0" err="1" smtClean="0">
                <a:solidFill>
                  <a:schemeClr val="tx1"/>
                </a:solidFill>
                <a:latin typeface="Century Gothic" pitchFamily="34" charset="0"/>
              </a:rPr>
              <a:t>panduan</a:t>
            </a:r>
            <a:r>
              <a:rPr lang="en-US" sz="1500" dirty="0" smtClean="0">
                <a:solidFill>
                  <a:schemeClr val="tx1"/>
                </a:solidFill>
                <a:latin typeface="Century Gothic" pitchFamily="34" charset="0"/>
              </a:rPr>
              <a:t>.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ms-MY" sz="1500" b="1" dirty="0" smtClean="0">
                <a:solidFill>
                  <a:schemeClr val="tx1"/>
                </a:solidFill>
                <a:latin typeface="Century Gothic" pitchFamily="34" charset="0"/>
              </a:rPr>
              <a:t>Pelaksanaan </a:t>
            </a:r>
            <a:r>
              <a:rPr lang="ms-MY" sz="1500" b="1" dirty="0">
                <a:solidFill>
                  <a:schemeClr val="tx1"/>
                </a:solidFill>
                <a:latin typeface="Century Gothic" pitchFamily="34" charset="0"/>
              </a:rPr>
              <a:t>perolehan bagi skop Facility Custodial Services </a:t>
            </a:r>
            <a:r>
              <a:rPr lang="ms-MY" sz="1500" dirty="0">
                <a:solidFill>
                  <a:schemeClr val="tx1"/>
                </a:solidFill>
                <a:latin typeface="Century Gothic" pitchFamily="34" charset="0"/>
              </a:rPr>
              <a:t>yang dibuat tender berasingan hendaklah mematuhi </a:t>
            </a:r>
            <a:r>
              <a:rPr lang="ms-MY" sz="1500" b="1" dirty="0">
                <a:solidFill>
                  <a:schemeClr val="tx1"/>
                </a:solidFill>
                <a:latin typeface="Century Gothic" pitchFamily="34" charset="0"/>
              </a:rPr>
              <a:t>peraturan </a:t>
            </a:r>
            <a:r>
              <a:rPr lang="ms-MY" sz="1500" b="1" dirty="0" smtClean="0">
                <a:solidFill>
                  <a:schemeClr val="tx1"/>
                </a:solidFill>
                <a:latin typeface="Century Gothic" pitchFamily="34" charset="0"/>
              </a:rPr>
              <a:t>P.K5.1.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ms-MY" sz="1500" b="1" dirty="0" smtClean="0">
                <a:solidFill>
                  <a:schemeClr val="tx1"/>
                </a:solidFill>
                <a:latin typeface="Century Gothic" pitchFamily="34" charset="0"/>
              </a:rPr>
              <a:t> 2 </a:t>
            </a:r>
            <a:r>
              <a:rPr lang="ms-MY" sz="1500" b="1" dirty="0">
                <a:solidFill>
                  <a:schemeClr val="tx1"/>
                </a:solidFill>
                <a:latin typeface="Century Gothic" pitchFamily="34" charset="0"/>
              </a:rPr>
              <a:t>Sistem CMMS  </a:t>
            </a:r>
            <a:r>
              <a:rPr lang="ms-MY" sz="1500" dirty="0">
                <a:solidFill>
                  <a:schemeClr val="tx1"/>
                </a:solidFill>
                <a:latin typeface="Century Gothic" pitchFamily="34" charset="0"/>
              </a:rPr>
              <a:t>dalam satu premis untuk pemantauan. </a:t>
            </a:r>
            <a:endParaRPr lang="en-US" sz="15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34200" y="3985"/>
            <a:ext cx="2209800" cy="871989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Internal Process/ Proses </a:t>
            </a:r>
            <a:r>
              <a:rPr lang="en-US" sz="1400" dirty="0" err="1" smtClean="0">
                <a:latin typeface="Century Gothic" pitchFamily="34" charset="0"/>
              </a:rPr>
              <a:t>Dalaman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34200" y="3985"/>
            <a:ext cx="2209800" cy="98661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Internal Process/ Proses </a:t>
            </a:r>
            <a:r>
              <a:rPr lang="en-US" sz="1400" dirty="0" err="1" smtClean="0">
                <a:latin typeface="Century Gothic" pitchFamily="34" charset="0"/>
              </a:rPr>
              <a:t>Dalaman</a:t>
            </a:r>
            <a:endParaRPr lang="en-US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77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88489" cy="4578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799" y="0"/>
            <a:ext cx="5867401" cy="4578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23035"/>
            <a:ext cx="82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 pitchFamily="34" charset="0"/>
              </a:rPr>
              <a:t>T4.3 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9650" y="43851"/>
            <a:ext cx="6026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latin typeface="Century Gothic" pitchFamily="34" charset="0"/>
              </a:rPr>
              <a:t>IMPROVE TOTAL ASSET MANAGEMENT PRACTICE</a:t>
            </a:r>
            <a:endParaRPr lang="en-US" sz="2000" b="1" i="1" dirty="0">
              <a:latin typeface="Century Gothi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7060" y="664192"/>
            <a:ext cx="5134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entury Gothic" pitchFamily="34" charset="0"/>
              </a:rPr>
              <a:t>SKOP : PENYENGGARAAN LESTARI</a:t>
            </a:r>
            <a:endParaRPr lang="en-US" sz="2400" b="1" dirty="0">
              <a:latin typeface="Century Gothic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-17060" y="1162050"/>
            <a:ext cx="9161060" cy="0"/>
          </a:xfrm>
          <a:prstGeom prst="line">
            <a:avLst/>
          </a:prstGeom>
          <a:ln w="63500" cap="rnd"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-17060" y="1371600"/>
            <a:ext cx="2912660" cy="548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Melaksanakan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kontrak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pengurusan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fasiliti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di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dalam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Pengurusan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Aset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Menyeluruh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(PAM)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20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95600" y="1371600"/>
            <a:ext cx="6248400" cy="381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ISU UTAMA DALAM PELAKSANAAN PELAN TINDAKAN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895600" y="1733550"/>
            <a:ext cx="6248400" cy="8572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Tiada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isu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untuk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penyediaan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Dokumen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95600" y="2590800"/>
            <a:ext cx="3124200" cy="838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CADANGAN INISIATIF STRATEGIK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895600" y="3429000"/>
            <a:ext cx="3124200" cy="3429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700" dirty="0" smtClean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17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1700" dirty="0" smtClean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ms-MY" sz="1600" dirty="0" smtClean="0"/>
          </a:p>
          <a:p>
            <a:r>
              <a:rPr lang="ms-MY" sz="1600" u="sng" dirty="0" smtClean="0">
                <a:solidFill>
                  <a:schemeClr val="tx1"/>
                </a:solidFill>
                <a:latin typeface="Century Gothic" pitchFamily="34" charset="0"/>
              </a:rPr>
              <a:t>Penyiapan dokumen </a:t>
            </a:r>
            <a:r>
              <a:rPr lang="ms-MY" sz="1700" b="1" dirty="0">
                <a:solidFill>
                  <a:schemeClr val="tx1"/>
                </a:solidFill>
                <a:latin typeface="Century Gothic" pitchFamily="34" charset="0"/>
              </a:rPr>
              <a:t>Dokumen Spesifikasi Teknikal Pengurusan Fasiliti &amp; Penyenggaraan Bangunan</a:t>
            </a:r>
            <a:endParaRPr lang="en-US" sz="1700" b="1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en-US" sz="17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17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17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17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17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17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19800" y="2590800"/>
            <a:ext cx="3124200" cy="838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OUTCOME DARIPADA PELAKSANAAN PELAN TINDAKAN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019800" y="3429000"/>
            <a:ext cx="3124200" cy="3429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600" dirty="0" err="1">
                <a:solidFill>
                  <a:schemeClr val="tx1"/>
                </a:solidFill>
                <a:latin typeface="Century Gothic" pitchFamily="34" charset="0"/>
              </a:rPr>
              <a:t>Surat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 Gothic" pitchFamily="34" charset="0"/>
              </a:rPr>
              <a:t>Arahan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</a:rPr>
              <a:t> KPKR </a:t>
            </a:r>
            <a:r>
              <a:rPr lang="en-US" sz="1600" dirty="0" err="1">
                <a:solidFill>
                  <a:schemeClr val="tx1"/>
                </a:solidFill>
                <a:latin typeface="Century Gothic" pitchFamily="34" charset="0"/>
              </a:rPr>
              <a:t>bil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</a:rPr>
              <a:t> 7/2019 </a:t>
            </a:r>
            <a:r>
              <a:rPr lang="en-US" sz="1600" dirty="0" err="1">
                <a:solidFill>
                  <a:schemeClr val="tx1"/>
                </a:solidFill>
                <a:latin typeface="Century Gothic" pitchFamily="34" charset="0"/>
              </a:rPr>
              <a:t>bagi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 Gothic" pitchFamily="34" charset="0"/>
              </a:rPr>
              <a:t>penggunaan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 Gothic" pitchFamily="34" charset="0"/>
              </a:rPr>
              <a:t>Dokumen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 Gothic" pitchFamily="34" charset="0"/>
              </a:rPr>
              <a:t>Spesifikasi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 Gothic" pitchFamily="34" charset="0"/>
              </a:rPr>
              <a:t>Teknikal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 Gothic" pitchFamily="34" charset="0"/>
              </a:rPr>
              <a:t>Pengurusan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 Gothic" pitchFamily="34" charset="0"/>
              </a:rPr>
              <a:t>Fasiliti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</a:rPr>
              <a:t> &amp; </a:t>
            </a:r>
            <a:r>
              <a:rPr lang="en-US" sz="1600" dirty="0" err="1">
                <a:solidFill>
                  <a:schemeClr val="tx1"/>
                </a:solidFill>
                <a:latin typeface="Century Gothic" pitchFamily="34" charset="0"/>
              </a:rPr>
              <a:t>Penyenggaraan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 Gothic" pitchFamily="34" charset="0"/>
              </a:rPr>
              <a:t>Bangunan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 Gothic" pitchFamily="34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 Gothic" pitchFamily="34" charset="0"/>
              </a:rPr>
              <a:t>Pengurusan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 Gothic" pitchFamily="34" charset="0"/>
              </a:rPr>
              <a:t>Prestasi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 Gothic" pitchFamily="34" charset="0"/>
              </a:rPr>
              <a:t>telah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 Gothic" pitchFamily="34" charset="0"/>
              </a:rPr>
              <a:t>dikeluarkan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entury Gothic" pitchFamily="34" charset="0"/>
              </a:rPr>
              <a:t>pada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</a:rPr>
              <a:t> 13 Mac </a:t>
            </a:r>
            <a:r>
              <a:rPr lang="en-US" sz="1600" dirty="0" smtClean="0">
                <a:solidFill>
                  <a:schemeClr val="tx1"/>
                </a:solidFill>
                <a:latin typeface="Century Gothic" pitchFamily="34" charset="0"/>
              </a:rPr>
              <a:t>2019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dirty="0" err="1" smtClean="0">
                <a:solidFill>
                  <a:schemeClr val="tx1"/>
                </a:solidFill>
                <a:latin typeface="Century Gothic" pitchFamily="34" charset="0"/>
              </a:rPr>
              <a:t>Peluasan</a:t>
            </a:r>
            <a:r>
              <a:rPr lang="en-US" sz="16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entury Gothic" pitchFamily="34" charset="0"/>
              </a:rPr>
              <a:t>kepada</a:t>
            </a:r>
            <a:r>
              <a:rPr lang="en-US" sz="16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entury Gothic" pitchFamily="34" charset="0"/>
              </a:rPr>
              <a:t>kementerian</a:t>
            </a:r>
            <a:r>
              <a:rPr lang="en-US" sz="1600" dirty="0" smtClean="0">
                <a:solidFill>
                  <a:schemeClr val="tx1"/>
                </a:solidFill>
                <a:latin typeface="Century Gothic" pitchFamily="34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Century Gothic" pitchFamily="34" charset="0"/>
              </a:rPr>
              <a:t>Jabatan</a:t>
            </a:r>
            <a:r>
              <a:rPr lang="en-US" sz="16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entury Gothic" pitchFamily="34" charset="0"/>
              </a:rPr>
              <a:t>dan</a:t>
            </a:r>
            <a:r>
              <a:rPr lang="en-US" sz="16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entury Gothic" pitchFamily="34" charset="0"/>
              </a:rPr>
              <a:t>Agensi</a:t>
            </a:r>
            <a:r>
              <a:rPr lang="en-US" sz="1600" dirty="0" smtClean="0">
                <a:solidFill>
                  <a:schemeClr val="tx1"/>
                </a:solidFill>
                <a:latin typeface="Century Gothic" pitchFamily="34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Century Gothic" pitchFamily="34" charset="0"/>
              </a:rPr>
              <a:t>terlibat</a:t>
            </a:r>
            <a:r>
              <a:rPr lang="en-US" sz="1600" dirty="0" smtClean="0">
                <a:solidFill>
                  <a:schemeClr val="tx1"/>
                </a:solidFill>
                <a:latin typeface="Century Gothic" pitchFamily="34" charset="0"/>
              </a:rPr>
              <a:t>.</a:t>
            </a:r>
            <a:endParaRPr lang="en-US" sz="16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34200" y="3985"/>
            <a:ext cx="2209800" cy="871989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Internal Process/ Proses </a:t>
            </a:r>
            <a:r>
              <a:rPr lang="en-US" sz="1400" dirty="0" err="1" smtClean="0">
                <a:latin typeface="Century Gothic" pitchFamily="34" charset="0"/>
              </a:rPr>
              <a:t>Dalaman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34200" y="3985"/>
            <a:ext cx="2209800" cy="98661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Internal Process/ Proses </a:t>
            </a:r>
            <a:r>
              <a:rPr lang="en-US" sz="1400" dirty="0" err="1" smtClean="0">
                <a:latin typeface="Century Gothic" pitchFamily="34" charset="0"/>
              </a:rPr>
              <a:t>Dalaman</a:t>
            </a:r>
            <a:endParaRPr lang="en-US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89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88489" cy="4578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799" y="0"/>
            <a:ext cx="5867401" cy="4578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23035"/>
            <a:ext cx="82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 pitchFamily="34" charset="0"/>
              </a:rPr>
              <a:t>T4.4 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9650" y="43851"/>
            <a:ext cx="4544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latin typeface="Century Gothic" pitchFamily="34" charset="0"/>
              </a:rPr>
              <a:t>DEVELOP SUSTAINABLE CHAMPIONS</a:t>
            </a:r>
            <a:endParaRPr lang="en-US" sz="2000" b="1" i="1" dirty="0">
              <a:latin typeface="Century Gothi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7060" y="664192"/>
            <a:ext cx="3050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entury Gothic" pitchFamily="34" charset="0"/>
              </a:rPr>
              <a:t>SKOP : KOMPETENSI</a:t>
            </a:r>
            <a:endParaRPr lang="en-US" sz="2400" b="1" dirty="0">
              <a:latin typeface="Century Gothic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-17060" y="1162050"/>
            <a:ext cx="9161060" cy="0"/>
          </a:xfrm>
          <a:prstGeom prst="line">
            <a:avLst/>
          </a:prstGeom>
          <a:ln w="63500" cap="rnd"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-17060" y="1752600"/>
            <a:ext cx="2912660" cy="5105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Melaksanakan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program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tatacara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Pengurusan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Aset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Tak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Alih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Kerajaan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sebagai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kaedah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amalan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terbaik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Pengurusan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aset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menyeluruh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(PAM)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mySPATA</a:t>
            </a:r>
            <a:endParaRPr lang="en-US" sz="24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endParaRPr lang="en-US" sz="20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20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95600" y="1752600"/>
            <a:ext cx="6248400" cy="381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ISU UTAMA DALAM PELAKSANAAN PELAN TINDAKAN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895600" y="2114550"/>
            <a:ext cx="6248400" cy="8572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Tiada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l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atihan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terhadap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aplikasi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mySPATA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disebabkan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sistem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tidak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dapat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dibangunkan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.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95600" y="2971800"/>
            <a:ext cx="3124200" cy="838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CADANGAN INISIATIF STRATEGIK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895600" y="3810000"/>
            <a:ext cx="3124200" cy="304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r>
              <a:rPr lang="ms-MY" dirty="0">
                <a:solidFill>
                  <a:schemeClr val="tx1"/>
                </a:solidFill>
                <a:latin typeface="Century Gothic" pitchFamily="34" charset="0"/>
              </a:rPr>
              <a:t>Melaksanakan latihan dan kompetensi pegawai JKR terhadap aplikasi sistem mySPATA</a:t>
            </a:r>
          </a:p>
          <a:p>
            <a:pPr algn="ctr"/>
            <a:endParaRPr lang="ms-MY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19800" y="2971800"/>
            <a:ext cx="3124200" cy="838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OUTCOME DARIPADA PELAKSANAAN PELAN TINDAKAN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019800" y="3810000"/>
            <a:ext cx="3124200" cy="304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ms-MY" b="1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Sesi latihan </a:t>
            </a:r>
            <a:r>
              <a:rPr lang="ms-MY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tetap </a:t>
            </a:r>
            <a:r>
              <a:rPr lang="ms-MY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diteruskan dengan </a:t>
            </a:r>
            <a:r>
              <a:rPr lang="ms-MY" b="1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secara manual </a:t>
            </a:r>
            <a:r>
              <a:rPr lang="ms-MY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modul penerimaan dan pendaftaran berdasarkan </a:t>
            </a:r>
            <a:r>
              <a:rPr lang="ms-MY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TPATA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34200" y="3985"/>
            <a:ext cx="2209800" cy="871989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Learning &amp; Growth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34200" y="3985"/>
            <a:ext cx="2209800" cy="98661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Learning &amp; Growth</a:t>
            </a:r>
            <a:endParaRPr lang="en-US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67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88489" cy="4578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799" y="0"/>
            <a:ext cx="5867401" cy="4578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23035"/>
            <a:ext cx="82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 pitchFamily="34" charset="0"/>
              </a:rPr>
              <a:t>T4.4 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9650" y="43851"/>
            <a:ext cx="4544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latin typeface="Century Gothic" pitchFamily="34" charset="0"/>
              </a:rPr>
              <a:t>DEVELOP SUSTAINABLE CHAMPIONS</a:t>
            </a:r>
            <a:endParaRPr lang="en-US" sz="2000" b="1" i="1" dirty="0">
              <a:latin typeface="Century Gothi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7060" y="664192"/>
            <a:ext cx="3050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entury Gothic" pitchFamily="34" charset="0"/>
              </a:rPr>
              <a:t>SKOP : KOMPETENSI</a:t>
            </a:r>
            <a:endParaRPr lang="en-US" sz="2400" b="1" dirty="0">
              <a:latin typeface="Century Gothic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-17060" y="1162050"/>
            <a:ext cx="9161060" cy="0"/>
          </a:xfrm>
          <a:prstGeom prst="line">
            <a:avLst/>
          </a:prstGeom>
          <a:ln w="63500" cap="rnd"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-17060" y="1752600"/>
            <a:ext cx="2912660" cy="5105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Melaksanakan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program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tatacara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Pengurusan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Aset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Tak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Alih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Kerajaan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sebagai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kaedah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dan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amalan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terbaik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Pengurusan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aset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menyeluruh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(PAM)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dan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mySPATA</a:t>
            </a:r>
            <a:endParaRPr lang="en-US" sz="2400" b="1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24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95600" y="1752600"/>
            <a:ext cx="6248400" cy="381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ISU UTAMA DALAM PELAKSANAAN PELAN TINDAKAN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895600" y="2114550"/>
            <a:ext cx="6248400" cy="8572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Tiada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isu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di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dalam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perlaksanaan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peluasan</a:t>
            </a:r>
            <a:endParaRPr lang="en-US" dirty="0" smtClean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95600" y="2971800"/>
            <a:ext cx="3124200" cy="838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CADANGAN INISIATIF STRATEGIK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895600" y="3810000"/>
            <a:ext cx="3124200" cy="304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r>
              <a:rPr lang="ms-MY" dirty="0">
                <a:solidFill>
                  <a:schemeClr val="tx1"/>
                </a:solidFill>
                <a:latin typeface="Century Gothic" pitchFamily="34" charset="0"/>
              </a:rPr>
              <a:t>Melaksanakan peluasan melalui seminar/roadshow/ kursus/ bengkel kepada JKR dan Kementerian </a:t>
            </a:r>
          </a:p>
          <a:p>
            <a:pPr algn="ctr"/>
            <a:endParaRPr lang="ms-MY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19800" y="2971800"/>
            <a:ext cx="3124200" cy="838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OUTCOME DARIPADA PELAKSANAAN PELAN TINDAKAN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019800" y="3810000"/>
            <a:ext cx="3124200" cy="304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s-MY" dirty="0">
                <a:solidFill>
                  <a:schemeClr val="tx1"/>
                </a:solidFill>
                <a:latin typeface="Century Gothic" pitchFamily="34" charset="0"/>
              </a:rPr>
              <a:t>Kementerian dan Agensi  telah diberi pendedahan dan pengetahuan berkenaan konsep Pengurusan Aset Tak Alih dan tatacara pengisian borang sepertimana yang terdapat di dalam TPATA.</a:t>
            </a:r>
            <a:endParaRPr lang="en-US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34200" y="3985"/>
            <a:ext cx="2209800" cy="871989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Learning &amp; Growth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34200" y="3985"/>
            <a:ext cx="2209800" cy="98661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Learning &amp; Growth</a:t>
            </a:r>
            <a:endParaRPr lang="en-US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19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5766" y="1288305"/>
            <a:ext cx="18245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PENCAPAIAN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601360862"/>
              </p:ext>
            </p:extLst>
          </p:nvPr>
        </p:nvGraphicFramePr>
        <p:xfrm>
          <a:off x="457200" y="1680532"/>
          <a:ext cx="7924800" cy="4712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angle 11"/>
          <p:cNvSpPr/>
          <p:nvPr/>
        </p:nvSpPr>
        <p:spPr>
          <a:xfrm>
            <a:off x="0" y="0"/>
            <a:ext cx="1088489" cy="4578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66799" y="0"/>
            <a:ext cx="5867401" cy="4578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52400" y="23035"/>
            <a:ext cx="82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 pitchFamily="34" charset="0"/>
              </a:rPr>
              <a:t>T4.4 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09650" y="43851"/>
            <a:ext cx="4544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latin typeface="Century Gothic" pitchFamily="34" charset="0"/>
              </a:rPr>
              <a:t>DEVELOP SUSTAINABLE CHAMPIONS</a:t>
            </a:r>
            <a:endParaRPr lang="en-US" sz="2000" b="1" i="1" dirty="0">
              <a:latin typeface="Century Gothic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17060" y="664192"/>
            <a:ext cx="3050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entury Gothic" pitchFamily="34" charset="0"/>
              </a:rPr>
              <a:t>SKOP : KOMPETENSI</a:t>
            </a:r>
            <a:endParaRPr lang="en-US" sz="2400" b="1" dirty="0">
              <a:latin typeface="Century Gothic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-17060" y="1162050"/>
            <a:ext cx="9161060" cy="0"/>
          </a:xfrm>
          <a:prstGeom prst="line">
            <a:avLst/>
          </a:prstGeom>
          <a:ln w="63500" cap="rnd"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934200" y="3985"/>
            <a:ext cx="2209800" cy="871989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Learning &amp; Growth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34200" y="3985"/>
            <a:ext cx="2209800" cy="98661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Learning &amp; Growth</a:t>
            </a:r>
            <a:endParaRPr lang="en-US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08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27432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C000"/>
                </a:solidFill>
                <a:latin typeface="Century Gothic" pitchFamily="34" charset="0"/>
              </a:rPr>
              <a:t>SEKIAN, TERIMA KASIH</a:t>
            </a:r>
            <a:endParaRPr lang="en-US" sz="3200" b="1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98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88489" cy="4578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800" y="0"/>
            <a:ext cx="4571100" cy="4578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23035"/>
            <a:ext cx="82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 pitchFamily="34" charset="0"/>
              </a:rPr>
              <a:t>T4.2 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-3774"/>
            <a:ext cx="4342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Century Gothic" pitchFamily="34" charset="0"/>
              </a:rPr>
              <a:t>CREATE SUSTAINABLE ASSETS</a:t>
            </a:r>
            <a:endParaRPr lang="en-US" sz="2400" b="1" i="1" dirty="0">
              <a:latin typeface="Century Gothi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7060" y="664192"/>
            <a:ext cx="6296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entury Gothic" pitchFamily="34" charset="0"/>
              </a:rPr>
              <a:t>SKOP : PRESTASI ASET TAK ALIH KERAJAAN</a:t>
            </a:r>
            <a:endParaRPr lang="en-US" sz="2400" b="1" dirty="0">
              <a:latin typeface="Century Gothic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-17060" y="1162050"/>
            <a:ext cx="9161060" cy="0"/>
          </a:xfrm>
          <a:prstGeom prst="line">
            <a:avLst/>
          </a:prstGeom>
          <a:ln w="63500" cap="rnd"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-17060" y="1752600"/>
            <a:ext cx="2912660" cy="5105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Melaksanakan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penilaian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prestasi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dan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penarafan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bintang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terhadap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keadaan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dan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prestasi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aset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tak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alih</a:t>
            </a:r>
            <a:r>
              <a:rPr lang="en-US" sz="24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entury Gothic" pitchFamily="34" charset="0"/>
              </a:rPr>
              <a:t>kerajaan</a:t>
            </a:r>
            <a:endParaRPr lang="en-US" sz="2400" b="1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24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95600" y="1752600"/>
            <a:ext cx="62484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ISU UTAMA DALAM PELAKSANAAN PELAN TINDAKAN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895600" y="2114550"/>
            <a:ext cx="6248400" cy="857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Tiada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isu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dalam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pembangunan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garis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panduan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95600" y="2971800"/>
            <a:ext cx="3124200" cy="8382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CADANGAN INISIATIF STRATEGIK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895600" y="3810000"/>
            <a:ext cx="3124200" cy="304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Melaksanakan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Pembangunan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Garis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Panduan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Penilaian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Prestasi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Penarafan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Bangunan</a:t>
            </a:r>
            <a:endParaRPr lang="en-US" dirty="0" smtClean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19800" y="2971800"/>
            <a:ext cx="3124200" cy="8382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OUTCOME DARIPADA PELAKSANAAN PELAN TINDAKAN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019800" y="3810000"/>
            <a:ext cx="3124200" cy="304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ms-MY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Garis Panduan  telah siap &amp; Arahan Pemakaian KPKR melalui surat arahan iaitu JKR.KPKR.121.010/05 Jld.12 (9) yang telah dikeluarkan pada </a:t>
            </a:r>
            <a:r>
              <a:rPr lang="ms-MY" b="1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22 Feb </a:t>
            </a:r>
            <a:r>
              <a:rPr lang="ms-MY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2018</a:t>
            </a:r>
            <a:endParaRPr lang="en-US" b="1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34200" y="3985"/>
            <a:ext cx="2209800" cy="98661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Internal Process/ Proses </a:t>
            </a:r>
            <a:r>
              <a:rPr lang="en-US" sz="1400" dirty="0" err="1" smtClean="0">
                <a:latin typeface="Century Gothic" pitchFamily="34" charset="0"/>
              </a:rPr>
              <a:t>Dalaman</a:t>
            </a:r>
            <a:endParaRPr lang="en-US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27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88489" cy="4578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800" y="0"/>
            <a:ext cx="4571100" cy="4578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23035"/>
            <a:ext cx="82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 pitchFamily="34" charset="0"/>
              </a:rPr>
              <a:t>T4.2 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-3774"/>
            <a:ext cx="4342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Century Gothic" pitchFamily="34" charset="0"/>
              </a:rPr>
              <a:t>CREATE SUSTAINABLE ASSETS</a:t>
            </a:r>
            <a:endParaRPr lang="en-US" sz="2400" b="1" i="1" dirty="0">
              <a:latin typeface="Century Gothi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7060" y="664192"/>
            <a:ext cx="6296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entury Gothic" pitchFamily="34" charset="0"/>
              </a:rPr>
              <a:t>SKOP : PRESTASI ASET TAK ALIH KERAJAAN</a:t>
            </a:r>
            <a:endParaRPr lang="en-US" sz="2400" b="1" dirty="0">
              <a:latin typeface="Century Gothic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-17060" y="1162050"/>
            <a:ext cx="9161060" cy="0"/>
          </a:xfrm>
          <a:prstGeom prst="line">
            <a:avLst/>
          </a:prstGeom>
          <a:ln w="63500" cap="rnd"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-17060" y="1752600"/>
            <a:ext cx="2912660" cy="5105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Melaksanakan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penilaian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prestasi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penarafan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bintang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terhadap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keadaan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prestasi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aset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tak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alih</a:t>
            </a:r>
            <a:r>
              <a:rPr lang="en-US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entury Gothic" pitchFamily="34" charset="0"/>
              </a:rPr>
              <a:t>kerajaan</a:t>
            </a:r>
            <a:endParaRPr lang="en-US" sz="24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endParaRPr lang="en-US" sz="24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24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95600" y="1752600"/>
            <a:ext cx="62484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ISU UTAMA DALAM PELAKSANAAN PELAN TINDAKAN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895600" y="2114550"/>
            <a:ext cx="6248400" cy="857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Tiada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isu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dalam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perlaksanaan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projek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rintis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95600" y="2971800"/>
            <a:ext cx="3124200" cy="8382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CADANGAN INISIATIF STRATEGIK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895600" y="3810000"/>
            <a:ext cx="3124200" cy="304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Melaksanakan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Projek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Rintis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untuk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penarafan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penarafan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bintang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terhadap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keadaan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prestasi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aset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tak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alih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 pitchFamily="34" charset="0"/>
              </a:rPr>
              <a:t>kerajaan</a:t>
            </a:r>
            <a:endParaRPr lang="en-US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19800" y="2971800"/>
            <a:ext cx="3124200" cy="8382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OUTCOME DARIPADA PELAKSANAAN PELAN TINDAKAN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019800" y="3810000"/>
            <a:ext cx="3124200" cy="304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ms-MY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Sebanyak 17 bilangan blok bangunan pejabat telah dilaksanakan penilaian prestasi </a:t>
            </a:r>
            <a:r>
              <a:rPr lang="ms-MY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bangunan pada tahun 2019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34200" y="3985"/>
            <a:ext cx="2209800" cy="871989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Internal Process/ Proses </a:t>
            </a:r>
            <a:r>
              <a:rPr lang="en-US" sz="1400" dirty="0" err="1" smtClean="0">
                <a:latin typeface="Century Gothic" pitchFamily="34" charset="0"/>
              </a:rPr>
              <a:t>Dalaman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34200" y="3985"/>
            <a:ext cx="2209800" cy="98661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Internal Process/ Proses </a:t>
            </a:r>
            <a:r>
              <a:rPr lang="en-US" sz="1400" dirty="0" err="1" smtClean="0">
                <a:latin typeface="Century Gothic" pitchFamily="34" charset="0"/>
              </a:rPr>
              <a:t>Dalaman</a:t>
            </a:r>
            <a:endParaRPr lang="en-US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90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88489" cy="4578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800" y="0"/>
            <a:ext cx="4571100" cy="4578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23035"/>
            <a:ext cx="82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 pitchFamily="34" charset="0"/>
              </a:rPr>
              <a:t>T4.2 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-3774"/>
            <a:ext cx="4342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Century Gothic" pitchFamily="34" charset="0"/>
              </a:rPr>
              <a:t>CREATE SUSTAINABLE ASSETS</a:t>
            </a:r>
            <a:endParaRPr lang="en-US" sz="2400" b="1" i="1" dirty="0">
              <a:latin typeface="Century Gothi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7060" y="664192"/>
            <a:ext cx="6296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entury Gothic" pitchFamily="34" charset="0"/>
              </a:rPr>
              <a:t>SKOP : PRESTASI ASET TAK ALIH KERAJAAN</a:t>
            </a:r>
            <a:endParaRPr lang="en-US" sz="2400" b="1" dirty="0">
              <a:latin typeface="Century Gothic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-17060" y="1162050"/>
            <a:ext cx="9161060" cy="0"/>
          </a:xfrm>
          <a:prstGeom prst="line">
            <a:avLst/>
          </a:prstGeom>
          <a:ln w="63500" cap="rnd"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934200" y="3985"/>
            <a:ext cx="2209800" cy="871989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Internal Process/ Proses </a:t>
            </a:r>
            <a:r>
              <a:rPr lang="en-US" sz="1400" dirty="0" err="1" smtClean="0">
                <a:latin typeface="Century Gothic" pitchFamily="34" charset="0"/>
              </a:rPr>
              <a:t>Dalaman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5766" y="1288305"/>
            <a:ext cx="18245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PENCAPAIAN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918215664"/>
              </p:ext>
            </p:extLst>
          </p:nvPr>
        </p:nvGraphicFramePr>
        <p:xfrm>
          <a:off x="457200" y="1680532"/>
          <a:ext cx="7924800" cy="4712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Rectangle 19"/>
          <p:cNvSpPr/>
          <p:nvPr/>
        </p:nvSpPr>
        <p:spPr>
          <a:xfrm>
            <a:off x="6934200" y="3985"/>
            <a:ext cx="2209800" cy="98661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Internal Process/ Proses </a:t>
            </a:r>
            <a:r>
              <a:rPr lang="en-US" sz="1400" dirty="0" err="1" smtClean="0">
                <a:latin typeface="Century Gothic" pitchFamily="34" charset="0"/>
              </a:rPr>
              <a:t>Dalaman</a:t>
            </a:r>
            <a:endParaRPr lang="en-US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63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88489" cy="4578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800" y="0"/>
            <a:ext cx="4571100" cy="4578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23035"/>
            <a:ext cx="82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 pitchFamily="34" charset="0"/>
              </a:rPr>
              <a:t>T4.2 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-3774"/>
            <a:ext cx="4342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Century Gothic" pitchFamily="34" charset="0"/>
              </a:rPr>
              <a:t>CREATE SUSTAINABLE ASSETS</a:t>
            </a:r>
            <a:endParaRPr lang="en-US" sz="2400" b="1" i="1" dirty="0">
              <a:latin typeface="Century Gothi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7060" y="664192"/>
            <a:ext cx="6296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entury Gothic" pitchFamily="34" charset="0"/>
              </a:rPr>
              <a:t>SKOP : PRESTASI ASET TAK ALIH KERAJAAN</a:t>
            </a:r>
            <a:endParaRPr lang="en-US" sz="2400" b="1" dirty="0">
              <a:latin typeface="Century Gothic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-17060" y="1162050"/>
            <a:ext cx="9161060" cy="0"/>
          </a:xfrm>
          <a:prstGeom prst="line">
            <a:avLst/>
          </a:prstGeom>
          <a:ln w="63500" cap="rnd"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-17060" y="1371600"/>
            <a:ext cx="2912660" cy="5486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Melaksanakan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program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tatacara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Pengurusan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Aset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Tak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Alih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Kerajaan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sebagai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kaedah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dan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amalan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terbaik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Pengurusan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aset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menyeluruh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(PAM)</a:t>
            </a:r>
            <a:endParaRPr lang="en-US" sz="2000" b="1" dirty="0" smtClean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20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20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95600" y="1371600"/>
            <a:ext cx="62484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ISU UTAMA DALAM PELAKSANAAN PELAN TINDAKAN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895600" y="1733550"/>
            <a:ext cx="6248400" cy="857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Peruntukan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projek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sediada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tidak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mencukupi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95600" y="2590800"/>
            <a:ext cx="3124200" cy="8382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CADANGAN INISIATIF STRATEGIK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895600" y="3429000"/>
            <a:ext cx="3124200" cy="3429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ms-MY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Membangunkan sistem </a:t>
            </a:r>
            <a:r>
              <a:rPr lang="ms-MY" b="1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aplikasi mySPATA </a:t>
            </a:r>
            <a:r>
              <a:rPr lang="ms-MY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myBangunan (J-Prestasi) bagi penilaian prestasi dan penarafan bintang kepada bangunan kerajaan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19800" y="2590800"/>
            <a:ext cx="3124200" cy="8382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OUTCOME DARIPADA PELAKSANAAN PELAN TINDAKAN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019800" y="3429000"/>
            <a:ext cx="3124200" cy="3429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ms-MY" sz="16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KSU KKR telah membuat </a:t>
            </a:r>
            <a:r>
              <a:rPr lang="ms-MY" sz="16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keputusan: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ms-MY" sz="16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tidak </a:t>
            </a:r>
            <a:r>
              <a:rPr lang="ms-MY" sz="16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memohon tambahan </a:t>
            </a:r>
            <a:r>
              <a:rPr lang="ms-MY" sz="16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peruntukan.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ms-MY" sz="16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permohonan</a:t>
            </a:r>
            <a:r>
              <a:rPr lang="ms-MY" sz="16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ms-MY" sz="16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pembutiran </a:t>
            </a:r>
            <a:r>
              <a:rPr lang="ms-MY" sz="1600" b="1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semula projek </a:t>
            </a:r>
            <a:r>
              <a:rPr lang="ms-MY" sz="16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dengan skop kerja yang lengkap di bawah </a:t>
            </a:r>
            <a:r>
              <a:rPr lang="ms-MY" sz="1600" b="1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RMKe-12</a:t>
            </a:r>
            <a:r>
              <a:rPr lang="ms-MY" sz="16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endParaRPr lang="ms-MY" sz="1600" dirty="0" smtClean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ms-MY" sz="16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projek </a:t>
            </a:r>
            <a:r>
              <a:rPr lang="ms-MY" sz="16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mySPATA</a:t>
            </a:r>
            <a:r>
              <a:rPr lang="ms-MY" sz="16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ms-MY" sz="16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diletakkan di bawah skop kerja pembangunan Sistem Perolehan Kerja Elektronik </a:t>
            </a:r>
            <a:r>
              <a:rPr lang="ms-MY" sz="1600" b="1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(eWorks)</a:t>
            </a:r>
            <a:r>
              <a:rPr lang="ms-MY" sz="16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.</a:t>
            </a:r>
            <a:endParaRPr lang="en-US" sz="16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34200" y="3985"/>
            <a:ext cx="2209800" cy="871989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Internal Process/ Proses </a:t>
            </a:r>
            <a:r>
              <a:rPr lang="en-US" sz="1400" dirty="0" err="1" smtClean="0">
                <a:latin typeface="Century Gothic" pitchFamily="34" charset="0"/>
              </a:rPr>
              <a:t>Dalaman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34200" y="3985"/>
            <a:ext cx="2209800" cy="98661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Internal Process/ Proses </a:t>
            </a:r>
            <a:r>
              <a:rPr lang="en-US" sz="1400" dirty="0" err="1" smtClean="0">
                <a:latin typeface="Century Gothic" pitchFamily="34" charset="0"/>
              </a:rPr>
              <a:t>Dalaman</a:t>
            </a:r>
            <a:endParaRPr lang="en-US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71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88489" cy="4578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800" y="0"/>
            <a:ext cx="4571100" cy="4578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23035"/>
            <a:ext cx="82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 pitchFamily="34" charset="0"/>
              </a:rPr>
              <a:t>T4.2 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-3774"/>
            <a:ext cx="4342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Century Gothic" pitchFamily="34" charset="0"/>
              </a:rPr>
              <a:t>CREATE SUSTAINABLE ASSETS</a:t>
            </a:r>
            <a:endParaRPr lang="en-US" sz="2400" b="1" i="1" dirty="0">
              <a:latin typeface="Century Gothi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7060" y="664192"/>
            <a:ext cx="6296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entury Gothic" pitchFamily="34" charset="0"/>
              </a:rPr>
              <a:t>SKOP : PRESTASI ASET TAK ALIH KERAJAAN</a:t>
            </a:r>
            <a:endParaRPr lang="en-US" sz="2400" b="1" dirty="0">
              <a:latin typeface="Century Gothic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-17060" y="1162050"/>
            <a:ext cx="9161060" cy="0"/>
          </a:xfrm>
          <a:prstGeom prst="line">
            <a:avLst/>
          </a:prstGeom>
          <a:ln w="63500" cap="rnd"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-17060" y="1371600"/>
            <a:ext cx="2912660" cy="5486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Melaksanakan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program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tatacara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Pengurusan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Aset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Tak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Alih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Kerajaan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sebagai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kaedah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dan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amalan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terbaik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Pengurusan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aset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menyeluruh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(PAM)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sz="20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95600" y="1371600"/>
            <a:ext cx="62484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ISU UTAMA DALAM PELAKSANAAN PELAN TINDAKAN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895600" y="1733550"/>
            <a:ext cx="6248400" cy="857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Tiada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isu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di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dalam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perlaksanaan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Audit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Naziran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95600" y="2590800"/>
            <a:ext cx="3124200" cy="8382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CADANGAN INISIATIF STRATEGIK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895600" y="3429000"/>
            <a:ext cx="3124200" cy="3429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Menjalankan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Audit &amp;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Naziran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TPATA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untuk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kementerian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,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Jabatan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Agensi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Kerajaan</a:t>
            </a:r>
            <a:endParaRPr lang="en-US" dirty="0" smtClean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19800" y="2590800"/>
            <a:ext cx="3124200" cy="8382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OUTCOME DARIPADA PELAKSANAAN PELAN TINDAKAN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019800" y="3429000"/>
            <a:ext cx="3124200" cy="3429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ms-MY" b="1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Laporan</a:t>
            </a:r>
            <a:r>
              <a:rPr lang="ms-MY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bagi program telah disediakan dan diedar kepada Kementerian / Jabatan / Agensi untuk </a:t>
            </a:r>
            <a:r>
              <a:rPr lang="ms-MY" b="1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penambahbaikan dalam pengurusan aset tak alih.</a:t>
            </a:r>
            <a:endParaRPr lang="en-US" b="1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34200" y="3985"/>
            <a:ext cx="2209800" cy="871989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Internal Process/ Proses </a:t>
            </a:r>
            <a:r>
              <a:rPr lang="en-US" sz="1400" dirty="0" err="1" smtClean="0">
                <a:latin typeface="Century Gothic" pitchFamily="34" charset="0"/>
              </a:rPr>
              <a:t>Dalaman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34200" y="3985"/>
            <a:ext cx="2209800" cy="98661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Internal Process/ Proses </a:t>
            </a:r>
            <a:r>
              <a:rPr lang="en-US" sz="1400" dirty="0" err="1" smtClean="0">
                <a:latin typeface="Century Gothic" pitchFamily="34" charset="0"/>
              </a:rPr>
              <a:t>Dalaman</a:t>
            </a:r>
            <a:endParaRPr lang="en-US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32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88489" cy="4578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800" y="0"/>
            <a:ext cx="4571100" cy="4578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23035"/>
            <a:ext cx="82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 pitchFamily="34" charset="0"/>
              </a:rPr>
              <a:t>T4.2 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-3774"/>
            <a:ext cx="4342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Century Gothic" pitchFamily="34" charset="0"/>
              </a:rPr>
              <a:t>CREATE SUSTAINABLE ASSETS</a:t>
            </a:r>
            <a:endParaRPr lang="en-US" sz="2400" b="1" i="1" dirty="0">
              <a:latin typeface="Century Gothi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7060" y="664192"/>
            <a:ext cx="6296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entury Gothic" pitchFamily="34" charset="0"/>
              </a:rPr>
              <a:t>SKOP : PRESTASI ASET TAK ALIH KERAJAAN</a:t>
            </a:r>
            <a:endParaRPr lang="en-US" sz="2400" b="1" dirty="0">
              <a:latin typeface="Century Gothic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-17060" y="1162050"/>
            <a:ext cx="9161060" cy="0"/>
          </a:xfrm>
          <a:prstGeom prst="line">
            <a:avLst/>
          </a:prstGeom>
          <a:ln w="63500" cap="rnd"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934200" y="3985"/>
            <a:ext cx="2209800" cy="871989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Internal Process/ Proses </a:t>
            </a:r>
            <a:r>
              <a:rPr lang="en-US" sz="1400" dirty="0" err="1" smtClean="0">
                <a:latin typeface="Century Gothic" pitchFamily="34" charset="0"/>
              </a:rPr>
              <a:t>Dalaman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5766" y="1288305"/>
            <a:ext cx="18245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PENCAPAIAN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952835147"/>
              </p:ext>
            </p:extLst>
          </p:nvPr>
        </p:nvGraphicFramePr>
        <p:xfrm>
          <a:off x="457200" y="1680532"/>
          <a:ext cx="7924800" cy="4712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10"/>
          <p:cNvSpPr/>
          <p:nvPr/>
        </p:nvSpPr>
        <p:spPr>
          <a:xfrm>
            <a:off x="6934200" y="3985"/>
            <a:ext cx="2209800" cy="98661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Internal Process/ Proses </a:t>
            </a:r>
            <a:r>
              <a:rPr lang="en-US" sz="1400" dirty="0" err="1" smtClean="0">
                <a:latin typeface="Century Gothic" pitchFamily="34" charset="0"/>
              </a:rPr>
              <a:t>Dalaman</a:t>
            </a:r>
            <a:endParaRPr lang="en-US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73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88489" cy="4578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799" y="0"/>
            <a:ext cx="5867401" cy="4578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23035"/>
            <a:ext cx="82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 pitchFamily="34" charset="0"/>
              </a:rPr>
              <a:t>T4.3 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9650" y="43851"/>
            <a:ext cx="6026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latin typeface="Century Gothic" pitchFamily="34" charset="0"/>
              </a:rPr>
              <a:t>IMPROVE TOTAL ASSET MANAGEMENT PRACTICE</a:t>
            </a:r>
            <a:endParaRPr lang="en-US" sz="2000" b="1" i="1" dirty="0">
              <a:latin typeface="Century Gothi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7060" y="664192"/>
            <a:ext cx="6951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 pitchFamily="34" charset="0"/>
              </a:rPr>
              <a:t>SKOP : PENGURUSAN SISA PEPEJAL DAN SISA TERJADUAL</a:t>
            </a:r>
            <a:endParaRPr lang="en-US" sz="2400" b="1" dirty="0">
              <a:latin typeface="Century Gothic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-17060" y="1524000"/>
            <a:ext cx="9161060" cy="0"/>
          </a:xfrm>
          <a:prstGeom prst="line">
            <a:avLst/>
          </a:prstGeom>
          <a:ln w="63500" cap="rnd"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-17060" y="1752600"/>
            <a:ext cx="2912660" cy="5105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ms-MY" sz="2400" b="1" dirty="0">
                <a:solidFill>
                  <a:schemeClr val="tx1"/>
                </a:solidFill>
                <a:latin typeface="Century Gothic" pitchFamily="34" charset="0"/>
              </a:rPr>
              <a:t>Memastikan pengurusan sisa pepejal selaras keperluan pengurusan sisa negara</a:t>
            </a:r>
            <a:endParaRPr lang="en-US" sz="2400" b="1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24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95600" y="1752600"/>
            <a:ext cx="6248400" cy="381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ISU UTAMA DALAM PELAKSANAAN PELAN TINDAKAN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895600" y="2114550"/>
            <a:ext cx="6248400" cy="8572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1 tong </a:t>
            </a:r>
            <a:r>
              <a:rPr lang="en-US" sz="17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sampah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sahaja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, </a:t>
            </a:r>
            <a:r>
              <a:rPr lang="en-US" sz="17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tiada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tong </a:t>
            </a:r>
            <a:r>
              <a:rPr lang="en-US" sz="17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sampah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kitar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semula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Sisa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i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grease trap </a:t>
            </a:r>
            <a:r>
              <a:rPr lang="en-US" sz="17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diangkat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oleh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lori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Alam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Flora </a:t>
            </a:r>
            <a:r>
              <a:rPr lang="en-US" sz="17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yg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sama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95600" y="2971800"/>
            <a:ext cx="3124200" cy="8382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CADANGAN INISIATIF STRATEGIK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895600" y="3810000"/>
            <a:ext cx="3124200" cy="304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Melaksanakan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projek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perintis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yang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menggunapakai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Garis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Panduan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sediaada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Pengurusan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Sisa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Pepejal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ms-MY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19800" y="2971800"/>
            <a:ext cx="3124200" cy="8382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OUTCOME DARIPADA PELAKSANAAN PELAN TINDAKAN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019800" y="3810000"/>
            <a:ext cx="3124200" cy="304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ms-MY" sz="155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Pihak JKR melalui CDPK perlu memohon kepda </a:t>
            </a:r>
            <a:r>
              <a:rPr lang="ms-MY" sz="155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Alam Flora </a:t>
            </a:r>
            <a:r>
              <a:rPr lang="ms-MY" sz="155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untuk penyediaan </a:t>
            </a:r>
            <a:r>
              <a:rPr lang="ms-MY" sz="155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tong sampah kitar semula.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ms-MY" sz="155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Penambahbaikan Spec. </a:t>
            </a:r>
            <a:r>
              <a:rPr lang="ms-MY" sz="1550" b="1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</a:t>
            </a:r>
            <a:r>
              <a:rPr lang="ms-MY" sz="155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an BQ</a:t>
            </a:r>
            <a:r>
              <a:rPr lang="ms-MY" sz="155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di dalam kontrak pengurusan fasiliti untuk </a:t>
            </a:r>
            <a:r>
              <a:rPr lang="ms-MY" sz="155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b</a:t>
            </a:r>
            <a:r>
              <a:rPr lang="ms-MY" sz="155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ahan kitar semula dan sisa </a:t>
            </a:r>
            <a:r>
              <a:rPr lang="ms-MY" sz="1550" i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grease trap </a:t>
            </a:r>
            <a:r>
              <a:rPr lang="ms-MY" sz="155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serta pelantikan kontraktor bagi kutipan bahan kitar semula</a:t>
            </a:r>
            <a:endParaRPr lang="en-US" sz="155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34200" y="3985"/>
            <a:ext cx="2209800" cy="871989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Internal Process/ Proses </a:t>
            </a:r>
            <a:r>
              <a:rPr lang="en-US" sz="1400" dirty="0" err="1" smtClean="0">
                <a:latin typeface="Century Gothic" pitchFamily="34" charset="0"/>
              </a:rPr>
              <a:t>Dalaman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34200" y="3985"/>
            <a:ext cx="2209800" cy="98661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Internal Process/ Proses </a:t>
            </a:r>
            <a:r>
              <a:rPr lang="en-US" sz="1400" dirty="0" err="1" smtClean="0">
                <a:latin typeface="Century Gothic" pitchFamily="34" charset="0"/>
              </a:rPr>
              <a:t>Dalaman</a:t>
            </a:r>
            <a:endParaRPr lang="en-US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14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88489" cy="4578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799" y="0"/>
            <a:ext cx="5867401" cy="4578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23035"/>
            <a:ext cx="82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 pitchFamily="34" charset="0"/>
              </a:rPr>
              <a:t>T4.3 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9650" y="43851"/>
            <a:ext cx="6026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latin typeface="Century Gothic" pitchFamily="34" charset="0"/>
              </a:rPr>
              <a:t>IMPROVE TOTAL ASSET MANAGEMENT PRACTICE</a:t>
            </a:r>
            <a:endParaRPr lang="en-US" sz="2000" b="1" i="1" dirty="0">
              <a:latin typeface="Century Gothic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17060" y="1752600"/>
            <a:ext cx="2912660" cy="5105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ms-MY" sz="2400" b="1" dirty="0">
                <a:solidFill>
                  <a:schemeClr val="tx1"/>
                </a:solidFill>
                <a:latin typeface="Century Gothic" pitchFamily="34" charset="0"/>
              </a:rPr>
              <a:t>Memastikan pengurusan sisa terjadual mematuhi Peraturan Kualiti Alam Sekeliling – Jadual Pertama – Buangan Terjadual 2005</a:t>
            </a:r>
            <a:endParaRPr lang="en-US" sz="2400" b="1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24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95600" y="1752600"/>
            <a:ext cx="6248400" cy="381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ISU UTAMA DALAM PELAKSANAAN PELAN TINDAKAN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895600" y="2114550"/>
            <a:ext cx="6248400" cy="8572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tindakan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penutupan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Blok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Parlimen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Lama.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95600" y="2971800"/>
            <a:ext cx="3124200" cy="8382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CADANGAN INISIATIF STRATEGIK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895600" y="3810000"/>
            <a:ext cx="3124200" cy="304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Melaksanakan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projek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perintis</a:t>
            </a:r>
            <a:r>
              <a:rPr lang="en-US" sz="17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</a:p>
          <a:p>
            <a:r>
              <a:rPr lang="en-US" sz="1700" b="1" i="1" dirty="0" err="1" smtClean="0">
                <a:solidFill>
                  <a:schemeClr val="tx1"/>
                </a:solidFill>
                <a:latin typeface="Century Gothic" pitchFamily="34" charset="0"/>
              </a:rPr>
              <a:t>bangunan</a:t>
            </a:r>
            <a:r>
              <a:rPr lang="en-US" sz="1700" b="1" i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1700" b="1" i="1" dirty="0">
                <a:solidFill>
                  <a:schemeClr val="tx1"/>
                </a:solidFill>
                <a:latin typeface="Century Gothic" pitchFamily="34" charset="0"/>
              </a:rPr>
              <a:t>Blok E (</a:t>
            </a:r>
            <a:r>
              <a:rPr lang="en-US" sz="1700" b="1" i="1" dirty="0" err="1">
                <a:solidFill>
                  <a:schemeClr val="tx1"/>
                </a:solidFill>
                <a:latin typeface="Century Gothic" pitchFamily="34" charset="0"/>
              </a:rPr>
              <a:t>Parlimen</a:t>
            </a:r>
            <a:r>
              <a:rPr lang="en-US" sz="1700" b="1" i="1" dirty="0">
                <a:solidFill>
                  <a:schemeClr val="tx1"/>
                </a:solidFill>
                <a:latin typeface="Century Gothic" pitchFamily="34" charset="0"/>
              </a:rPr>
              <a:t> Lama</a:t>
            </a:r>
            <a:r>
              <a:rPr lang="en-US" sz="1700" b="1" i="1" dirty="0" smtClean="0">
                <a:solidFill>
                  <a:schemeClr val="tx1"/>
                </a:solidFill>
                <a:latin typeface="Century Gothic" pitchFamily="34" charset="0"/>
              </a:rPr>
              <a:t>)</a:t>
            </a:r>
          </a:p>
          <a:p>
            <a:endParaRPr lang="en-US" sz="17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19800" y="2971800"/>
            <a:ext cx="3124200" cy="8382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OUTCOME DARIPADA PELAKSANAAN PELAN TINDAKAN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019800" y="3810000"/>
            <a:ext cx="3124200" cy="304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Melakukan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kajian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semula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terhadap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spesifikasi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serta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senarai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kuantiti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(BQ) </a:t>
            </a:r>
            <a:r>
              <a:rPr lang="en-US" sz="1700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bagi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kontrak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FM </a:t>
            </a:r>
            <a:r>
              <a:rPr lang="en-US" sz="1700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untuk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penambahan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skop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kerja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bagi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pengurusan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sisa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700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terjadual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.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934200" y="3985"/>
            <a:ext cx="2209800" cy="871989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Internal Process/ Proses </a:t>
            </a:r>
            <a:r>
              <a:rPr lang="en-US" sz="1400" dirty="0" err="1" smtClean="0">
                <a:latin typeface="Century Gothic" pitchFamily="34" charset="0"/>
              </a:rPr>
              <a:t>Dalaman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34200" y="3985"/>
            <a:ext cx="2209800" cy="98661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latin typeface="Century Gothic" pitchFamily="34" charset="0"/>
              </a:rPr>
              <a:t>PERSPEKTIF:</a:t>
            </a:r>
          </a:p>
          <a:p>
            <a:pPr algn="r"/>
            <a:r>
              <a:rPr lang="en-US" sz="1400" dirty="0" smtClean="0">
                <a:latin typeface="Century Gothic" pitchFamily="34" charset="0"/>
              </a:rPr>
              <a:t>Internal Process/ Proses </a:t>
            </a:r>
            <a:r>
              <a:rPr lang="en-US" sz="1400" dirty="0" err="1" smtClean="0">
                <a:latin typeface="Century Gothic" pitchFamily="34" charset="0"/>
              </a:rPr>
              <a:t>Dalaman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17060" y="664192"/>
            <a:ext cx="6951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 pitchFamily="34" charset="0"/>
              </a:rPr>
              <a:t>SKOP : PENGURUSAN SISA PEPEJAL DAN SISA TERJADUAL</a:t>
            </a:r>
            <a:endParaRPr lang="en-US" sz="2400" b="1" dirty="0">
              <a:latin typeface="Century Gothic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-17060" y="1524000"/>
            <a:ext cx="9161060" cy="0"/>
          </a:xfrm>
          <a:prstGeom prst="line">
            <a:avLst/>
          </a:prstGeom>
          <a:ln w="63500" cap="rnd"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342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1123</Words>
  <Application>Microsoft Office PowerPoint</Application>
  <PresentationFormat>On-screen Show (4:3)</PresentationFormat>
  <Paragraphs>238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23</cp:revision>
  <dcterms:created xsi:type="dcterms:W3CDTF">2020-03-05T01:09:34Z</dcterms:created>
  <dcterms:modified xsi:type="dcterms:W3CDTF">2020-08-27T02:08:45Z</dcterms:modified>
</cp:coreProperties>
</file>