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68" r:id="rId2"/>
    <p:sldId id="345" r:id="rId3"/>
    <p:sldId id="346" r:id="rId4"/>
    <p:sldId id="347" r:id="rId5"/>
    <p:sldId id="348" r:id="rId6"/>
    <p:sldId id="349" r:id="rId7"/>
    <p:sldId id="350" r:id="rId8"/>
    <p:sldId id="352" r:id="rId9"/>
    <p:sldId id="351" r:id="rId10"/>
    <p:sldId id="353" r:id="rId11"/>
    <p:sldId id="355" r:id="rId12"/>
    <p:sldId id="356" r:id="rId13"/>
    <p:sldId id="342" r:id="rId14"/>
    <p:sldId id="344" r:id="rId15"/>
    <p:sldId id="341" r:id="rId16"/>
    <p:sldId id="33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7" autoAdjust="0"/>
    <p:restoredTop sz="99878" autoAdjust="0"/>
  </p:normalViewPr>
  <p:slideViewPr>
    <p:cSldViewPr snapToGrid="0">
      <p:cViewPr>
        <p:scale>
          <a:sx n="90" d="100"/>
          <a:sy n="90" d="100"/>
        </p:scale>
        <p:origin x="-246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s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ms-MY"/>
              <a:t>Pencapaian</a:t>
            </a:r>
            <a:r>
              <a:rPr lang="ms-MY" baseline="0"/>
              <a:t> Penjimatan Tenaga PIPT 5</a:t>
            </a:r>
            <a:endParaRPr lang="ms-MY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Penanda Asas (kWj)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Januari '19</c:v>
                </c:pt>
                <c:pt idx="1">
                  <c:v>Febuari '19</c:v>
                </c:pt>
                <c:pt idx="2">
                  <c:v>Mac '19</c:v>
                </c:pt>
                <c:pt idx="3">
                  <c:v>April '19</c:v>
                </c:pt>
                <c:pt idx="4">
                  <c:v>Mei ,19</c:v>
                </c:pt>
                <c:pt idx="5">
                  <c:v>Jun '19</c:v>
                </c:pt>
                <c:pt idx="6">
                  <c:v>Julai '19</c:v>
                </c:pt>
                <c:pt idx="7">
                  <c:v>Ogos '19</c:v>
                </c:pt>
                <c:pt idx="8">
                  <c:v>September '19</c:v>
                </c:pt>
                <c:pt idx="9">
                  <c:v>Oktober '19</c:v>
                </c:pt>
                <c:pt idx="10">
                  <c:v>November '19</c:v>
                </c:pt>
                <c:pt idx="11">
                  <c:v>Disember '19</c:v>
                </c:pt>
              </c:strCache>
            </c:strRef>
          </c:cat>
          <c:val>
            <c:numRef>
              <c:f>'[2]5.jan 19-dis19'!$G$13:$G$24</c:f>
              <c:numCache>
                <c:formatCode>#,##0_);\(#,##0\)</c:formatCode>
                <c:ptCount val="12"/>
                <c:pt idx="0">
                  <c:v>407287.25520000001</c:v>
                </c:pt>
                <c:pt idx="1">
                  <c:v>353880.37299999996</c:v>
                </c:pt>
                <c:pt idx="2">
                  <c:v>413143.11780000001</c:v>
                </c:pt>
                <c:pt idx="3">
                  <c:v>422970.47660000005</c:v>
                </c:pt>
                <c:pt idx="4">
                  <c:v>398978.08299999998</c:v>
                </c:pt>
                <c:pt idx="5">
                  <c:v>368045.40779999999</c:v>
                </c:pt>
                <c:pt idx="6">
                  <c:v>422319.82519999996</c:v>
                </c:pt>
                <c:pt idx="7">
                  <c:v>408588.55800000002</c:v>
                </c:pt>
                <c:pt idx="8">
                  <c:v>368912.94299999997</c:v>
                </c:pt>
                <c:pt idx="9">
                  <c:v>412776.93799999997</c:v>
                </c:pt>
                <c:pt idx="10">
                  <c:v>401431.39260000002</c:v>
                </c:pt>
                <c:pt idx="11">
                  <c:v>401865.16020000004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Penggunaan Tenaga (kWj)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val>
            <c:numRef>
              <c:f>Sheet1!$B$2:$B$13</c:f>
              <c:numCache>
                <c:formatCode>#,##0_);\(#,##0\)</c:formatCode>
                <c:ptCount val="12"/>
                <c:pt idx="0">
                  <c:v>300745</c:v>
                </c:pt>
                <c:pt idx="1">
                  <c:v>250971</c:v>
                </c:pt>
                <c:pt idx="2">
                  <c:v>306248</c:v>
                </c:pt>
                <c:pt idx="3">
                  <c:v>319360</c:v>
                </c:pt>
                <c:pt idx="4">
                  <c:v>299357</c:v>
                </c:pt>
                <c:pt idx="5">
                  <c:v>263852</c:v>
                </c:pt>
                <c:pt idx="6">
                  <c:v>317391</c:v>
                </c:pt>
                <c:pt idx="7">
                  <c:v>306071</c:v>
                </c:pt>
                <c:pt idx="8">
                  <c:v>276491</c:v>
                </c:pt>
                <c:pt idx="9">
                  <c:v>308875</c:v>
                </c:pt>
                <c:pt idx="10">
                  <c:v>300757</c:v>
                </c:pt>
                <c:pt idx="11">
                  <c:v>296384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3096704"/>
        <c:axId val="193106688"/>
      </c:barChart>
      <c:catAx>
        <c:axId val="19309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ms-MY"/>
          </a:p>
        </c:txPr>
        <c:crossAx val="193106688"/>
        <c:crosses val="autoZero"/>
        <c:auto val="1"/>
        <c:lblAlgn val="ctr"/>
        <c:lblOffset val="100"/>
        <c:noMultiLvlLbl val="0"/>
      </c:catAx>
      <c:valAx>
        <c:axId val="19310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ms-MY"/>
                  <a:t>penggunaan</a:t>
                </a:r>
                <a:r>
                  <a:rPr lang="ms-MY" baseline="0"/>
                  <a:t> tenaga (kWJ)</a:t>
                </a:r>
                <a:endParaRPr lang="ms-MY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ms-MY"/>
          </a:p>
        </c:txPr>
        <c:crossAx val="19309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ms-MY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bg2">
            <a:lumMod val="50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ms-M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s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ln>
          <a:solidFill>
            <a:schemeClr val="bg1">
              <a:lumMod val="85000"/>
            </a:schemeClr>
          </a:solidFill>
        </a:ln>
      </c:spPr>
    </c:sideWall>
    <c:backWall>
      <c:thickness val="0"/>
      <c:spPr>
        <a:ln>
          <a:solidFill>
            <a:schemeClr val="bg1">
              <a:lumMod val="85000"/>
            </a:schemeClr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NCR Major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5689396355008505E-2"/>
                  <c:y val="-6.9565208318715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77824686145985E-3"/>
                  <c:y val="-2.98136607080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ms-M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Sheet1!$B$3:$C$3</c:f>
              <c:strCache>
                <c:ptCount val="2"/>
                <c:pt idx="0">
                  <c:v>Kompleks IPJKR</c:v>
                </c:pt>
                <c:pt idx="1">
                  <c:v>8-9 Ogos 2019</c:v>
                </c:pt>
              </c:strCache>
            </c:strRef>
          </c:cat>
          <c:val>
            <c:numRef>
              <c:f>Sheet1!$D$3:$D$3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NCR Minor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48939726640195E-2"/>
                  <c:y val="-6.6252579351157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0857467348097673E-3"/>
                  <c:y val="-1.9875773805347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ms-M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Sheet1!$B$3:$C$3</c:f>
              <c:strCache>
                <c:ptCount val="2"/>
                <c:pt idx="0">
                  <c:v>Kompleks IPJKR</c:v>
                </c:pt>
                <c:pt idx="1">
                  <c:v>8-9 Ogos 2019</c:v>
                </c:pt>
              </c:strCache>
            </c:strRef>
          </c:cat>
          <c:val>
            <c:numRef>
              <c:f>Sheet1!$E$3:$E$3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Sheet1!$F$2</c:f>
              <c:strCache>
                <c:ptCount val="1"/>
                <c:pt idx="0">
                  <c:v>OFI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566625075901985E-2"/>
                  <c:y val="-6.2939950383599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038346616457819E-2"/>
                  <c:y val="-2.6501031740463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ms-M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Sheet1!$B$3:$C$3</c:f>
              <c:strCache>
                <c:ptCount val="2"/>
                <c:pt idx="0">
                  <c:v>Kompleks IPJKR</c:v>
                </c:pt>
                <c:pt idx="1">
                  <c:v>8-9 Ogos 2019</c:v>
                </c:pt>
              </c:strCache>
            </c:strRef>
          </c:cat>
          <c:val>
            <c:numRef>
              <c:f>Sheet1!$F$3:$F$3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564032"/>
        <c:axId val="193574016"/>
        <c:axId val="0"/>
      </c:bar3DChart>
      <c:catAx>
        <c:axId val="19356403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193574016"/>
        <c:crosses val="autoZero"/>
        <c:auto val="1"/>
        <c:lblAlgn val="ctr"/>
        <c:lblOffset val="100"/>
        <c:noMultiLvlLbl val="0"/>
      </c:catAx>
      <c:valAx>
        <c:axId val="1935740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193564032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s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996241331440844E-2"/>
          <c:y val="5.0925925925925923E-2"/>
          <c:w val="0.51115945580293776"/>
          <c:h val="0.83762377805459953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'2018'!$B$2</c:f>
              <c:strCache>
                <c:ptCount val="1"/>
                <c:pt idx="0">
                  <c:v>4.5.5 Pengurusan Operasi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3.9559467431967581E-2"/>
                  <c:y val="-8.6433832844203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Klausa</c:v>
              </c:pt>
            </c:strLit>
          </c:cat>
          <c:val>
            <c:numRef>
              <c:f>'2018'!$C$2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1"/>
          <c:tx>
            <c:strRef>
              <c:f>'2018'!$B$3</c:f>
              <c:strCache>
                <c:ptCount val="1"/>
                <c:pt idx="0">
                  <c:v>4.7.2 Pemantauan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9669600573975684E-2"/>
                  <c:y val="-8.6433832844203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Klausa</c:v>
              </c:pt>
            </c:strLit>
          </c:cat>
          <c:val>
            <c:numRef>
              <c:f>'2018'!$C$3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290048"/>
        <c:axId val="194291584"/>
        <c:axId val="0"/>
      </c:bar3DChart>
      <c:catAx>
        <c:axId val="1942900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194291584"/>
        <c:crosses val="autoZero"/>
        <c:auto val="1"/>
        <c:lblAlgn val="ctr"/>
        <c:lblOffset val="100"/>
        <c:noMultiLvlLbl val="0"/>
      </c:catAx>
      <c:valAx>
        <c:axId val="194291584"/>
        <c:scaling>
          <c:orientation val="minMax"/>
          <c:max val="2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194290048"/>
        <c:crosses val="autoZero"/>
        <c:crossBetween val="between"/>
        <c:majorUnit val="1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2857125428431104"/>
          <c:y val="0.27767983446994488"/>
          <c:w val="0.27088176599277131"/>
          <c:h val="0.3566563034436163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s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NCR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Sheet1!$G$3:$H$8</c:f>
              <c:multiLvlStrCache>
                <c:ptCount val="6"/>
                <c:lvl>
                  <c:pt idx="0">
                    <c:v>17-18 Disember 2014</c:v>
                  </c:pt>
                  <c:pt idx="1">
                    <c:v>8-10 April 2015</c:v>
                  </c:pt>
                  <c:pt idx="2">
                    <c:v>30-31 Mac 2016</c:v>
                  </c:pt>
                  <c:pt idx="3">
                    <c:v>22 - 23 Mac 2017</c:v>
                  </c:pt>
                  <c:pt idx="4">
                    <c:v>12 - 13 Mac 2018</c:v>
                  </c:pt>
                  <c:pt idx="5">
                    <c:v>15-Mei-19</c:v>
                  </c:pt>
                </c:lvl>
                <c:lvl>
                  <c:pt idx="0">
                    <c:v>Audit Peringkat Pertama 2014</c:v>
                  </c:pt>
                  <c:pt idx="1">
                    <c:v>Audit Pensijilan 2015</c:v>
                  </c:pt>
                  <c:pt idx="2">
                    <c:v>Audit Pemantauan 2016</c:v>
                  </c:pt>
                  <c:pt idx="3">
                    <c:v>Audit Pemantauan 2017</c:v>
                  </c:pt>
                  <c:pt idx="4">
                    <c:v>Audit Pensijilan Semula 2018</c:v>
                  </c:pt>
                  <c:pt idx="5">
                    <c:v>Audit Pemantauan 2019</c:v>
                  </c:pt>
                </c:lvl>
              </c:multiLvlStrCache>
            </c:multiLvlStrRef>
          </c:cat>
          <c:val>
            <c:numRef>
              <c:f>Sheet1!$I$3:$I$8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FD-448D-A6D0-366CCD06BB4F}"/>
            </c:ext>
          </c:extLst>
        </c:ser>
        <c:ser>
          <c:idx val="1"/>
          <c:order val="1"/>
          <c:tx>
            <c:strRef>
              <c:f>Sheet1!$J$2</c:f>
              <c:strCache>
                <c:ptCount val="1"/>
                <c:pt idx="0">
                  <c:v>OFI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txPr>
              <a:bodyPr/>
              <a:lstStyle/>
              <a:p>
                <a:pPr>
                  <a:defRPr baseline="0">
                    <a:latin typeface="Century Gothic" pitchFamily="34" charset="0"/>
                  </a:defRPr>
                </a:pPr>
                <a:endParaRPr lang="ms-M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Sheet1!$G$3:$H$8</c:f>
              <c:multiLvlStrCache>
                <c:ptCount val="6"/>
                <c:lvl>
                  <c:pt idx="0">
                    <c:v>17-18 Disember 2014</c:v>
                  </c:pt>
                  <c:pt idx="1">
                    <c:v>8-10 April 2015</c:v>
                  </c:pt>
                  <c:pt idx="2">
                    <c:v>30-31 Mac 2016</c:v>
                  </c:pt>
                  <c:pt idx="3">
                    <c:v>22 - 23 Mac 2017</c:v>
                  </c:pt>
                  <c:pt idx="4">
                    <c:v>12 - 13 Mac 2018</c:v>
                  </c:pt>
                  <c:pt idx="5">
                    <c:v>15-Mei-19</c:v>
                  </c:pt>
                </c:lvl>
                <c:lvl>
                  <c:pt idx="0">
                    <c:v>Audit Peringkat Pertama 2014</c:v>
                  </c:pt>
                  <c:pt idx="1">
                    <c:v>Audit Pensijilan 2015</c:v>
                  </c:pt>
                  <c:pt idx="2">
                    <c:v>Audit Pemantauan 2016</c:v>
                  </c:pt>
                  <c:pt idx="3">
                    <c:v>Audit Pemantauan 2017</c:v>
                  </c:pt>
                  <c:pt idx="4">
                    <c:v>Audit Pensijilan Semula 2018</c:v>
                  </c:pt>
                  <c:pt idx="5">
                    <c:v>Audit Pemantauan 2019</c:v>
                  </c:pt>
                </c:lvl>
              </c:multiLvlStrCache>
            </c:multiLvlStrRef>
          </c:cat>
          <c:val>
            <c:numRef>
              <c:f>Sheet1!$J$3:$J$8</c:f>
              <c:numCache>
                <c:formatCode>General</c:formatCode>
                <c:ptCount val="6"/>
                <c:pt idx="0">
                  <c:v>12</c:v>
                </c:pt>
                <c:pt idx="1">
                  <c:v>5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FD-448D-A6D0-366CCD06BB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862336"/>
        <c:axId val="198863872"/>
        <c:axId val="0"/>
      </c:bar3DChart>
      <c:catAx>
        <c:axId val="1988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endParaRPr lang="ms-MY"/>
          </a:p>
        </c:txPr>
        <c:crossAx val="198863872"/>
        <c:crosses val="autoZero"/>
        <c:auto val="1"/>
        <c:lblAlgn val="ctr"/>
        <c:lblOffset val="100"/>
        <c:noMultiLvlLbl val="0"/>
      </c:catAx>
      <c:valAx>
        <c:axId val="19886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endParaRPr lang="ms-MY"/>
          </a:p>
        </c:txPr>
        <c:crossAx val="19886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endParaRPr lang="ms-MY"/>
          </a:p>
        </c:txPr>
      </c:legendEntry>
      <c:layout>
        <c:manualLayout>
          <c:xMode val="edge"/>
          <c:yMode val="edge"/>
          <c:x val="0.82300646956209245"/>
          <c:y val="0.34604017893078509"/>
          <c:w val="0.11063791587769749"/>
          <c:h val="6.97196431940766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ea typeface="+mn-ea"/>
              <a:cs typeface="+mn-cs"/>
            </a:defRPr>
          </a:pPr>
          <a:endParaRPr lang="ms-MY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ms-MY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072EE-A82F-4E12-9A5D-ABA11F48254D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2F4E2-40C4-4CB4-AA28-2261DA006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109-04B6-411D-AC05-991A0831F0E2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FE5B2-BF73-4648-A6DD-7B9266CD95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fld id="{9ECB7B3B-3F05-4E68-9432-D65330E30F9C}" type="datetimeFigureOut">
              <a:rPr lang="ms-MY" smtClean="0">
                <a:solidFill>
                  <a:srgbClr val="564B3C"/>
                </a:solidFill>
              </a:rPr>
              <a:pPr defTabSz="914400"/>
              <a:t>02/07/2020</a:t>
            </a:fld>
            <a:endParaRPr lang="ms-MY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endParaRPr lang="ms-MY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fld id="{D31E738D-6F9F-45A9-8353-A6B119D01224}" type="slidenum">
              <a:rPr lang="ms-MY" smtClean="0">
                <a:solidFill>
                  <a:srgbClr val="564B3C"/>
                </a:solidFill>
              </a:rPr>
              <a:pPr defTabSz="914400"/>
              <a:t>‹#›</a:t>
            </a:fld>
            <a:endParaRPr lang="ms-MY">
              <a:solidFill>
                <a:srgbClr val="564B3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958" y="1573619"/>
            <a:ext cx="6140640" cy="368949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ms-MY" sz="3600" b="1" dirty="0"/>
              <a:t>AUDIT DALAMAN SPB SISTEM PENGURUSAN TENAGA MS ISO 50001:2018 BAGI TAHUN </a:t>
            </a:r>
            <a:r>
              <a:rPr lang="ms-MY" sz="3600" b="1" dirty="0" smtClean="0"/>
              <a:t>2020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0457" y="5220586"/>
            <a:ext cx="6156252" cy="29416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en-US" sz="3600" b="1" dirty="0" smtClean="0"/>
              <a:t>KOMPLEKS IBU PEJABAT JKR</a:t>
            </a:r>
            <a:endParaRPr lang="ms-MY" sz="3600" dirty="0"/>
          </a:p>
        </p:txBody>
      </p:sp>
    </p:spTree>
    <p:extLst>
      <p:ext uri="{BB962C8B-B14F-4D97-AF65-F5344CB8AC3E}">
        <p14:creationId xmlns:p14="http://schemas.microsoft.com/office/powerpoint/2010/main" val="11325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1007645" y="1710797"/>
            <a:ext cx="7886700" cy="484560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8016-5571-44CF-AD98-434A8E75EA09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479263" y="231519"/>
            <a:ext cx="6399455" cy="1054433"/>
            <a:chOff x="2125400" y="160592"/>
            <a:chExt cx="8532607" cy="88392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PRESTASI TENAGA DAN PENANDA ASAS PIPT 5 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56A51194-724A-4AB5-9B16-8BFB12AF7F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7644" y="1755632"/>
            <a:ext cx="7391057" cy="4930172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endParaRPr lang="en-US" sz="32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341056"/>
              </p:ext>
            </p:extLst>
          </p:nvPr>
        </p:nvGraphicFramePr>
        <p:xfrm>
          <a:off x="340239" y="1535433"/>
          <a:ext cx="8490309" cy="5128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0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96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49705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en-US" sz="1800" dirty="0" err="1" smtClean="0">
                          <a:latin typeface="Century Gothic" pitchFamily="34" charset="0"/>
                        </a:rPr>
                        <a:t>Perkara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Century Gothic" pitchFamily="34" charset="0"/>
                        </a:rPr>
                        <a:t>Keterangan</a:t>
                      </a:r>
                      <a:endParaRPr lang="en-US" sz="18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03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 err="1">
                          <a:latin typeface="Century Gothic" pitchFamily="34" charset="0"/>
                        </a:rPr>
                        <a:t>Petunjuk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Prestasi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Tenaga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bagi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Penggunaan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Tenaga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Keseluruhan</a:t>
                      </a:r>
                      <a:endParaRPr lang="en-MY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 err="1" smtClean="0">
                          <a:latin typeface="Century Gothic" pitchFamily="34" charset="0"/>
                        </a:rPr>
                        <a:t>kWj</a:t>
                      </a:r>
                      <a:r>
                        <a:rPr lang="en-MY" sz="1800" dirty="0" smtClean="0">
                          <a:latin typeface="Century Gothic" pitchFamily="34" charset="0"/>
                        </a:rPr>
                        <a:t>/</a:t>
                      </a:r>
                      <a:r>
                        <a:rPr lang="en-MY" sz="1800" dirty="0" err="1" smtClean="0">
                          <a:latin typeface="Century Gothic" pitchFamily="34" charset="0"/>
                        </a:rPr>
                        <a:t>bulan</a:t>
                      </a:r>
                      <a:endParaRPr lang="en-MY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5735" marR="45735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00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 err="1">
                          <a:latin typeface="Century Gothic" pitchFamily="34" charset="0"/>
                        </a:rPr>
                        <a:t>Penanda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Asas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 (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kWj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)</a:t>
                      </a:r>
                      <a:endParaRPr lang="en-MY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4,696,666 kWj/tahun</a:t>
                      </a:r>
                      <a:endParaRPr lang="en-MY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303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 err="1">
                          <a:latin typeface="Century Gothic" pitchFamily="34" charset="0"/>
                        </a:rPr>
                        <a:t>Tempoh</a:t>
                      </a:r>
                      <a:r>
                        <a:rPr lang="en-MY" sz="1800" dirty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>
                          <a:latin typeface="Century Gothic" pitchFamily="34" charset="0"/>
                        </a:rPr>
                        <a:t>Pemantauan</a:t>
                      </a:r>
                      <a:endParaRPr lang="en-MY" sz="1800" dirty="0">
                        <a:latin typeface="Century Gothic" pitchFamily="34" charset="0"/>
                      </a:endParaRPr>
                    </a:p>
                    <a:p>
                      <a:r>
                        <a:rPr lang="en-MY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Januari 2019 – Disember 2019</a:t>
                      </a:r>
                      <a:r>
                        <a:rPr lang="en-MY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; 12 </a:t>
                      </a:r>
                      <a:r>
                        <a:rPr lang="en-MY" sz="1800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bulan</a:t>
                      </a:r>
                      <a:r>
                        <a:rPr lang="en-MY" sz="18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)</a:t>
                      </a:r>
                      <a:endParaRPr lang="en-MY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Januari 2019 – Jun 2019</a:t>
                      </a:r>
                    </a:p>
                    <a:p>
                      <a:pPr algn="ctr"/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Julai 2019 – Disember 2019</a:t>
                      </a:r>
                      <a:endParaRPr lang="en-US" sz="18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1858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MY" sz="1800" dirty="0" err="1" smtClean="0">
                          <a:latin typeface="Century Gothic" pitchFamily="34" charset="0"/>
                        </a:rPr>
                        <a:t>Sasaran</a:t>
                      </a:r>
                      <a:r>
                        <a:rPr lang="en-MY" sz="18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 smtClean="0">
                          <a:latin typeface="Century Gothic" pitchFamily="34" charset="0"/>
                        </a:rPr>
                        <a:t>penjimatan</a:t>
                      </a:r>
                      <a:r>
                        <a:rPr lang="en-MY" sz="18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MY" sz="1800" dirty="0" err="1" smtClean="0">
                          <a:latin typeface="Century Gothic" pitchFamily="34" charset="0"/>
                        </a:rPr>
                        <a:t>tenaga</a:t>
                      </a:r>
                      <a:r>
                        <a:rPr lang="en-MY" sz="1800" dirty="0" smtClean="0">
                          <a:latin typeface="Century Gothic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(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jumlah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penggunaan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tenaga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penanda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asas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)/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penada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kumimoji="0" lang="en-US" sz="1800" u="none" strike="noStrike" kern="1200" baseline="0" dirty="0" err="1" smtClean="0">
                          <a:latin typeface="Century Gothic" pitchFamily="34" charset="0"/>
                        </a:rPr>
                        <a:t>asas</a:t>
                      </a:r>
                      <a:r>
                        <a:rPr kumimoji="0" lang="en-US" sz="1800" u="none" strike="noStrike" kern="1200" baseline="0" dirty="0" smtClean="0">
                          <a:latin typeface="Century Gothic" pitchFamily="34" charset="0"/>
                        </a:rPr>
                        <a:t> x 100)</a:t>
                      </a:r>
                      <a:endParaRPr kumimoji="0" lang="en-US" sz="1800" u="none" strike="noStrike" kern="1200" baseline="0" dirty="0">
                        <a:latin typeface="Century Gothic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20 %</a:t>
                      </a:r>
                      <a:endParaRPr lang="en-US" sz="18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951978">
                <a:tc>
                  <a:txBody>
                    <a:bodyPr/>
                    <a:lstStyle/>
                    <a:p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Sasaran penjimatan tenaga bagi tempoh pemantauan (Jan 2019 – Dis 2019)</a:t>
                      </a:r>
                      <a:endParaRPr kumimoji="0" lang="en-US" sz="1800" u="none" strike="noStrike" kern="1200" baseline="0" dirty="0">
                        <a:latin typeface="Century Gothic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20% x 4,696,666 kWj/tahun</a:t>
                      </a:r>
                    </a:p>
                    <a:p>
                      <a:pPr algn="ctr"/>
                      <a:r>
                        <a:rPr lang="ms-MY" sz="180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936,544 kWj/tahun</a:t>
                      </a:r>
                      <a:endParaRPr lang="en-US" sz="18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23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435935" y="1710797"/>
            <a:ext cx="8458410" cy="42859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479263" y="231519"/>
            <a:ext cx="6399455" cy="1054433"/>
            <a:chOff x="2125400" y="160592"/>
            <a:chExt cx="8532607" cy="88392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PIPT 5 </a:t>
              </a:r>
              <a:r>
                <a:rPr lang="en-MY" sz="3200" b="1" dirty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(</a:t>
              </a:r>
              <a:r>
                <a:rPr lang="en-MY" sz="3200" b="1" dirty="0" smtClean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JAN </a:t>
              </a:r>
              <a:r>
                <a:rPr lang="en-MY" sz="3200" b="1" dirty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‘19 </a:t>
              </a:r>
              <a:r>
                <a:rPr lang="en-MY" sz="3200" b="1" dirty="0" err="1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hingga</a:t>
              </a:r>
              <a:r>
                <a:rPr lang="en-MY" sz="3200" b="1" dirty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 </a:t>
              </a:r>
              <a:r>
                <a:rPr lang="en-MY" sz="3200" b="1" dirty="0" smtClean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DIS </a:t>
              </a:r>
              <a:r>
                <a:rPr lang="en-MY" sz="3200" b="1" dirty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‘19</a:t>
              </a:r>
              <a:r>
                <a:rPr lang="en-MY" sz="3200" b="1" dirty="0" smtClean="0">
                  <a:solidFill>
                    <a:schemeClr val="tx1"/>
                  </a:solidFill>
                  <a:latin typeface="Century Gothic" pitchFamily="34" charset="0"/>
                  <a:ea typeface="Times New Roman"/>
                  <a:cs typeface="Times New Roman"/>
                </a:rPr>
                <a:t>)</a:t>
              </a:r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 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835049"/>
              </p:ext>
            </p:extLst>
          </p:nvPr>
        </p:nvGraphicFramePr>
        <p:xfrm>
          <a:off x="721789" y="1923449"/>
          <a:ext cx="7886702" cy="253377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04082">
                  <a:extLst>
                    <a:ext uri="{9D8B030D-6E8A-4147-A177-3AD203B41FA5}">
                      <a16:colId xmlns="" xmlns:a16="http://schemas.microsoft.com/office/drawing/2014/main" val="4161918082"/>
                    </a:ext>
                  </a:extLst>
                </a:gridCol>
                <a:gridCol w="14206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9497">
                  <a:extLst>
                    <a:ext uri="{9D8B030D-6E8A-4147-A177-3AD203B41FA5}">
                      <a16:colId xmlns="" xmlns:a16="http://schemas.microsoft.com/office/drawing/2014/main" val="1067470228"/>
                    </a:ext>
                  </a:extLst>
                </a:gridCol>
                <a:gridCol w="734164">
                  <a:extLst>
                    <a:ext uri="{9D8B030D-6E8A-4147-A177-3AD203B41FA5}">
                      <a16:colId xmlns="" xmlns:a16="http://schemas.microsoft.com/office/drawing/2014/main" val="4096119849"/>
                    </a:ext>
                  </a:extLst>
                </a:gridCol>
                <a:gridCol w="1439725">
                  <a:extLst>
                    <a:ext uri="{9D8B030D-6E8A-4147-A177-3AD203B41FA5}">
                      <a16:colId xmlns="" xmlns:a16="http://schemas.microsoft.com/office/drawing/2014/main" val="1868158038"/>
                    </a:ext>
                  </a:extLst>
                </a:gridCol>
                <a:gridCol w="848579">
                  <a:extLst>
                    <a:ext uri="{9D8B030D-6E8A-4147-A177-3AD203B41FA5}">
                      <a16:colId xmlns="" xmlns:a16="http://schemas.microsoft.com/office/drawing/2014/main" val="2960295299"/>
                    </a:ext>
                  </a:extLst>
                </a:gridCol>
              </a:tblGrid>
              <a:tr h="48207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Century Gothic" pitchFamily="34" charset="0"/>
                        </a:rPr>
                        <a:t>Tempoh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Penanda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Asas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kWh/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tahun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Century Gothic" pitchFamily="34" charset="0"/>
                        </a:rPr>
                        <a:t>Penjimatan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0051586"/>
                  </a:ext>
                </a:extLst>
              </a:tr>
              <a:tr h="482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Century Gothic" pitchFamily="34" charset="0"/>
                        </a:rPr>
                        <a:t>Sasaran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Century Gothic" pitchFamily="34" charset="0"/>
                        </a:rPr>
                        <a:t>Pencapaian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5710503"/>
                  </a:ext>
                </a:extLst>
              </a:tr>
              <a:tr h="450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Century Gothic" pitchFamily="34" charset="0"/>
                        </a:rPr>
                        <a:t>kWh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Century Gothic" pitchFamily="34" charset="0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Century Gothic" pitchFamily="34" charset="0"/>
                        </a:rPr>
                        <a:t>kWh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Century Gothic" pitchFamily="34" charset="0"/>
                        </a:rPr>
                        <a:t>%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025209190"/>
                  </a:ext>
                </a:extLst>
              </a:tr>
              <a:tr h="52164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  <a:latin typeface="Century Gothic" pitchFamily="34" charset="0"/>
                        </a:rPr>
                        <a:t>Tahun</a:t>
                      </a:r>
                      <a:r>
                        <a:rPr lang="en-US" sz="2400" u="none" strike="noStrike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  <a:latin typeface="Century Gothic" pitchFamily="34" charset="0"/>
                        </a:rPr>
                        <a:t>5</a:t>
                      </a:r>
                      <a:endParaRPr lang="en-US" sz="2400" u="none" strike="noStrike" dirty="0"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4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Jan</a:t>
                      </a:r>
                      <a:r>
                        <a:rPr lang="en-US" sz="2400" u="none" strike="noStrike" dirty="0" smtClean="0">
                          <a:effectLst/>
                          <a:latin typeface="Century Gothic" pitchFamily="34" charset="0"/>
                        </a:rPr>
                        <a:t>’19 </a:t>
                      </a:r>
                      <a:r>
                        <a:rPr lang="en-US" sz="2400" u="none" strike="noStrike" dirty="0">
                          <a:effectLst/>
                          <a:latin typeface="Century Gothic" pitchFamily="34" charset="0"/>
                        </a:rPr>
                        <a:t>– </a:t>
                      </a:r>
                      <a:r>
                        <a:rPr lang="en-US" sz="2400" u="none" strike="noStrike" dirty="0" smtClean="0">
                          <a:effectLst/>
                          <a:latin typeface="Century Gothic" pitchFamily="34" charset="0"/>
                        </a:rPr>
                        <a:t>Dis’19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20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4,696,116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kumimoji="0" lang="en-US" sz="2400" u="none" strike="noStrike" kern="12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936,544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20%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1,233,698</a:t>
                      </a:r>
                      <a:endParaRPr lang="en-US" sz="240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26%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140591708"/>
                  </a:ext>
                </a:extLst>
              </a:tr>
              <a:tr h="597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4,780,200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(adjusted)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Content Placeholder 1"/>
          <p:cNvSpPr txBox="1">
            <a:spLocks/>
          </p:cNvSpPr>
          <p:nvPr/>
        </p:nvSpPr>
        <p:spPr>
          <a:xfrm>
            <a:off x="663471" y="4679466"/>
            <a:ext cx="6629400" cy="699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MY" sz="2000" dirty="0" err="1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Sasaran</a:t>
            </a:r>
            <a:r>
              <a:rPr lang="en-MY" sz="2000" dirty="0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en-MY" sz="2000" dirty="0" err="1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penjimatan</a:t>
            </a:r>
            <a:r>
              <a:rPr lang="en-MY" sz="2000" dirty="0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en-MY" sz="2000" dirty="0" err="1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tenaga</a:t>
            </a:r>
            <a:r>
              <a:rPr lang="en-MY" sz="2000" dirty="0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en-MY" sz="2000" b="1" dirty="0">
                <a:solidFill>
                  <a:schemeClr val="tx1"/>
                </a:solidFill>
                <a:latin typeface="Verdana"/>
                <a:ea typeface="Times New Roman"/>
                <a:cs typeface="Times New Roman"/>
              </a:rPr>
              <a:t>TERCAPAI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MY" sz="1200" dirty="0" smtClean="0">
              <a:latin typeface="Verdana"/>
              <a:ea typeface="Times New Roman"/>
              <a:cs typeface="Times New Roman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MY" sz="2000" dirty="0" smtClean="0">
              <a:latin typeface="Verdana"/>
              <a:ea typeface="Times New Roman"/>
              <a:cs typeface="Times New Roman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MY" sz="2000" dirty="0">
              <a:latin typeface="Verdan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006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272441" y="1811005"/>
            <a:ext cx="8633004" cy="4715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8016-5571-44CF-AD98-434A8E75EA09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010089" y="359115"/>
            <a:ext cx="7219507" cy="1054433"/>
            <a:chOff x="2125400" y="160592"/>
            <a:chExt cx="8532607" cy="88392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PENCAPAIAN PENGGUNAAN TENAGA PIPT 5 (JAN’19 – DIS’19) 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825095"/>
              </p:ext>
            </p:extLst>
          </p:nvPr>
        </p:nvGraphicFramePr>
        <p:xfrm>
          <a:off x="387605" y="2052781"/>
          <a:ext cx="4694758" cy="4473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358352" y="2799488"/>
            <a:ext cx="1485459" cy="1754326"/>
            <a:chOff x="6946076" y="1807028"/>
            <a:chExt cx="1576685" cy="1754326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693AB1-892B-4040-A83D-64A324A1C69E}"/>
                </a:ext>
              </a:extLst>
            </p:cNvPr>
            <p:cNvSpPr/>
            <p:nvPr/>
          </p:nvSpPr>
          <p:spPr>
            <a:xfrm>
              <a:off x="6946076" y="1807028"/>
              <a:ext cx="1576685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26%</a:t>
              </a:r>
              <a:endPara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  <p:sp>
          <p:nvSpPr>
            <p:cNvPr id="8" name="Arrow: Down 6">
              <a:extLst>
                <a:ext uri="{FF2B5EF4-FFF2-40B4-BE49-F238E27FC236}">
                  <a16:creationId xmlns="" xmlns:a16="http://schemas.microsoft.com/office/drawing/2014/main" id="{DEC3BA0A-5D02-4315-9A21-B8D5C7E3BDF2}"/>
                </a:ext>
              </a:extLst>
            </p:cNvPr>
            <p:cNvSpPr/>
            <p:nvPr/>
          </p:nvSpPr>
          <p:spPr>
            <a:xfrm rot="1743078">
              <a:off x="7918596" y="1831815"/>
              <a:ext cx="360040" cy="995576"/>
            </a:xfrm>
            <a:prstGeom prst="downArrow">
              <a:avLst/>
            </a:prstGeom>
            <a:solidFill>
              <a:srgbClr val="FFFF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3387">
            <a:off x="7081015" y="3913845"/>
            <a:ext cx="1721644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4294967295"/>
          </p:nvPr>
        </p:nvSpPr>
        <p:spPr>
          <a:xfrm>
            <a:off x="5209953" y="2042735"/>
            <a:ext cx="3592714" cy="42515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000" b="1" dirty="0" err="1" smtClean="0"/>
              <a:t>Nilai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Penjimatan</a:t>
            </a:r>
            <a:r>
              <a:rPr lang="en-US" sz="2000" b="1" dirty="0" smtClean="0"/>
              <a:t> :</a:t>
            </a:r>
          </a:p>
          <a:p>
            <a:pPr marL="425196" lvl="0" indent="-342900">
              <a:buFont typeface="Wingdings" pitchFamily="2" charset="2"/>
              <a:buChar char="§"/>
            </a:pPr>
            <a:r>
              <a:rPr lang="en-US" sz="2000" dirty="0"/>
              <a:t>1,233,698 </a:t>
            </a:r>
            <a:r>
              <a:rPr lang="en-US" sz="2000" dirty="0" err="1" smtClean="0"/>
              <a:t>kWj</a:t>
            </a:r>
            <a:endParaRPr lang="en-US" sz="2000" dirty="0"/>
          </a:p>
          <a:p>
            <a:pPr marL="425196" lvl="0" indent="-342900">
              <a:buFont typeface="Wingdings" pitchFamily="2" charset="2"/>
              <a:buChar char="§"/>
            </a:pPr>
            <a:r>
              <a:rPr lang="en-US" sz="2000" dirty="0" smtClean="0"/>
              <a:t>RM 1,840,603</a:t>
            </a:r>
            <a:endParaRPr lang="ms-MY" sz="2000" dirty="0" smtClean="0"/>
          </a:p>
          <a:p>
            <a:pPr marL="425196" lvl="0" indent="-342900">
              <a:buFont typeface="Wingdings" pitchFamily="2" charset="2"/>
              <a:buChar char="§"/>
            </a:pPr>
            <a:r>
              <a:rPr lang="en-US" sz="2000" dirty="0" smtClean="0"/>
              <a:t>3,499,667 kgCO2</a:t>
            </a:r>
            <a:endParaRPr lang="ms-MY" sz="2000" dirty="0" smtClean="0"/>
          </a:p>
          <a:p>
            <a:pPr marL="425196" lvl="0" indent="-342900">
              <a:buFont typeface="Wingdings" pitchFamily="2" charset="2"/>
              <a:buChar char="§"/>
            </a:pPr>
            <a:r>
              <a:rPr lang="en-US" sz="2000" dirty="0" smtClean="0"/>
              <a:t>Save </a:t>
            </a:r>
            <a:r>
              <a:rPr lang="en-US" sz="2000" dirty="0"/>
              <a:t>21,000 trees</a:t>
            </a:r>
            <a:endParaRPr lang="ms-MY" sz="2000" dirty="0"/>
          </a:p>
          <a:p>
            <a:pPr marL="82296" lvl="0" indent="0">
              <a:buNone/>
            </a:pPr>
            <a:endParaRPr lang="ms-MY" sz="2000" dirty="0"/>
          </a:p>
          <a:p>
            <a:pPr marL="82296" indent="0">
              <a:buNone/>
            </a:pPr>
            <a:endParaRPr lang="en-US" sz="2000" b="1" dirty="0"/>
          </a:p>
          <a:p>
            <a:pPr marL="82296" indent="0">
              <a:buNone/>
            </a:pPr>
            <a:endParaRPr lang="ms-MY" sz="2000" b="1" dirty="0"/>
          </a:p>
        </p:txBody>
      </p:sp>
    </p:spTree>
    <p:extLst>
      <p:ext uri="{BB962C8B-B14F-4D97-AF65-F5344CB8AC3E}">
        <p14:creationId xmlns:p14="http://schemas.microsoft.com/office/powerpoint/2010/main" val="333461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228677"/>
              </p:ext>
            </p:extLst>
          </p:nvPr>
        </p:nvGraphicFramePr>
        <p:xfrm>
          <a:off x="595422" y="1643244"/>
          <a:ext cx="7899991" cy="383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26659"/>
              </p:ext>
            </p:extLst>
          </p:nvPr>
        </p:nvGraphicFramePr>
        <p:xfrm>
          <a:off x="595424" y="5613991"/>
          <a:ext cx="7921254" cy="839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5919"/>
                <a:gridCol w="2187035"/>
                <a:gridCol w="1547987"/>
                <a:gridCol w="1320208"/>
                <a:gridCol w="660105"/>
              </a:tblGrid>
              <a:tr h="419986"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Lokasi Audit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 smtClean="0">
                          <a:effectLst/>
                          <a:latin typeface="Century Gothic" pitchFamily="34" charset="0"/>
                        </a:rPr>
                        <a:t>Tarikh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NCR Major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NCR Minor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OFI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9986"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Kompleks IPJKR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8-9 Ogos 2018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0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0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2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944931" y="401644"/>
            <a:ext cx="7219507" cy="1054433"/>
            <a:chOff x="2125400" y="160592"/>
            <a:chExt cx="8532607" cy="883920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s-MY" sz="3200" b="1" dirty="0">
                  <a:latin typeface="Century Gothic" pitchFamily="34" charset="0"/>
                </a:rPr>
                <a:t>ANALISIS AUDIT DALAM SPB - SPT</a:t>
              </a:r>
              <a:br>
                <a:rPr lang="ms-MY" sz="3200" b="1" dirty="0">
                  <a:latin typeface="Century Gothic" pitchFamily="34" charset="0"/>
                </a:rPr>
              </a:br>
              <a:r>
                <a:rPr lang="ms-MY" sz="3200" b="1" dirty="0">
                  <a:latin typeface="Century Gothic" pitchFamily="34" charset="0"/>
                </a:rPr>
                <a:t>TAHUN </a:t>
              </a:r>
              <a:r>
                <a:rPr lang="ms-MY" sz="3200" b="1" dirty="0" smtClean="0">
                  <a:latin typeface="Century Gothic" pitchFamily="34" charset="0"/>
                </a:rPr>
                <a:t>2019</a:t>
              </a:r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 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5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640067"/>
              </p:ext>
            </p:extLst>
          </p:nvPr>
        </p:nvGraphicFramePr>
        <p:xfrm>
          <a:off x="707537" y="1666177"/>
          <a:ext cx="7704856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20739"/>
              </p:ext>
            </p:extLst>
          </p:nvPr>
        </p:nvGraphicFramePr>
        <p:xfrm>
          <a:off x="712382" y="4979916"/>
          <a:ext cx="7697971" cy="877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553"/>
                <a:gridCol w="4695763"/>
                <a:gridCol w="1308655"/>
              </a:tblGrid>
              <a:tr h="219337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 smtClean="0">
                          <a:effectLst/>
                          <a:latin typeface="Century Gothic" pitchFamily="34" charset="0"/>
                        </a:rPr>
                        <a:t>Prosedur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s-MY" sz="1100" b="1" u="none" strike="noStrike" dirty="0" smtClean="0">
                          <a:effectLst/>
                          <a:latin typeface="Century Gothic" pitchFamily="34" charset="0"/>
                        </a:rPr>
                        <a:t>Kriteria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Bilangan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9337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JKR.PK(O).08B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s-MY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4.5.5 Pengurusan Operasi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 smtClean="0">
                          <a:effectLst/>
                          <a:latin typeface="Century Gothic" pitchFamily="34" charset="0"/>
                        </a:rPr>
                        <a:t>1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337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JKR.PK(P).07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4.7.2 Pemantauan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 smtClean="0">
                          <a:effectLst/>
                          <a:latin typeface="Century Gothic" pitchFamily="34" charset="0"/>
                        </a:rPr>
                        <a:t>1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933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Jumlah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171450" marT="9525" marB="0" anchor="ctr"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smtClean="0">
                          <a:effectLst/>
                          <a:latin typeface="Century Gothic" pitchFamily="34" charset="0"/>
                        </a:rPr>
                        <a:t>2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716978" y="396263"/>
            <a:ext cx="7618952" cy="1054433"/>
            <a:chOff x="2125400" y="160592"/>
            <a:chExt cx="8532607" cy="883920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s-MY" sz="3200" b="1" dirty="0">
                  <a:latin typeface="Century Gothic" pitchFamily="34" charset="0"/>
                </a:rPr>
                <a:t>PECAHAN BILANGAN PENEMUAN OFI</a:t>
              </a:r>
              <a:br>
                <a:rPr lang="ms-MY" sz="3200" b="1" dirty="0">
                  <a:latin typeface="Century Gothic" pitchFamily="34" charset="0"/>
                </a:rPr>
              </a:br>
              <a:r>
                <a:rPr lang="ms-MY" sz="3200" b="1" dirty="0">
                  <a:latin typeface="Century Gothic" pitchFamily="34" charset="0"/>
                </a:rPr>
                <a:t>MENGIKUT STANDARD/ KLAUSA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403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C7ADA34-3988-4DAF-8909-093E34576E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164009"/>
              </p:ext>
            </p:extLst>
          </p:nvPr>
        </p:nvGraphicFramePr>
        <p:xfrm>
          <a:off x="414669" y="2051263"/>
          <a:ext cx="8325293" cy="356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5165968" y="5616665"/>
            <a:ext cx="116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665143" y="5616664"/>
            <a:ext cx="11106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642546" y="496631"/>
            <a:ext cx="7845876" cy="1054433"/>
            <a:chOff x="2125400" y="160592"/>
            <a:chExt cx="8532607" cy="883920"/>
          </a:xfrm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Century Gothic" pitchFamily="34" charset="0"/>
                </a:rPr>
                <a:t>PENEMUAN SIRI AUDIT SIRIM 2015-2019</a:t>
              </a:r>
            </a:p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Century Gothic" pitchFamily="34" charset="0"/>
                </a:rPr>
                <a:t>KOMPLEKS IPJKR KUALA LUMPUR</a:t>
              </a:r>
              <a:endParaRPr lang="ms-MY" sz="3200" b="1" dirty="0"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486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373674"/>
              </p:ext>
            </p:extLst>
          </p:nvPr>
        </p:nvGraphicFramePr>
        <p:xfrm>
          <a:off x="282481" y="1850066"/>
          <a:ext cx="8618708" cy="3406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9244"/>
                <a:gridCol w="3015212"/>
                <a:gridCol w="551456"/>
                <a:gridCol w="1156277"/>
                <a:gridCol w="1005071"/>
                <a:gridCol w="1672154"/>
                <a:gridCol w="649294"/>
              </a:tblGrid>
              <a:tr h="66116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ms-MY" sz="1200" b="1" u="none" strike="noStrike" dirty="0" smtClean="0">
                          <a:effectLst/>
                          <a:latin typeface="Century Gothic" pitchFamily="34" charset="0"/>
                        </a:rPr>
                        <a:t>AUDITEE : CAWANGAN ALAM SEKITAR &amp; KECEKAPAN TENAGA</a:t>
                      </a:r>
                      <a:endParaRPr lang="ms-MY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</a:tr>
              <a:tr h="66116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Sistem / Lokasi : SPT  / Kompleks Ibu Pejabat JKR Blok A, B, C, D, E</a:t>
                      </a:r>
                      <a:r>
                        <a:rPr lang="ms-MY" sz="1100" b="1" u="none" strike="noStrike" dirty="0" smtClean="0">
                          <a:effectLst/>
                          <a:latin typeface="Century Gothic" pitchFamily="34" charset="0"/>
                        </a:rPr>
                        <a:t>, F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</a:tr>
              <a:tr h="771635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Bil.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NAMA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GRED 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NO.TELEFON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CAWANGAN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EMEL (@1govuc.gov.my) 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>
                          <a:effectLst/>
                          <a:latin typeface="Century Gothic" pitchFamily="34" charset="0"/>
                        </a:rPr>
                        <a:t>Peranan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0708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>
                          <a:effectLst/>
                          <a:latin typeface="Century Gothic" pitchFamily="34" charset="0"/>
                        </a:rPr>
                        <a:t>1</a:t>
                      </a:r>
                      <a:endParaRPr lang="ms-MY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NORFARIZA ZAKARIA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J41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016-5540179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JKR PERAK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norfariza.jkr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1" u="none" strike="noStrike" dirty="0" smtClean="0">
                          <a:effectLst/>
                          <a:latin typeface="Century Gothic" pitchFamily="34" charset="0"/>
                        </a:rPr>
                        <a:t>KPA</a:t>
                      </a:r>
                      <a:endParaRPr lang="ms-MY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0708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0" u="none" strike="noStrike">
                          <a:effectLst/>
                          <a:latin typeface="Century Gothic" pitchFamily="34" charset="0"/>
                        </a:rPr>
                        <a:t>2</a:t>
                      </a:r>
                      <a:endParaRPr lang="ms-MY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s-MY" sz="1100" b="0" u="none" strike="noStrike" dirty="0" smtClean="0">
                        <a:effectLst/>
                        <a:latin typeface="Century Gothic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100" b="0" u="none" strike="noStrike" dirty="0" smtClean="0">
                          <a:effectLst/>
                          <a:latin typeface="Century Gothic" pitchFamily="34" charset="0"/>
                        </a:rPr>
                        <a:t>EZZUDDIN BIN RAZAD</a:t>
                      </a:r>
                      <a:endParaRPr lang="ms-MY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l" fontAlgn="ctr"/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J44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 smtClean="0">
                          <a:effectLst/>
                          <a:latin typeface="Century Gothic" pitchFamily="34" charset="0"/>
                        </a:rPr>
                        <a:t>014-3227173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CSFB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s-MY" sz="1100" u="none" strike="noStrike" dirty="0" smtClean="0">
                        <a:effectLst/>
                        <a:latin typeface="Century Gothic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100" u="none" strike="noStrike" dirty="0" smtClean="0">
                          <a:effectLst/>
                          <a:latin typeface="Century Gothic" pitchFamily="34" charset="0"/>
                        </a:rPr>
                        <a:t>ezzuddinr.jkr</a:t>
                      </a:r>
                      <a:endParaRPr lang="ms-MY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 fontAlgn="ctr"/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</a:rPr>
                        <a:t>TKPA</a:t>
                      </a:r>
                      <a:endParaRPr lang="ms-MY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0708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>
                          <a:effectLst/>
                          <a:latin typeface="Century Gothic" pitchFamily="34" charset="0"/>
                        </a:rPr>
                        <a:t>3</a:t>
                      </a:r>
                      <a:endParaRPr lang="ms-MY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NORINAYAH BUKHARY BINTI ISMAIL BUKHARY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J44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-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JAN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nbukhary@audit.gov.my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100" u="none" strike="noStrike" dirty="0">
                          <a:effectLst/>
                          <a:latin typeface="Century Gothic" pitchFamily="34" charset="0"/>
                        </a:rPr>
                        <a:t>JAD</a:t>
                      </a:r>
                      <a:endParaRPr lang="ms-MY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8125" marR="8125" marT="81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079158" y="464855"/>
            <a:ext cx="7219507" cy="1054433"/>
            <a:chOff x="2125400" y="160592"/>
            <a:chExt cx="8532607" cy="883920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8735" indent="0" algn="ctr">
                <a:buNone/>
              </a:pPr>
              <a:r>
                <a:rPr lang="ms-MY" sz="3200" b="1" dirty="0">
                  <a:solidFill>
                    <a:schemeClr val="tx1"/>
                  </a:solidFill>
                  <a:latin typeface="Century Gothic" pitchFamily="34" charset="0"/>
                </a:rPr>
                <a:t>SENARAI PASUKAN AUDIT SPT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8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48049" y="1741974"/>
            <a:ext cx="7751136" cy="425478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Objektif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Skop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 smtClean="0"/>
              <a:t>Sempadan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 smtClean="0"/>
              <a:t>Dasar</a:t>
            </a:r>
            <a:r>
              <a:rPr lang="en-US" sz="2800" dirty="0" smtClean="0"/>
              <a:t> SPT 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 smtClean="0"/>
              <a:t>pelaksanaan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Pasukan </a:t>
            </a:r>
            <a:r>
              <a:rPr lang="en-US" sz="2800" dirty="0" err="1" smtClean="0"/>
              <a:t>Pengurusan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Rumusan</a:t>
            </a:r>
            <a:r>
              <a:rPr lang="en-US" sz="2800" dirty="0"/>
              <a:t> </a:t>
            </a:r>
            <a:r>
              <a:rPr lang="en-US" sz="2800" dirty="0" err="1"/>
              <a:t>Pencapaian</a:t>
            </a:r>
            <a:r>
              <a:rPr lang="en-US" sz="2800" dirty="0"/>
              <a:t> </a:t>
            </a:r>
            <a:r>
              <a:rPr lang="en-US" sz="2800" dirty="0" err="1"/>
              <a:t>Objektif</a:t>
            </a:r>
            <a:r>
              <a:rPr lang="en-US" sz="2800" dirty="0"/>
              <a:t> SPT 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 smtClean="0"/>
              <a:t>Pencapaian</a:t>
            </a:r>
            <a:r>
              <a:rPr lang="en-US" sz="2800" dirty="0" smtClean="0"/>
              <a:t> PIPT5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 smtClean="0"/>
              <a:t>Pelaksanaan</a:t>
            </a:r>
            <a:r>
              <a:rPr lang="en-US" sz="2800" dirty="0" smtClean="0"/>
              <a:t> Audit </a:t>
            </a:r>
            <a:r>
              <a:rPr lang="en-US" sz="2800" dirty="0" err="1" smtClean="0"/>
              <a:t>Dalam</a:t>
            </a:r>
            <a:endParaRPr lang="en-US" sz="3200" dirty="0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366740" y="373536"/>
            <a:ext cx="6399455" cy="883920"/>
            <a:chOff x="2125400" y="160592"/>
            <a:chExt cx="8532607" cy="883920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ISI KANDUNGAN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01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659219" y="1561935"/>
            <a:ext cx="7921255" cy="484560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7444" y="1734104"/>
            <a:ext cx="4677964" cy="4848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125" indent="-254000">
              <a:buNone/>
            </a:pPr>
            <a:r>
              <a:rPr lang="en-US" sz="2800" b="1" u="sng" dirty="0" err="1"/>
              <a:t>Objektif</a:t>
            </a:r>
            <a:endParaRPr lang="en-US" sz="2800" dirty="0"/>
          </a:p>
          <a:p>
            <a:pPr marL="111125" indent="0">
              <a:buNone/>
            </a:pPr>
            <a:r>
              <a:rPr lang="en-US" sz="2800" dirty="0" err="1"/>
              <a:t>Objektif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pengurusan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kecekapan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berterusan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penyen</a:t>
            </a:r>
            <a:r>
              <a:rPr lang="en-US" sz="2800" u="sng" dirty="0" err="1"/>
              <a:t>g</a:t>
            </a:r>
            <a:r>
              <a:rPr lang="en-US" sz="2800" dirty="0" err="1"/>
              <a:t>garaan</a:t>
            </a:r>
            <a:r>
              <a:rPr lang="en-US" sz="2800" dirty="0"/>
              <a:t> </a:t>
            </a:r>
            <a:r>
              <a:rPr lang="en-US" sz="2800" dirty="0" err="1"/>
              <a:t>bangunan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6C77CD0-8175-42C0-97B1-11CA9D7569B0}"/>
              </a:ext>
            </a:extLst>
          </p:cNvPr>
          <p:cNvSpPr txBox="1"/>
          <p:nvPr/>
        </p:nvSpPr>
        <p:spPr>
          <a:xfrm>
            <a:off x="5679051" y="1734104"/>
            <a:ext cx="3360421" cy="215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lvl="0" indent="-254000">
              <a:lnSpc>
                <a:spcPct val="90000"/>
              </a:lnSpc>
              <a:spcBef>
                <a:spcPts val="1000"/>
              </a:spcBef>
            </a:pPr>
            <a:r>
              <a:rPr lang="en-US" sz="2800" b="1" u="sng" dirty="0" err="1">
                <a:solidFill>
                  <a:prstClr val="black"/>
                </a:solidFill>
              </a:rPr>
              <a:t>Skop</a:t>
            </a:r>
            <a:r>
              <a:rPr lang="en-US" sz="2800" b="1" u="sng" dirty="0">
                <a:solidFill>
                  <a:prstClr val="black"/>
                </a:solidFill>
              </a:rPr>
              <a:t> </a:t>
            </a:r>
          </a:p>
          <a:p>
            <a:pPr marL="111125"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prstClr val="black"/>
                </a:solidFill>
              </a:rPr>
              <a:t>Penggunaan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b="1" dirty="0" err="1">
                <a:solidFill>
                  <a:prstClr val="black"/>
                </a:solidFill>
              </a:rPr>
              <a:t>tenaga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err="1">
                <a:solidFill>
                  <a:prstClr val="black"/>
                </a:solidFill>
              </a:rPr>
              <a:t>elektrik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sumber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dari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bekalan</a:t>
            </a:r>
            <a:r>
              <a:rPr lang="en-US" sz="2800" dirty="0">
                <a:solidFill>
                  <a:prstClr val="black"/>
                </a:solidFill>
              </a:rPr>
              <a:t> TNB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528636" y="373545"/>
            <a:ext cx="6408850" cy="883920"/>
            <a:chOff x="2112874" y="160592"/>
            <a:chExt cx="8545133" cy="883920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12874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OBJEKTIF DAN SKOP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737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499731" y="1710797"/>
            <a:ext cx="8165804" cy="363738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54617" y="1734106"/>
            <a:ext cx="7691682" cy="4848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125" indent="-254000">
              <a:buNone/>
            </a:pPr>
            <a:r>
              <a:rPr lang="en-US" sz="3200" b="1" u="sng" dirty="0" err="1" smtClean="0"/>
              <a:t>Sempadan</a:t>
            </a:r>
            <a:endParaRPr lang="en-US" sz="3200" dirty="0"/>
          </a:p>
          <a:p>
            <a:pPr marL="111125" indent="0">
              <a:buNone/>
            </a:pPr>
            <a:r>
              <a:rPr lang="en-US" sz="3200" dirty="0" err="1" smtClean="0"/>
              <a:t>Skop</a:t>
            </a:r>
            <a:r>
              <a:rPr lang="en-US" sz="3200" dirty="0" smtClean="0"/>
              <a:t> </a:t>
            </a:r>
            <a:r>
              <a:rPr lang="en-US" sz="3200" dirty="0" err="1" smtClean="0"/>
              <a:t>pelaksanaan</a:t>
            </a:r>
            <a:r>
              <a:rPr lang="en-US" sz="3200" dirty="0" smtClean="0"/>
              <a:t> </a:t>
            </a:r>
            <a:r>
              <a:rPr lang="en-US" sz="3200" dirty="0" err="1" smtClean="0"/>
              <a:t>pengurusan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enam</a:t>
            </a:r>
            <a:r>
              <a:rPr lang="en-US" sz="3200" dirty="0" smtClean="0"/>
              <a:t> </a:t>
            </a:r>
            <a:r>
              <a:rPr lang="en-US" sz="3200" dirty="0" err="1" smtClean="0"/>
              <a:t>blok</a:t>
            </a:r>
            <a:r>
              <a:rPr lang="en-US" sz="3200" dirty="0" smtClean="0"/>
              <a:t> di </a:t>
            </a:r>
            <a:r>
              <a:rPr lang="en-US" sz="3200" dirty="0" err="1" smtClean="0"/>
              <a:t>Kompleks</a:t>
            </a:r>
            <a:r>
              <a:rPr lang="en-US" sz="3200" dirty="0" smtClean="0"/>
              <a:t> JKR </a:t>
            </a:r>
            <a:r>
              <a:rPr lang="en-US" sz="3200" dirty="0" err="1" smtClean="0"/>
              <a:t>iaitu</a:t>
            </a:r>
            <a:r>
              <a:rPr lang="en-US" sz="3200" dirty="0" smtClean="0"/>
              <a:t>:</a:t>
            </a:r>
          </a:p>
          <a:p>
            <a:pPr marL="111125" indent="0">
              <a:buNone/>
            </a:pPr>
            <a:r>
              <a:rPr lang="en-US" sz="3200" dirty="0" smtClean="0"/>
              <a:t>Blok A, B, C, D, E, F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lampu-lampu</a:t>
            </a:r>
            <a:r>
              <a:rPr lang="en-US" sz="3200" dirty="0" smtClean="0"/>
              <a:t> </a:t>
            </a:r>
            <a:r>
              <a:rPr lang="en-US" sz="3200" dirty="0" err="1" smtClean="0"/>
              <a:t>kawasan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Kompleks</a:t>
            </a:r>
            <a:r>
              <a:rPr lang="en-US" sz="3200" dirty="0" smtClean="0"/>
              <a:t> JKR.</a:t>
            </a:r>
            <a:endParaRPr lang="en-US" sz="3200" dirty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443572" y="373545"/>
            <a:ext cx="6408850" cy="883920"/>
            <a:chOff x="2112874" y="160592"/>
            <a:chExt cx="8545133" cy="883920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12874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SEMPADAN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89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336240" y="1296109"/>
            <a:ext cx="8621903" cy="523228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819519" y="269097"/>
            <a:ext cx="6399455" cy="883920"/>
            <a:chOff x="2125400" y="160592"/>
            <a:chExt cx="8532607" cy="88392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DASAR SPT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56A51194-724A-4AB5-9B16-8BFB12AF7F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696228" y="1296110"/>
            <a:ext cx="6265316" cy="5232279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Memastikan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ms-MY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sistem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pengurusan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tenaga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elektrik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dapat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meningkatkan</a:t>
            </a:r>
            <a:r>
              <a:rPr lang="en-US" sz="2800" b="1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kecekapan</a:t>
            </a:r>
            <a:r>
              <a:rPr lang="en-US" sz="2800" b="1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penggunaan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tenaga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secara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SimSun" pitchFamily="2" charset="-122"/>
                <a:cs typeface="Arial" charset="0"/>
              </a:rPr>
              <a:t>berterusan</a:t>
            </a:r>
            <a:endParaRPr lang="en-US" sz="2800" dirty="0">
              <a:solidFill>
                <a:prstClr val="black"/>
              </a:solidFill>
              <a:ea typeface="SimSun" pitchFamily="2" charset="-122"/>
              <a:cs typeface="Arial" charset="0"/>
            </a:endParaRPr>
          </a:p>
          <a:p>
            <a:pPr mar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sz="2800" dirty="0">
              <a:solidFill>
                <a:prstClr val="black"/>
              </a:solidFill>
              <a:ea typeface="SimSun" pitchFamily="2" charset="-122"/>
              <a:cs typeface="Arial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Menyokong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perolehan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bekalan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dan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perkhidmatan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serta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rekabentuk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cekap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tenaga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bagi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meningkatkan</a:t>
            </a:r>
            <a:r>
              <a:rPr lang="en-US" sz="2800" b="1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prestasi</a:t>
            </a:r>
            <a:r>
              <a:rPr lang="en-US" sz="2800" b="1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penggunaan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tenaga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berdasarkan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spesifikasi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piawai</a:t>
            </a:r>
            <a:r>
              <a:rPr lang="en-US" sz="2800" dirty="0">
                <a:solidFill>
                  <a:prstClr val="black"/>
                </a:solidFill>
                <a:ea typeface="SimSun" pitchFamily="2" charset="-122"/>
                <a:cs typeface="Arial" charset="0"/>
              </a:rPr>
              <a:t> JKR </a:t>
            </a:r>
            <a:r>
              <a:rPr lang="en-US" sz="2800" dirty="0" err="1">
                <a:solidFill>
                  <a:prstClr val="black"/>
                </a:solidFill>
                <a:ea typeface="SimSun" pitchFamily="2" charset="-122"/>
                <a:cs typeface="Arial" charset="0"/>
              </a:rPr>
              <a:t>semasa</a:t>
            </a:r>
            <a:endParaRPr lang="en-US" sz="28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42" y="1296111"/>
            <a:ext cx="2423786" cy="523227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39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AFB9C7-C1A6-448B-8A19-3DB19F471E7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9851" y="1695343"/>
            <a:ext cx="7836196" cy="34189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3600" dirty="0" err="1">
                <a:latin typeface="Century Gothic" pitchFamily="34" charset="0"/>
              </a:rPr>
              <a:t>Menggunapakai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>
                <a:latin typeface="Century Gothic" pitchFamily="34" charset="0"/>
              </a:rPr>
              <a:t>Dokumen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>
                <a:latin typeface="Century Gothic" pitchFamily="34" charset="0"/>
              </a:rPr>
              <a:t>Sistem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>
                <a:latin typeface="Century Gothic" pitchFamily="34" charset="0"/>
              </a:rPr>
              <a:t>Pengurusan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>
                <a:latin typeface="Century Gothic" pitchFamily="34" charset="0"/>
              </a:rPr>
              <a:t>Bersepadu</a:t>
            </a:r>
            <a:r>
              <a:rPr lang="en-US" sz="3600" dirty="0">
                <a:latin typeface="Century Gothic" pitchFamily="34" charset="0"/>
              </a:rPr>
              <a:t>(SPB) JKR </a:t>
            </a:r>
            <a:r>
              <a:rPr lang="en-US" sz="3600" dirty="0" err="1">
                <a:latin typeface="Century Gothic" pitchFamily="34" charset="0"/>
              </a:rPr>
              <a:t>keluaran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smtClean="0">
                <a:latin typeface="Century Gothic" pitchFamily="34" charset="0"/>
              </a:rPr>
              <a:t>06 </a:t>
            </a:r>
            <a:r>
              <a:rPr lang="en-US" sz="3600" dirty="0" err="1">
                <a:latin typeface="Century Gothic" pitchFamily="34" charset="0"/>
              </a:rPr>
              <a:t>bertarikh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smtClean="0">
                <a:latin typeface="Century Gothic" pitchFamily="34" charset="0"/>
              </a:rPr>
              <a:t>19 September 2019</a:t>
            </a:r>
            <a:endParaRPr lang="en-US" sz="3600" dirty="0">
              <a:latin typeface="Century Gothic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3600" dirty="0" err="1">
                <a:latin typeface="Century Gothic" pitchFamily="34" charset="0"/>
              </a:rPr>
              <a:t>Tempoh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>
                <a:latin typeface="Century Gothic" pitchFamily="34" charset="0"/>
              </a:rPr>
              <a:t>sah</a:t>
            </a:r>
            <a:r>
              <a:rPr lang="en-US" sz="3600" dirty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sijil</a:t>
            </a:r>
            <a:r>
              <a:rPr lang="en-US" sz="3600" dirty="0" smtClean="0">
                <a:latin typeface="Century Gothic" pitchFamily="34" charset="0"/>
              </a:rPr>
              <a:t> MS ISO 50001:2011; </a:t>
            </a:r>
            <a:r>
              <a:rPr lang="en-US" sz="3600" dirty="0">
                <a:latin typeface="Century Gothic" pitchFamily="34" charset="0"/>
              </a:rPr>
              <a:t>12 Jun 2018 – 11 Jun 2021</a:t>
            </a:r>
          </a:p>
          <a:p>
            <a:pPr marL="0" indent="0">
              <a:lnSpc>
                <a:spcPct val="160000"/>
              </a:lnSpc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BFDAF61-6323-4C87-973C-59CDE68AA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529" y="4326666"/>
            <a:ext cx="1657673" cy="243564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592509" y="374439"/>
            <a:ext cx="6399455" cy="1060955"/>
            <a:chOff x="2125400" y="160592"/>
            <a:chExt cx="8532607" cy="883920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PELAKSANAAN DAN PERUBAHAN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827" y="4326665"/>
            <a:ext cx="1657673" cy="24356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1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2ADBF01-C655-4688-97BF-9114DB137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65" y="1452070"/>
            <a:ext cx="8025554" cy="535292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447914" y="374440"/>
            <a:ext cx="6399455" cy="883920"/>
            <a:chOff x="2125400" y="160592"/>
            <a:chExt cx="8532607" cy="883920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</a:rPr>
                <a:t>STRUKTUR PELAKSANAAN</a:t>
              </a:r>
              <a:endParaRPr lang="en-US" sz="3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Cloud 1"/>
          <p:cNvSpPr/>
          <p:nvPr/>
        </p:nvSpPr>
        <p:spPr>
          <a:xfrm rot="11073335">
            <a:off x="189585" y="3657373"/>
            <a:ext cx="3487479" cy="3056012"/>
          </a:xfrm>
          <a:prstGeom prst="cloud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2114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BE2AFA-CED7-4CDE-8957-17E836C2EC66}"/>
              </a:ext>
            </a:extLst>
          </p:cNvPr>
          <p:cNvSpPr/>
          <p:nvPr/>
        </p:nvSpPr>
        <p:spPr>
          <a:xfrm>
            <a:off x="561078" y="1487513"/>
            <a:ext cx="8019396" cy="484560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1436731" y="191386"/>
            <a:ext cx="6399455" cy="1078594"/>
            <a:chOff x="2125400" y="160592"/>
            <a:chExt cx="8532607" cy="883920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25400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entury Gothic" pitchFamily="34" charset="0"/>
                </a:rPr>
                <a:t>PASUKAN PENGURUSAN TENAGA</a:t>
              </a:r>
              <a:endParaRPr lang="en-US" sz="3200" b="1" dirty="0">
                <a:solidFill>
                  <a:schemeClr val="tx1"/>
                </a:solidFill>
                <a:latin typeface="Century Gothic" pitchFamily="34" charset="0"/>
              </a:endParaRPr>
            </a:p>
          </p:txBody>
        </p:sp>
      </p:grpSp>
      <p:sp>
        <p:nvSpPr>
          <p:cNvPr id="10" name="Content Placeholder 2"/>
          <p:cNvSpPr>
            <a:spLocks noGrp="1"/>
          </p:cNvSpPr>
          <p:nvPr>
            <p:ph idx="4294967295"/>
          </p:nvPr>
        </p:nvSpPr>
        <p:spPr>
          <a:xfrm>
            <a:off x="478453" y="1506152"/>
            <a:ext cx="7725865" cy="5410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ms-MY" sz="2000" i="1" u="sng" dirty="0">
                <a:latin typeface="Century Gothic" pitchFamily="34" charset="0"/>
              </a:rPr>
              <a:t>Wakil Pengurusan (WP)</a:t>
            </a:r>
            <a:endParaRPr lang="ms-MY" sz="2000" b="1" u="sng" dirty="0">
              <a:latin typeface="Century Gothic" pitchFamily="34" charset="0"/>
            </a:endParaRPr>
          </a:p>
          <a:p>
            <a:r>
              <a:rPr lang="ms-MY" sz="2000" b="1" dirty="0">
                <a:latin typeface="Century Gothic" pitchFamily="34" charset="0"/>
              </a:rPr>
              <a:t>Ir. </a:t>
            </a:r>
            <a:r>
              <a:rPr lang="ms-MY" sz="2000" b="1" dirty="0" smtClean="0">
                <a:latin typeface="Century Gothic" pitchFamily="34" charset="0"/>
              </a:rPr>
              <a:t>Haji Zulakmal </a:t>
            </a:r>
            <a:r>
              <a:rPr lang="ms-MY" sz="2000" b="1" dirty="0">
                <a:latin typeface="Century Gothic" pitchFamily="34" charset="0"/>
              </a:rPr>
              <a:t>bin Haji </a:t>
            </a:r>
            <a:r>
              <a:rPr lang="ms-MY" sz="2000" b="1" dirty="0" smtClean="0">
                <a:latin typeface="Century Gothic" pitchFamily="34" charset="0"/>
              </a:rPr>
              <a:t>Sufian</a:t>
            </a:r>
            <a:endParaRPr lang="ms-MY" sz="2000" b="1" dirty="0">
              <a:latin typeface="Century Gothic" pitchFamily="34" charset="0"/>
            </a:endParaRPr>
          </a:p>
          <a:p>
            <a:r>
              <a:rPr lang="ms-MY" sz="2000" i="1" u="sng" dirty="0">
                <a:latin typeface="Century Gothic" pitchFamily="34" charset="0"/>
              </a:rPr>
              <a:t>Pegawai Program Pengurusan Tenaga (PPPT)</a:t>
            </a:r>
            <a:endParaRPr lang="ms-MY" sz="2000" b="1" u="sng" dirty="0">
              <a:latin typeface="Century Gothic" pitchFamily="34" charset="0"/>
            </a:endParaRPr>
          </a:p>
          <a:p>
            <a:r>
              <a:rPr lang="ms-MY" sz="2000" b="1" dirty="0">
                <a:latin typeface="Century Gothic" pitchFamily="34" charset="0"/>
              </a:rPr>
              <a:t>Pn. Farah binti Abdul Samad</a:t>
            </a:r>
          </a:p>
          <a:p>
            <a:pPr marL="82296" indent="0">
              <a:buNone/>
            </a:pPr>
            <a:r>
              <a:rPr lang="ms-MY" sz="2000" i="1" u="sng" dirty="0">
                <a:latin typeface="Century Gothic" pitchFamily="34" charset="0"/>
              </a:rPr>
              <a:t>Pengurus Tenaga</a:t>
            </a:r>
          </a:p>
          <a:p>
            <a:r>
              <a:rPr lang="ms-MY" sz="2000" b="1" dirty="0">
                <a:latin typeface="Century Gothic" pitchFamily="34" charset="0"/>
              </a:rPr>
              <a:t>Ir. Mohamad Azly bin Abd.Aziz</a:t>
            </a:r>
          </a:p>
          <a:p>
            <a:pPr marL="82296" indent="0">
              <a:buNone/>
            </a:pPr>
            <a:r>
              <a:rPr lang="ms-MY" sz="2000" i="1" u="sng" dirty="0">
                <a:latin typeface="Century Gothic" pitchFamily="34" charset="0"/>
              </a:rPr>
              <a:t>Ketua </a:t>
            </a:r>
            <a:r>
              <a:rPr lang="ms-MY" sz="2000" i="1" u="sng" dirty="0" smtClean="0">
                <a:latin typeface="Century Gothic" pitchFamily="34" charset="0"/>
              </a:rPr>
              <a:t>Pasukan Operasi Bangunan (KPOB)</a:t>
            </a:r>
            <a:endParaRPr lang="ms-MY" sz="2000" i="1" u="sng" dirty="0">
              <a:latin typeface="Century Gothic" pitchFamily="34" charset="0"/>
            </a:endParaRPr>
          </a:p>
          <a:p>
            <a:r>
              <a:rPr lang="ms-MY" sz="2000" b="1" dirty="0">
                <a:latin typeface="Century Gothic" pitchFamily="34" charset="0"/>
              </a:rPr>
              <a:t>En. Zamani bin Omar</a:t>
            </a:r>
          </a:p>
          <a:p>
            <a:pPr marL="82296" indent="0">
              <a:buNone/>
            </a:pPr>
            <a:r>
              <a:rPr lang="ms-MY" sz="2000" i="1" u="sng" dirty="0">
                <a:latin typeface="Century Gothic" pitchFamily="34" charset="0"/>
              </a:rPr>
              <a:t>Ketua Pasukan </a:t>
            </a:r>
            <a:r>
              <a:rPr lang="ms-MY" sz="2000" i="1" u="sng" dirty="0" smtClean="0">
                <a:latin typeface="Century Gothic" pitchFamily="34" charset="0"/>
              </a:rPr>
              <a:t>Perancangan dan Analisis Tenaga (K2PAT)</a:t>
            </a:r>
            <a:endParaRPr lang="ms-MY" sz="2000" b="1" u="sng" dirty="0">
              <a:latin typeface="Century Gothic" pitchFamily="34" charset="0"/>
            </a:endParaRPr>
          </a:p>
          <a:p>
            <a:r>
              <a:rPr lang="ms-MY" sz="2000" b="1" dirty="0" smtClean="0">
                <a:latin typeface="Century Gothic" pitchFamily="34" charset="0"/>
              </a:rPr>
              <a:t>Ir. Ahmad Ridzauddin bin Ibrahim</a:t>
            </a:r>
            <a:endParaRPr lang="ms-MY" sz="2000" b="1" dirty="0">
              <a:latin typeface="Century Gothic" pitchFamily="34" charset="0"/>
            </a:endParaRPr>
          </a:p>
          <a:p>
            <a:pPr marL="82296" indent="0">
              <a:buNone/>
            </a:pPr>
            <a:r>
              <a:rPr lang="ms-MY" sz="2000" i="1" u="sng" dirty="0">
                <a:latin typeface="Century Gothic" pitchFamily="34" charset="0"/>
              </a:rPr>
              <a:t>Ketua Pemantau dan Penilai Pengurusan Tenaga (K3PT)</a:t>
            </a:r>
            <a:endParaRPr lang="ms-MY" sz="2000" b="1" u="sng" dirty="0">
              <a:latin typeface="Century Gothic" pitchFamily="34" charset="0"/>
            </a:endParaRPr>
          </a:p>
          <a:p>
            <a:r>
              <a:rPr lang="ms-MY" sz="2000" b="1" dirty="0" smtClean="0">
                <a:latin typeface="Century Gothic" pitchFamily="34" charset="0"/>
              </a:rPr>
              <a:t>En Zulhisahm bin Mohamed</a:t>
            </a:r>
            <a:endParaRPr lang="ms-MY" sz="20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1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8016-5571-44CF-AD98-434A8E75EA09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06635AC-ECC5-4FD2-8186-04DF8C6878A1}"/>
              </a:ext>
            </a:extLst>
          </p:cNvPr>
          <p:cNvGrpSpPr/>
          <p:nvPr/>
        </p:nvGrpSpPr>
        <p:grpSpPr>
          <a:xfrm>
            <a:off x="839972" y="348493"/>
            <a:ext cx="7727831" cy="1154630"/>
            <a:chOff x="2112874" y="160592"/>
            <a:chExt cx="8545133" cy="883920"/>
          </a:xfrm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BCCA123-A790-42A1-B3F2-BCDE7575B54E}"/>
                </a:ext>
              </a:extLst>
            </p:cNvPr>
            <p:cNvSpPr/>
            <p:nvPr/>
          </p:nvSpPr>
          <p:spPr>
            <a:xfrm>
              <a:off x="2277800" y="3129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A542968E-C538-42B5-99C3-95402C48A5C4}"/>
                </a:ext>
              </a:extLst>
            </p:cNvPr>
            <p:cNvSpPr/>
            <p:nvPr/>
          </p:nvSpPr>
          <p:spPr>
            <a:xfrm>
              <a:off x="2112874" y="160592"/>
              <a:ext cx="8380207" cy="7315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ms-MY" sz="3200" b="1" noProof="1">
                  <a:latin typeface="Century Gothic" pitchFamily="34" charset="0"/>
                </a:rPr>
                <a:t>RUMUSAN PENCAPAIAN OBJEKTIF SPT </a:t>
              </a:r>
              <a:r>
                <a:rPr lang="ms-MY" sz="3200" b="1" noProof="1" smtClean="0">
                  <a:latin typeface="Century Gothic" pitchFamily="34" charset="0"/>
                </a:rPr>
                <a:t>2019 </a:t>
              </a:r>
              <a:r>
                <a:rPr lang="en-US" sz="3200" b="1" noProof="1" smtClean="0">
                  <a:latin typeface="Century Gothic" pitchFamily="34" charset="0"/>
                </a:rPr>
                <a:t>(KOMPLEKS </a:t>
              </a:r>
              <a:r>
                <a:rPr lang="en-US" sz="3200" b="1" noProof="1">
                  <a:latin typeface="Century Gothic" pitchFamily="34" charset="0"/>
                </a:rPr>
                <a:t>IBU PEJABAT JKR)</a:t>
              </a:r>
              <a:endParaRPr lang="ms-MY" sz="3200" b="1" dirty="0">
                <a:latin typeface="Century Gothic" pitchFamily="34" charset="0"/>
              </a:endParaRPr>
            </a:p>
          </p:txBody>
        </p:sp>
      </p:grpSp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164398"/>
              </p:ext>
            </p:extLst>
          </p:nvPr>
        </p:nvGraphicFramePr>
        <p:xfrm>
          <a:off x="287079" y="1821409"/>
          <a:ext cx="8600139" cy="4729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2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90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87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38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945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317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047518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entury Gothic" pitchFamily="34" charset="0"/>
                        </a:rPr>
                        <a:t>Bil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entury Gothic" pitchFamily="34" charset="0"/>
                        </a:rPr>
                        <a:t>Kriteria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latin typeface="Century Gothic" pitchFamily="34" charset="0"/>
                        </a:rPr>
                        <a:t>Objektif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latin typeface="Century Gothic" pitchFamily="34" charset="0"/>
                        </a:rPr>
                        <a:t>Sasaran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latin typeface="Century Gothic" pitchFamily="34" charset="0"/>
                        </a:rPr>
                        <a:t>Tahunan</a:t>
                      </a:r>
                      <a:endParaRPr lang="en-US" sz="1600" dirty="0">
                        <a:latin typeface="Century Gothic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entury Gothic" pitchFamily="34" charset="0"/>
                        </a:rPr>
                        <a:t>(%)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entury Gothic" pitchFamily="34" charset="0"/>
                        </a:rPr>
                        <a:t>Pencapaian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latin typeface="Century Gothic" pitchFamily="34" charset="0"/>
                        </a:rPr>
                        <a:t>Tahunan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(%)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entury Gothic" pitchFamily="34" charset="0"/>
                        </a:rPr>
                        <a:t>Pencapaian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latin typeface="Century Gothic" pitchFamily="34" charset="0"/>
                        </a:rPr>
                        <a:t>Berbanding</a:t>
                      </a:r>
                      <a:r>
                        <a:rPr lang="en-US" sz="1600" dirty="0">
                          <a:latin typeface="Century Gothic" pitchFamily="34" charset="0"/>
                        </a:rPr>
                        <a:t> Varian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entury Gothic" pitchFamily="34" charset="0"/>
                        </a:rPr>
                        <a:t>Catatan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008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1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Gothic" pitchFamily="34" charset="0"/>
                        </a:rPr>
                        <a:t>Penjimatan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entury Gothic" pitchFamily="34" charset="0"/>
                        </a:rPr>
                        <a:t>Penggunaan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entury Gothic" pitchFamily="34" charset="0"/>
                        </a:rPr>
                        <a:t>Elektrik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20% (RM341,839)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26% (RM1,840,603)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130%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entury Gothic" pitchFamily="34" charset="0"/>
                          <a:ea typeface="Times New Roman" panose="02020603050405020304" pitchFamily="18" charset="0"/>
                        </a:rPr>
                        <a:t>TERCAPAI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8714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2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Gothic" pitchFamily="34" charset="0"/>
                        </a:rPr>
                        <a:t>Pelan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entury Gothic" pitchFamily="34" charset="0"/>
                        </a:rPr>
                        <a:t>Tindakan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entury Gothic" pitchFamily="34" charset="0"/>
                        </a:rPr>
                        <a:t>Pengurusan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Century Gothic" pitchFamily="34" charset="0"/>
                        </a:rPr>
                        <a:t>Tenaga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7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pelan</a:t>
                      </a:r>
                      <a:r>
                        <a:rPr lang="en-US" sz="1600" baseline="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tindakan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5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pelan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tindakan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71%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Century Gothic" pitchFamily="34" charset="0"/>
                          <a:ea typeface="Times New Roman" panose="02020603050405020304" pitchFamily="18" charset="0"/>
                        </a:rPr>
                        <a:t>TIDAK TERCAPAI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kekangan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peruntukan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)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3008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3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kern="1200" dirty="0" smtClean="0">
                          <a:latin typeface="Century Gothic" pitchFamily="34" charset="0"/>
                        </a:rPr>
                        <a:t>Program </a:t>
                      </a:r>
                      <a:r>
                        <a:rPr lang="en-MY" sz="1600" kern="1200" dirty="0" err="1" smtClean="0">
                          <a:latin typeface="Century Gothic" pitchFamily="34" charset="0"/>
                        </a:rPr>
                        <a:t>Latihan</a:t>
                      </a:r>
                      <a:r>
                        <a:rPr lang="en-MY" sz="1600" kern="12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MY" sz="1600" kern="1200" dirty="0" err="1" smtClean="0">
                          <a:latin typeface="Century Gothic" pitchFamily="34" charset="0"/>
                        </a:rPr>
                        <a:t>dan</a:t>
                      </a:r>
                      <a:r>
                        <a:rPr lang="en-MY" sz="1600" kern="12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MY" sz="1600" kern="1200" dirty="0" err="1" smtClean="0">
                          <a:latin typeface="Century Gothic" pitchFamily="34" charset="0"/>
                        </a:rPr>
                        <a:t>Kesedaran</a:t>
                      </a:r>
                      <a:endParaRPr lang="en-MY" sz="16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Century Gothic" pitchFamily="34" charset="0"/>
                        </a:rPr>
                        <a:t>12 program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12 program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100%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entury Gothic" pitchFamily="34" charset="0"/>
                          <a:ea typeface="Times New Roman" panose="02020603050405020304" pitchFamily="18" charset="0"/>
                        </a:rPr>
                        <a:t>TERCAPAI</a:t>
                      </a:r>
                      <a:endParaRPr lang="en-US" sz="1600" dirty="0">
                        <a:effectLst/>
                        <a:latin typeface="Century Gothic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63485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4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entury Gothic" pitchFamily="34" charset="0"/>
                        </a:rPr>
                        <a:t>Perbelanjaan</a:t>
                      </a:r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3582988" algn="l"/>
                        </a:tabLst>
                        <a:defRPr/>
                      </a:pP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Peruntukan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tidak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diluluskan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. Program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Pelan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Tindakan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Dengan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Kos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telah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dilaporkan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entury Gothic" pitchFamily="34" charset="0"/>
                        </a:rPr>
                        <a:t>pada</a:t>
                      </a:r>
                      <a:r>
                        <a:rPr lang="en-US" sz="1600" dirty="0">
                          <a:effectLst/>
                          <a:latin typeface="Century Gothic" pitchFamily="34" charset="0"/>
                        </a:rPr>
                        <a:t> MKSP 2019</a:t>
                      </a:r>
                      <a:r>
                        <a:rPr lang="en-US" sz="1600" baseline="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Century Gothic" pitchFamily="34" charset="0"/>
                        </a:rPr>
                        <a:t>bagi</a:t>
                      </a:r>
                      <a:r>
                        <a:rPr lang="en-US" sz="1600" baseline="0" dirty="0">
                          <a:effectLst/>
                          <a:latin typeface="Century Gothic" pitchFamily="34" charset="0"/>
                        </a:rPr>
                        <a:t> </a:t>
                      </a: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63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631</Words>
  <Application>Microsoft Office PowerPoint</Application>
  <PresentationFormat>On-screen Show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Mohamad Azhari Zarzali Shah</dc:creator>
  <cp:lastModifiedBy>User</cp:lastModifiedBy>
  <cp:revision>163</cp:revision>
  <dcterms:created xsi:type="dcterms:W3CDTF">2017-12-06T08:17:20Z</dcterms:created>
  <dcterms:modified xsi:type="dcterms:W3CDTF">2020-07-02T03:26:39Z</dcterms:modified>
</cp:coreProperties>
</file>