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MY" sz="4400" dirty="0" err="1" smtClean="0"/>
              <a:t>Keperluan</a:t>
            </a:r>
            <a:r>
              <a:rPr lang="en-MY" sz="4400" dirty="0" smtClean="0"/>
              <a:t> </a:t>
            </a:r>
            <a:r>
              <a:rPr lang="en-MY" sz="4400" dirty="0" err="1" smtClean="0"/>
              <a:t>pengguna</a:t>
            </a:r>
            <a:r>
              <a:rPr lang="en-MY" sz="4400" dirty="0" smtClean="0"/>
              <a:t> </a:t>
            </a:r>
            <a:r>
              <a:rPr lang="en-MY" sz="4400" dirty="0" err="1" smtClean="0"/>
              <a:t>sistem</a:t>
            </a:r>
            <a:r>
              <a:rPr lang="en-MY" sz="4400" dirty="0" smtClean="0"/>
              <a:t> (</a:t>
            </a:r>
            <a:r>
              <a:rPr lang="en-MY" sz="4400" dirty="0" err="1" smtClean="0"/>
              <a:t>Urs</a:t>
            </a:r>
            <a:r>
              <a:rPr lang="en-MY" sz="4400" dirty="0" smtClean="0"/>
              <a:t>) Bridge management system (BMS)</a:t>
            </a:r>
            <a:endParaRPr lang="en-MY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MY" dirty="0" smtClean="0"/>
              <a:t>UNIT SISTEM APLIKASI, BTM CDPK</a:t>
            </a:r>
          </a:p>
          <a:p>
            <a:r>
              <a:rPr lang="en-MY" dirty="0" smtClean="0"/>
              <a:t>PUAN SITI NOORSAKILA BINTI ZAKARIA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17820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MY" sz="6000" dirty="0" smtClean="0"/>
              <a:t>SEKIAN, TERIMA KASIH</a:t>
            </a:r>
          </a:p>
          <a:p>
            <a:pPr marL="0" indent="0" algn="ctr">
              <a:buNone/>
            </a:pPr>
            <a:r>
              <a:rPr lang="en-MY" sz="6000" dirty="0" smtClean="0"/>
              <a:t>TAMAT</a:t>
            </a:r>
            <a:endParaRPr lang="en-MY" sz="6000" dirty="0"/>
          </a:p>
        </p:txBody>
      </p:sp>
    </p:spTree>
    <p:extLst>
      <p:ext uri="{BB962C8B-B14F-4D97-AF65-F5344CB8AC3E}">
        <p14:creationId xmlns:p14="http://schemas.microsoft.com/office/powerpoint/2010/main" val="389504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b="1" i="1" dirty="0" smtClean="0"/>
              <a:t>STAKEHOLDER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s-MY" sz="3200" b="1" dirty="0" smtClean="0"/>
              <a:t>BAHAGIAN </a:t>
            </a:r>
            <a:r>
              <a:rPr lang="ms-MY" sz="3200" b="1" dirty="0"/>
              <a:t>SENGGARA FASILITI JALAN ZON TENGAH/TIMUR DAN PEMULIHAN </a:t>
            </a:r>
            <a:r>
              <a:rPr lang="ms-MY" sz="3200" b="1" dirty="0" smtClean="0"/>
              <a:t>JAMBATAN, BPJ</a:t>
            </a:r>
            <a:endParaRPr lang="en-MY" sz="3200" dirty="0"/>
          </a:p>
          <a:p>
            <a:r>
              <a:rPr lang="ms-MY" sz="3200" b="1" dirty="0"/>
              <a:t>CAWANGAN SENGGARA FASILITI JALAN (CSFJ)</a:t>
            </a:r>
            <a:endParaRPr lang="en-MY" sz="3200" dirty="0"/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13883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b="1" dirty="0" smtClean="0"/>
              <a:t>OBJEKTIF</a:t>
            </a:r>
            <a:endParaRPr lang="en-MY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s-MY" sz="2800" dirty="0"/>
              <a:t>Mewujudkan sistem secara atas talian bagi memudahkan pengumpulan dan penerimaan data jambatan secara atas talian bagi memudahkan dan mempercepatkan proses-proses pemantauan berkala dan tidak berkala ke atas jambatan di jalan-jalan </a:t>
            </a:r>
            <a:r>
              <a:rPr lang="ms-MY" sz="2800" dirty="0" smtClean="0"/>
              <a:t>Laluan Persekutuan.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334015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b="1" dirty="0"/>
              <a:t>Skop</a:t>
            </a:r>
            <a:r>
              <a:rPr lang="en-MY" b="1" dirty="0"/>
              <a:t/>
            </a:r>
            <a:br>
              <a:rPr lang="en-MY" b="1" dirty="0"/>
            </a:b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37360"/>
            <a:ext cx="10820400" cy="4481325"/>
          </a:xfrm>
        </p:spPr>
        <p:txBody>
          <a:bodyPr/>
          <a:lstStyle/>
          <a:p>
            <a:pPr lvl="0"/>
            <a:r>
              <a:rPr lang="ms-MY" dirty="0"/>
              <a:t>Sistem yang dibangunkan adalah merupakan sistem yang berasaskan web (</a:t>
            </a:r>
            <a:r>
              <a:rPr lang="ms-MY" i="1" dirty="0"/>
              <a:t>web-based).</a:t>
            </a:r>
            <a:endParaRPr lang="en-MY" dirty="0"/>
          </a:p>
          <a:p>
            <a:pPr lvl="0"/>
            <a:r>
              <a:rPr lang="ms-MY" dirty="0"/>
              <a:t>Pengaplikasian </a:t>
            </a:r>
            <a:r>
              <a:rPr lang="ms-MY" i="1" dirty="0"/>
              <a:t>Single Sign-On</a:t>
            </a:r>
            <a:r>
              <a:rPr lang="ms-MY" dirty="0"/>
              <a:t> (SSO) bagi mengakses kepada Sistem BMS bagi kakitangan JKR Lantikan Persekutuan. </a:t>
            </a:r>
            <a:endParaRPr lang="ms-MY" dirty="0" smtClean="0"/>
          </a:p>
          <a:p>
            <a:pPr lvl="0"/>
            <a:r>
              <a:rPr lang="ms-MY" dirty="0" smtClean="0"/>
              <a:t>Pengaplikasian log masuk kepada Penyelaras JKR Negeri yang tidak menggunakan SSO.</a:t>
            </a:r>
            <a:endParaRPr lang="en-MY" dirty="0"/>
          </a:p>
          <a:p>
            <a:pPr lvl="0"/>
            <a:r>
              <a:rPr lang="ms-MY" dirty="0"/>
              <a:t>Pendaftaran, pengesahan dan </a:t>
            </a:r>
            <a:r>
              <a:rPr lang="ms-MY" dirty="0" smtClean="0"/>
              <a:t>kelulusan </a:t>
            </a:r>
            <a:r>
              <a:rPr lang="ms-MY" dirty="0"/>
              <a:t>inventori jambatan adalah secara atas talian.</a:t>
            </a:r>
            <a:endParaRPr lang="en-MY" dirty="0"/>
          </a:p>
          <a:p>
            <a:pPr lvl="0"/>
            <a:r>
              <a:rPr lang="ms-MY" dirty="0"/>
              <a:t>Pendaftaran penyelaras secara atas talian.</a:t>
            </a:r>
            <a:endParaRPr lang="en-MY" dirty="0"/>
          </a:p>
          <a:p>
            <a:pPr lvl="0"/>
            <a:r>
              <a:rPr lang="ms-MY" dirty="0"/>
              <a:t>Notifikasi emel kepada pegawai bertanggungjawab.</a:t>
            </a:r>
            <a:endParaRPr lang="en-MY" dirty="0"/>
          </a:p>
          <a:p>
            <a:pPr lvl="0"/>
            <a:r>
              <a:rPr lang="ms-MY" dirty="0"/>
              <a:t>Penjanaan </a:t>
            </a:r>
            <a:r>
              <a:rPr lang="ms-MY" dirty="0" smtClean="0"/>
              <a:t>laporan </a:t>
            </a:r>
            <a:r>
              <a:rPr lang="ms-MY" dirty="0" smtClean="0"/>
              <a:t>secara atas </a:t>
            </a:r>
            <a:r>
              <a:rPr lang="ms-MY" dirty="0" smtClean="0"/>
              <a:t>talian</a:t>
            </a:r>
            <a:endParaRPr lang="en-MY" dirty="0"/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1658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b="1" dirty="0"/>
              <a:t>Jadual Pelaksanaan Projek</a:t>
            </a:r>
            <a:r>
              <a:rPr lang="en-MY" b="1" dirty="0"/>
              <a:t/>
            </a:r>
            <a:br>
              <a:rPr lang="en-MY" b="1" dirty="0"/>
            </a:br>
            <a:endParaRPr lang="en-MY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453663"/>
              </p:ext>
            </p:extLst>
          </p:nvPr>
        </p:nvGraphicFramePr>
        <p:xfrm>
          <a:off x="401218" y="1593829"/>
          <a:ext cx="11392676" cy="5018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133">
                  <a:extLst>
                    <a:ext uri="{9D8B030D-6E8A-4147-A177-3AD203B41FA5}">
                      <a16:colId xmlns:a16="http://schemas.microsoft.com/office/drawing/2014/main" val="3024845872"/>
                    </a:ext>
                  </a:extLst>
                </a:gridCol>
                <a:gridCol w="966767">
                  <a:extLst>
                    <a:ext uri="{9D8B030D-6E8A-4147-A177-3AD203B41FA5}">
                      <a16:colId xmlns:a16="http://schemas.microsoft.com/office/drawing/2014/main" val="2994811658"/>
                    </a:ext>
                  </a:extLst>
                </a:gridCol>
                <a:gridCol w="862507">
                  <a:extLst>
                    <a:ext uri="{9D8B030D-6E8A-4147-A177-3AD203B41FA5}">
                      <a16:colId xmlns:a16="http://schemas.microsoft.com/office/drawing/2014/main" val="2844306338"/>
                    </a:ext>
                  </a:extLst>
                </a:gridCol>
                <a:gridCol w="852319">
                  <a:extLst>
                    <a:ext uri="{9D8B030D-6E8A-4147-A177-3AD203B41FA5}">
                      <a16:colId xmlns:a16="http://schemas.microsoft.com/office/drawing/2014/main" val="3136426644"/>
                    </a:ext>
                  </a:extLst>
                </a:gridCol>
                <a:gridCol w="1250931">
                  <a:extLst>
                    <a:ext uri="{9D8B030D-6E8A-4147-A177-3AD203B41FA5}">
                      <a16:colId xmlns:a16="http://schemas.microsoft.com/office/drawing/2014/main" val="2154123464"/>
                    </a:ext>
                  </a:extLst>
                </a:gridCol>
                <a:gridCol w="1250931">
                  <a:extLst>
                    <a:ext uri="{9D8B030D-6E8A-4147-A177-3AD203B41FA5}">
                      <a16:colId xmlns:a16="http://schemas.microsoft.com/office/drawing/2014/main" val="2716301260"/>
                    </a:ext>
                  </a:extLst>
                </a:gridCol>
                <a:gridCol w="1250931">
                  <a:extLst>
                    <a:ext uri="{9D8B030D-6E8A-4147-A177-3AD203B41FA5}">
                      <a16:colId xmlns:a16="http://schemas.microsoft.com/office/drawing/2014/main" val="3012590395"/>
                    </a:ext>
                  </a:extLst>
                </a:gridCol>
                <a:gridCol w="1250931">
                  <a:extLst>
                    <a:ext uri="{9D8B030D-6E8A-4147-A177-3AD203B41FA5}">
                      <a16:colId xmlns:a16="http://schemas.microsoft.com/office/drawing/2014/main" val="1124864863"/>
                    </a:ext>
                  </a:extLst>
                </a:gridCol>
                <a:gridCol w="1385226">
                  <a:extLst>
                    <a:ext uri="{9D8B030D-6E8A-4147-A177-3AD203B41FA5}">
                      <a16:colId xmlns:a16="http://schemas.microsoft.com/office/drawing/2014/main" val="3831418643"/>
                    </a:ext>
                  </a:extLst>
                </a:gridCol>
              </a:tblGrid>
              <a:tr h="501698">
                <a:tc>
                  <a:txBody>
                    <a:bodyPr/>
                    <a:lstStyle/>
                    <a:p>
                      <a:pPr algn="ctr"/>
                      <a:r>
                        <a:rPr lang="en-MY" sz="1400" dirty="0" smtClean="0"/>
                        <a:t>AKTIVITI</a:t>
                      </a:r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 smtClean="0"/>
                        <a:t>JULAI 2020</a:t>
                      </a:r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 smtClean="0"/>
                        <a:t>OGOS 2020</a:t>
                      </a:r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 smtClean="0"/>
                        <a:t>SEPT 2020</a:t>
                      </a:r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 smtClean="0"/>
                        <a:t>OKT</a:t>
                      </a:r>
                      <a:r>
                        <a:rPr lang="en-MY" sz="1400" baseline="0" dirty="0" smtClean="0"/>
                        <a:t> 2020</a:t>
                      </a:r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 smtClean="0"/>
                        <a:t>NOV 2020</a:t>
                      </a:r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 smtClean="0"/>
                        <a:t>DIS 2020</a:t>
                      </a:r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400" dirty="0" smtClean="0"/>
                        <a:t>JAN 2021</a:t>
                      </a:r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400" dirty="0" smtClean="0"/>
                        <a:t>FEB</a:t>
                      </a:r>
                      <a:r>
                        <a:rPr lang="en-MY" sz="1400" baseline="0" dirty="0" smtClean="0"/>
                        <a:t> 2020</a:t>
                      </a:r>
                      <a:endParaRPr lang="en-M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005878"/>
                  </a:ext>
                </a:extLst>
              </a:tr>
              <a:tr h="1121442">
                <a:tc>
                  <a:txBody>
                    <a:bodyPr/>
                    <a:lstStyle/>
                    <a:p>
                      <a:r>
                        <a:rPr lang="en-MY" sz="1400" b="1" dirty="0" smtClean="0"/>
                        <a:t>KAJIAN</a:t>
                      </a:r>
                      <a:r>
                        <a:rPr lang="en-MY" sz="1400" b="1" baseline="0" dirty="0" smtClean="0"/>
                        <a:t> KEPERLUAN PEMBANGUNAN SISTEM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MY" sz="1400" i="1" dirty="0" smtClean="0"/>
                        <a:t>Kick-off</a:t>
                      </a:r>
                      <a:r>
                        <a:rPr lang="en-MY" sz="1400" i="1" baseline="0" dirty="0" smtClean="0"/>
                        <a:t> meeting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MY" sz="1400" dirty="0" err="1" smtClean="0"/>
                        <a:t>Penyediaan</a:t>
                      </a:r>
                      <a:r>
                        <a:rPr lang="en-MY" sz="1400" baseline="0" dirty="0" smtClean="0"/>
                        <a:t> URS</a:t>
                      </a:r>
                      <a:endParaRPr lang="en-MY" sz="140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MY" sz="1400" dirty="0" err="1" smtClean="0"/>
                        <a:t>Penyediaan</a:t>
                      </a:r>
                      <a:r>
                        <a:rPr lang="en-MY" sz="1400" dirty="0" smtClean="0"/>
                        <a:t> SRS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 smtClean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736713"/>
                  </a:ext>
                </a:extLst>
              </a:tr>
              <a:tr h="501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b="1" dirty="0" smtClean="0"/>
                        <a:t>REKABENTUK</a:t>
                      </a:r>
                      <a:r>
                        <a:rPr lang="en-MY" sz="1400" b="1" baseline="0" dirty="0" smtClean="0"/>
                        <a:t> SISTEM DAN ANTARAMUKA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339427"/>
                  </a:ext>
                </a:extLst>
              </a:tr>
              <a:tr h="3541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b="1" dirty="0" smtClean="0"/>
                        <a:t>PEMBANGUNAN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821550"/>
                  </a:ext>
                </a:extLst>
              </a:tr>
              <a:tr h="914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b="1" dirty="0" smtClean="0"/>
                        <a:t>PENGUJIAN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b="0" dirty="0" smtClean="0"/>
                        <a:t>UAT</a:t>
                      </a:r>
                      <a:r>
                        <a:rPr lang="en-MY" sz="1400" b="0" baseline="0" dirty="0" smtClean="0"/>
                        <a:t> &amp;</a:t>
                      </a:r>
                      <a:r>
                        <a:rPr lang="en-MY" sz="1400" b="0" baseline="0" dirty="0" err="1" smtClean="0"/>
                        <a:t>Penambahbaikan</a:t>
                      </a:r>
                      <a:r>
                        <a:rPr lang="en-MY" sz="1400" b="0" baseline="0" dirty="0" smtClean="0"/>
                        <a:t> </a:t>
                      </a:r>
                      <a:r>
                        <a:rPr lang="en-MY" sz="1400" b="0" i="1" baseline="0" dirty="0" smtClean="0"/>
                        <a:t>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30077"/>
                  </a:ext>
                </a:extLst>
              </a:tr>
              <a:tr h="501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b="1" dirty="0" smtClean="0"/>
                        <a:t>IMPLEMENTASI (</a:t>
                      </a:r>
                      <a:r>
                        <a:rPr lang="en-MY" sz="1400" b="1" i="1" dirty="0" smtClean="0"/>
                        <a:t>GO LIVE</a:t>
                      </a:r>
                      <a:r>
                        <a:rPr lang="en-MY" sz="1400" b="1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804573"/>
                  </a:ext>
                </a:extLst>
              </a:tr>
              <a:tr h="10420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b="1" dirty="0" smtClean="0"/>
                        <a:t>PENGUJIAN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b="0" dirty="0" smtClean="0"/>
                        <a:t>FAT &amp;</a:t>
                      </a:r>
                      <a:r>
                        <a:rPr lang="en-MY" sz="1400" b="0" baseline="0" dirty="0" smtClean="0"/>
                        <a:t> </a:t>
                      </a:r>
                      <a:r>
                        <a:rPr lang="en-MY" sz="1400" b="0" baseline="0" dirty="0" err="1" smtClean="0"/>
                        <a:t>Penambahbaikan</a:t>
                      </a:r>
                      <a:r>
                        <a:rPr lang="en-MY" sz="1400" b="0" baseline="0" dirty="0" smtClean="0"/>
                        <a:t> </a:t>
                      </a:r>
                      <a:r>
                        <a:rPr lang="en-MY" sz="1400" b="0" i="1" baseline="0" dirty="0" smtClean="0"/>
                        <a:t>coding</a:t>
                      </a:r>
                      <a:endParaRPr lang="en-MY" sz="1400" b="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696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230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b="1" dirty="0" smtClean="0"/>
              <a:t>PENGGUNA SISTEM</a:t>
            </a:r>
            <a:endParaRPr lang="en-MY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ms-MY" sz="2800" dirty="0" smtClean="0"/>
              <a:t>Pentadbir : </a:t>
            </a:r>
            <a:r>
              <a:rPr lang="ms-MY" sz="2800" dirty="0"/>
              <a:t>Bahagian Senggara Fasiliti Jalan Zon Tengah/Timur dan Pemulihan </a:t>
            </a:r>
            <a:r>
              <a:rPr lang="ms-MY" sz="2800" dirty="0" smtClean="0"/>
              <a:t>Jambatan, </a:t>
            </a:r>
            <a:r>
              <a:rPr lang="ms-MY" sz="2800" dirty="0" smtClean="0"/>
              <a:t>BPJ, CSFJ</a:t>
            </a:r>
            <a:endParaRPr lang="en-MY" sz="2800" dirty="0"/>
          </a:p>
          <a:p>
            <a:pPr lvl="0"/>
            <a:r>
              <a:rPr lang="ms-MY" sz="2800" dirty="0"/>
              <a:t>Pendaftar : </a:t>
            </a:r>
            <a:r>
              <a:rPr lang="ms-MY" sz="2800" dirty="0" smtClean="0"/>
              <a:t>Penyelaras Daerah</a:t>
            </a:r>
          </a:p>
          <a:p>
            <a:pPr lvl="0"/>
            <a:r>
              <a:rPr lang="ms-MY" sz="2800" dirty="0" smtClean="0"/>
              <a:t>Pengesah : Jurutera Daerah (JD)</a:t>
            </a:r>
          </a:p>
          <a:p>
            <a:pPr lvl="0"/>
            <a:r>
              <a:rPr lang="ms-MY" sz="2800" dirty="0" smtClean="0"/>
              <a:t>Pelulus : </a:t>
            </a:r>
            <a:r>
              <a:rPr lang="ms-MY" sz="2800" dirty="0" smtClean="0"/>
              <a:t>BPJ</a:t>
            </a:r>
          </a:p>
          <a:p>
            <a:pPr lvl="0"/>
            <a:r>
              <a:rPr lang="ms-MY" sz="2800" dirty="0" smtClean="0"/>
              <a:t>VIP : Pengurusan Tertinggi/Pengarah</a:t>
            </a:r>
            <a:endParaRPr lang="ms-MY" sz="2800" dirty="0" smtClean="0"/>
          </a:p>
          <a:p>
            <a:pPr lvl="0"/>
            <a:r>
              <a:rPr lang="en-MY" sz="2800" dirty="0" err="1" smtClean="0"/>
              <a:t>Sokongan</a:t>
            </a:r>
            <a:r>
              <a:rPr lang="en-MY" sz="2800" dirty="0" smtClean="0"/>
              <a:t> </a:t>
            </a:r>
            <a:r>
              <a:rPr lang="en-MY" sz="2800" dirty="0" err="1" smtClean="0"/>
              <a:t>Teknikal</a:t>
            </a:r>
            <a:r>
              <a:rPr lang="en-MY" sz="2800" dirty="0" smtClean="0"/>
              <a:t> : BTM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292044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b="1" dirty="0"/>
              <a:t>SENARAI </a:t>
            </a:r>
            <a:r>
              <a:rPr lang="ms-MY" b="1" dirty="0" smtClean="0"/>
              <a:t>MODUL dan fungsi sistem</a:t>
            </a:r>
            <a:endParaRPr lang="en-MY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1"/>
            <a:ext cx="10820400" cy="43713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ms-MY" dirty="0" smtClean="0"/>
              <a:t>1</a:t>
            </a:r>
            <a:r>
              <a:rPr lang="ms-MY" sz="2300" dirty="0" smtClean="0"/>
              <a:t>) Log </a:t>
            </a:r>
            <a:r>
              <a:rPr lang="ms-MY" sz="2300" dirty="0"/>
              <a:t>masuk menggunakan </a:t>
            </a:r>
            <a:r>
              <a:rPr lang="ms-MY" sz="2300" i="1" dirty="0"/>
              <a:t>Single Sign On</a:t>
            </a:r>
            <a:r>
              <a:rPr lang="ms-MY" sz="2300" dirty="0"/>
              <a:t> (SSO)</a:t>
            </a:r>
            <a:endParaRPr lang="en-MY" sz="2300" dirty="0"/>
          </a:p>
          <a:p>
            <a:r>
              <a:rPr lang="ms-MY" sz="2300" dirty="0"/>
              <a:t>Sistem membolehkan </a:t>
            </a:r>
            <a:r>
              <a:rPr lang="ms-MY" sz="2300" dirty="0" smtClean="0"/>
              <a:t>pengguna </a:t>
            </a:r>
            <a:r>
              <a:rPr lang="ms-MY" sz="2300" dirty="0"/>
              <a:t>yang mempunyai akaun SSO untuk log masuk kepada Sistem </a:t>
            </a:r>
            <a:r>
              <a:rPr lang="ms-MY" sz="2300" dirty="0" smtClean="0"/>
              <a:t>BMS bagi pegawai JKR Lantikan Persekutuan.</a:t>
            </a:r>
          </a:p>
          <a:p>
            <a:endParaRPr lang="ms-MY" sz="2300" dirty="0" smtClean="0"/>
          </a:p>
          <a:p>
            <a:pPr marL="0" indent="0">
              <a:buNone/>
            </a:pPr>
            <a:r>
              <a:rPr lang="ms-MY" sz="2300" dirty="0" smtClean="0"/>
              <a:t>2) Log masuk tidak menggunakan SSO</a:t>
            </a:r>
          </a:p>
          <a:p>
            <a:r>
              <a:rPr lang="ms-MY" sz="2300" dirty="0" smtClean="0"/>
              <a:t>Sistem membolehkan P</a:t>
            </a:r>
            <a:r>
              <a:rPr lang="ms-MY" sz="2400" dirty="0" smtClean="0"/>
              <a:t>enyelaras </a:t>
            </a:r>
            <a:r>
              <a:rPr lang="ms-MY" sz="2400" dirty="0"/>
              <a:t>JKR Negeri yang tidak menggunakan </a:t>
            </a:r>
            <a:r>
              <a:rPr lang="ms-MY" sz="2400" dirty="0" smtClean="0"/>
              <a:t>SSO untuk log masuk kepada Sistem BMS.</a:t>
            </a:r>
            <a:endParaRPr lang="en-MY" sz="2400" dirty="0"/>
          </a:p>
          <a:p>
            <a:pPr marL="0" indent="0">
              <a:buNone/>
            </a:pPr>
            <a:endParaRPr lang="ms-MY" sz="2300" dirty="0" smtClean="0"/>
          </a:p>
          <a:p>
            <a:pPr marL="0" indent="0">
              <a:buNone/>
            </a:pPr>
            <a:r>
              <a:rPr lang="ms-MY" sz="2300" dirty="0" smtClean="0"/>
              <a:t>3) </a:t>
            </a:r>
            <a:r>
              <a:rPr lang="ms-MY" sz="2300" dirty="0" smtClean="0"/>
              <a:t>Pendaftaran data jambatan secara atas talian</a:t>
            </a:r>
          </a:p>
          <a:p>
            <a:r>
              <a:rPr lang="ms-MY" sz="2300" dirty="0" smtClean="0"/>
              <a:t>Sistem membolehkan Penyelaras Negeri untuk mendaftar data secara atas talian.</a:t>
            </a:r>
          </a:p>
          <a:p>
            <a:pPr marL="0" indent="0">
              <a:buNone/>
            </a:pPr>
            <a:endParaRPr lang="ms-MY" sz="2300" dirty="0"/>
          </a:p>
          <a:p>
            <a:endParaRPr lang="ms-MY" dirty="0" smtClean="0"/>
          </a:p>
          <a:p>
            <a:endParaRPr lang="ms-MY" dirty="0"/>
          </a:p>
          <a:p>
            <a:endParaRPr lang="ms-MY" dirty="0" smtClean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97052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95056"/>
            <a:ext cx="10820400" cy="46551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ms-MY" sz="2300" dirty="0"/>
              <a:t>4</a:t>
            </a:r>
            <a:r>
              <a:rPr lang="ms-MY" sz="2300" dirty="0" smtClean="0"/>
              <a:t>) </a:t>
            </a:r>
            <a:r>
              <a:rPr lang="ms-MY" sz="2300" dirty="0"/>
              <a:t>Pengesahan data jambatan secara atas talian</a:t>
            </a:r>
          </a:p>
          <a:p>
            <a:r>
              <a:rPr lang="ms-MY" sz="2300" dirty="0"/>
              <a:t>Sistem membolehkan Jurutera Daerah (JD) untuk membuat pengesahan data secara atas talian</a:t>
            </a:r>
            <a:r>
              <a:rPr lang="ms-MY" sz="2300" dirty="0" smtClean="0"/>
              <a:t>.</a:t>
            </a:r>
          </a:p>
          <a:p>
            <a:endParaRPr lang="ms-MY" sz="2300" dirty="0"/>
          </a:p>
          <a:p>
            <a:pPr marL="0" indent="0">
              <a:buNone/>
            </a:pPr>
            <a:r>
              <a:rPr lang="ms-MY" sz="2300" dirty="0" smtClean="0"/>
              <a:t>5) </a:t>
            </a:r>
            <a:r>
              <a:rPr lang="ms-MY" sz="2300" dirty="0"/>
              <a:t>Kelulusan data jambatan secara atas talian</a:t>
            </a:r>
          </a:p>
          <a:p>
            <a:r>
              <a:rPr lang="ms-MY" sz="2300" dirty="0"/>
              <a:t>Sistem membolehkan BPJ untuk membuat pengesahan data secara atas talian</a:t>
            </a:r>
            <a:r>
              <a:rPr lang="ms-MY" sz="2300" dirty="0" smtClean="0"/>
              <a:t>.</a:t>
            </a:r>
          </a:p>
          <a:p>
            <a:pPr marL="0" indent="0">
              <a:buNone/>
            </a:pPr>
            <a:endParaRPr lang="ms-MY" sz="2300" dirty="0" smtClean="0"/>
          </a:p>
          <a:p>
            <a:pPr marL="0" indent="0">
              <a:buNone/>
            </a:pPr>
            <a:r>
              <a:rPr lang="ms-MY" sz="2300" dirty="0" smtClean="0"/>
              <a:t>6) </a:t>
            </a:r>
            <a:r>
              <a:rPr lang="ms-MY" sz="2300" dirty="0"/>
              <a:t>Penghantaran notifikasi e-mel</a:t>
            </a:r>
            <a:endParaRPr lang="en-MY" sz="2300" dirty="0"/>
          </a:p>
          <a:p>
            <a:pPr lvl="0"/>
            <a:r>
              <a:rPr lang="ms-MY" sz="2300" dirty="0"/>
              <a:t>Sistem boleh menghantar notifikasi emel kepada Pengesah dan Pelulus untuk memaklumkan terdapat permohonan baru yang memerlukan tindakan.</a:t>
            </a:r>
            <a:endParaRPr lang="en-MY" sz="2300" dirty="0"/>
          </a:p>
          <a:p>
            <a:pPr marL="0" indent="0">
              <a:buNone/>
            </a:pPr>
            <a:endParaRPr lang="ms-MY" sz="2300" dirty="0"/>
          </a:p>
          <a:p>
            <a:pPr marL="0" indent="0">
              <a:buNone/>
            </a:pPr>
            <a:endParaRPr lang="en-MY" sz="23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b="1" dirty="0"/>
              <a:t>SENARAI </a:t>
            </a:r>
            <a:r>
              <a:rPr lang="ms-MY" b="1" dirty="0" smtClean="0"/>
              <a:t>MODUL dan fungsi sistem</a:t>
            </a:r>
            <a:endParaRPr lang="en-MY" b="1" dirty="0"/>
          </a:p>
        </p:txBody>
      </p:sp>
    </p:spTree>
    <p:extLst>
      <p:ext uri="{BB962C8B-B14F-4D97-AF65-F5344CB8AC3E}">
        <p14:creationId xmlns:p14="http://schemas.microsoft.com/office/powerpoint/2010/main" val="243264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s-MY" sz="2300" dirty="0"/>
              <a:t>6) Penjanaan laporan </a:t>
            </a:r>
            <a:r>
              <a:rPr lang="ms-MY" sz="2300" dirty="0" smtClean="0"/>
              <a:t>secara atas talian.</a:t>
            </a:r>
          </a:p>
          <a:p>
            <a:r>
              <a:rPr lang="ms-MY" sz="2300" dirty="0" smtClean="0"/>
              <a:t>Sistem membolehkan penjanaan laporan borang manual pemeriksaan mandatori tahunan jambatan.</a:t>
            </a:r>
          </a:p>
          <a:p>
            <a:r>
              <a:rPr lang="ms-MY" sz="2300" i="1" dirty="0" smtClean="0"/>
              <a:t>Filter by </a:t>
            </a:r>
            <a:r>
              <a:rPr lang="ms-MY" sz="2300" dirty="0" smtClean="0"/>
              <a:t>negeri, tahun dan Daerah.</a:t>
            </a:r>
          </a:p>
          <a:p>
            <a:r>
              <a:rPr lang="ms-MY" sz="2300" dirty="0" smtClean="0"/>
              <a:t>Sistem membolehkan Pengurusan Tertinggi untuk melihat (</a:t>
            </a:r>
            <a:r>
              <a:rPr lang="ms-MY" sz="2300" i="1" dirty="0" smtClean="0"/>
              <a:t>view</a:t>
            </a:r>
            <a:r>
              <a:rPr lang="ms-MY" sz="2300" dirty="0" smtClean="0"/>
              <a:t> sahaja) laporan.</a:t>
            </a:r>
          </a:p>
        </p:txBody>
      </p:sp>
    </p:spTree>
    <p:extLst>
      <p:ext uri="{BB962C8B-B14F-4D97-AF65-F5344CB8AC3E}">
        <p14:creationId xmlns:p14="http://schemas.microsoft.com/office/powerpoint/2010/main" val="245710985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146</TotalTime>
  <Words>429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Vapor Trail</vt:lpstr>
      <vt:lpstr>Keperluan pengguna sistem (Urs) Bridge management system (BMS)</vt:lpstr>
      <vt:lpstr>STAKEHOLDER</vt:lpstr>
      <vt:lpstr>OBJEKTIF</vt:lpstr>
      <vt:lpstr>Skop </vt:lpstr>
      <vt:lpstr>Jadual Pelaksanaan Projek </vt:lpstr>
      <vt:lpstr>PENGGUNA SISTEM</vt:lpstr>
      <vt:lpstr>SENARAI MODUL dan fungsi sistem</vt:lpstr>
      <vt:lpstr>SENARAI MODUL dan fungsi sistem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Keperluan pengguna sistem (Urs) Bridge management system (BMS)</dc:title>
  <dc:creator>CDPK_237</dc:creator>
  <cp:lastModifiedBy>CDPK_237</cp:lastModifiedBy>
  <cp:revision>64</cp:revision>
  <dcterms:created xsi:type="dcterms:W3CDTF">2020-09-14T23:47:29Z</dcterms:created>
  <dcterms:modified xsi:type="dcterms:W3CDTF">2020-09-15T08:02:40Z</dcterms:modified>
</cp:coreProperties>
</file>