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6" r:id="rId2"/>
    <p:sldId id="351" r:id="rId3"/>
    <p:sldId id="300" r:id="rId4"/>
    <p:sldId id="304" r:id="rId5"/>
    <p:sldId id="305" r:id="rId6"/>
    <p:sldId id="306" r:id="rId7"/>
    <p:sldId id="307" r:id="rId8"/>
    <p:sldId id="308" r:id="rId9"/>
    <p:sldId id="301" r:id="rId10"/>
    <p:sldId id="303" r:id="rId11"/>
    <p:sldId id="302" r:id="rId12"/>
    <p:sldId id="310" r:id="rId13"/>
    <p:sldId id="309" r:id="rId14"/>
    <p:sldId id="311" r:id="rId15"/>
    <p:sldId id="258" r:id="rId16"/>
    <p:sldId id="274" r:id="rId17"/>
    <p:sldId id="275" r:id="rId18"/>
    <p:sldId id="312" r:id="rId19"/>
    <p:sldId id="276" r:id="rId20"/>
    <p:sldId id="313" r:id="rId21"/>
    <p:sldId id="314" r:id="rId22"/>
    <p:sldId id="315" r:id="rId23"/>
    <p:sldId id="316" r:id="rId24"/>
    <p:sldId id="317" r:id="rId25"/>
    <p:sldId id="318" r:id="rId26"/>
    <p:sldId id="331" r:id="rId27"/>
    <p:sldId id="332" r:id="rId28"/>
    <p:sldId id="333" r:id="rId29"/>
    <p:sldId id="319" r:id="rId30"/>
    <p:sldId id="320" r:id="rId31"/>
    <p:sldId id="321" r:id="rId32"/>
    <p:sldId id="322" r:id="rId33"/>
    <p:sldId id="323" r:id="rId34"/>
    <p:sldId id="330" r:id="rId35"/>
    <p:sldId id="324" r:id="rId36"/>
    <p:sldId id="287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7" r:id="rId46"/>
    <p:sldId id="268" r:id="rId47"/>
    <p:sldId id="269" r:id="rId48"/>
    <p:sldId id="270" r:id="rId49"/>
    <p:sldId id="271" r:id="rId50"/>
    <p:sldId id="272" r:id="rId51"/>
    <p:sldId id="273" r:id="rId52"/>
    <p:sldId id="288" r:id="rId53"/>
    <p:sldId id="289" r:id="rId54"/>
    <p:sldId id="335" r:id="rId55"/>
    <p:sldId id="290" r:id="rId56"/>
    <p:sldId id="336" r:id="rId57"/>
    <p:sldId id="337" r:id="rId58"/>
    <p:sldId id="338" r:id="rId59"/>
    <p:sldId id="339" r:id="rId60"/>
    <p:sldId id="340" r:id="rId61"/>
    <p:sldId id="341" r:id="rId62"/>
    <p:sldId id="342" r:id="rId63"/>
    <p:sldId id="344" r:id="rId64"/>
    <p:sldId id="343" r:id="rId65"/>
    <p:sldId id="350" r:id="rId66"/>
    <p:sldId id="346" r:id="rId67"/>
    <p:sldId id="348" r:id="rId68"/>
    <p:sldId id="349" r:id="rId69"/>
    <p:sldId id="352" r:id="rId70"/>
    <p:sldId id="299" r:id="rId71"/>
    <p:sldId id="345" r:id="rId72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272" autoAdjust="0"/>
    <p:restoredTop sz="94680" autoAdjust="0"/>
  </p:normalViewPr>
  <p:slideViewPr>
    <p:cSldViewPr>
      <p:cViewPr varScale="1">
        <p:scale>
          <a:sx n="70" d="100"/>
          <a:sy n="70" d="100"/>
        </p:scale>
        <p:origin x="-86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467EEC-70C6-4490-828F-DDB129C11868}" type="datetimeFigureOut">
              <a:rPr lang="en-US" smtClean="0"/>
              <a:pPr/>
              <a:t>9/8/2020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19FA3-214D-4C89-BBFA-0F2ACD02C3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5A2BE8-E882-4D16-A704-9F093F1B93D8}" type="datetimeFigureOut">
              <a:rPr lang="ms-MY" smtClean="0"/>
              <a:pPr/>
              <a:t>08/09/2020</a:t>
            </a:fld>
            <a:endParaRPr lang="ms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ms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D523A-09E4-4D34-AE7A-22DE7BF84272}" type="slidenum">
              <a:rPr lang="ms-MY" smtClean="0"/>
              <a:pPr/>
              <a:t>‹#›</a:t>
            </a:fld>
            <a:endParaRPr lang="ms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Kerana</a:t>
            </a:r>
            <a:r>
              <a:rPr lang="en-US" dirty="0" smtClean="0"/>
              <a:t> </a:t>
            </a:r>
            <a:r>
              <a:rPr lang="en-US" dirty="0" err="1" smtClean="0"/>
              <a:t>disebabkan</a:t>
            </a:r>
            <a:r>
              <a:rPr lang="en-US" dirty="0" smtClean="0"/>
              <a:t> </a:t>
            </a:r>
            <a:r>
              <a:rPr lang="en-US" dirty="0" err="1" smtClean="0"/>
              <a:t>oleh</a:t>
            </a:r>
            <a:r>
              <a:rPr lang="en-US" dirty="0" smtClean="0"/>
              <a:t> </a:t>
            </a:r>
            <a:r>
              <a:rPr lang="en-US" dirty="0" err="1" smtClean="0"/>
              <a:t>kehilangan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yang </a:t>
            </a:r>
            <a:r>
              <a:rPr lang="en-US" dirty="0" err="1" smtClean="0"/>
              <a:t>banyak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4</a:t>
            </a:fld>
            <a:endParaRPr lang="ms-MY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24</a:t>
            </a:fld>
            <a:endParaRPr lang="ms-MY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25</a:t>
            </a:fld>
            <a:endParaRPr lang="ms-MY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29</a:t>
            </a:fld>
            <a:endParaRPr lang="ms-MY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Elastic roller bandages are designed</a:t>
            </a:r>
            <a:r>
              <a:rPr lang="en-US" baseline="0" dirty="0" smtClean="0"/>
              <a:t> to keep continuous pressure on a body part. Properly applied, an elastic bandage can control swelling or support an injury limb.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30</a:t>
            </a:fld>
            <a:endParaRPr lang="ms-MY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31</a:t>
            </a:fld>
            <a:endParaRPr lang="ms-MY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32</a:t>
            </a:fld>
            <a:endParaRPr lang="ms-MY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33</a:t>
            </a:fld>
            <a:endParaRPr lang="ms-MY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34</a:t>
            </a:fld>
            <a:endParaRPr lang="ms-MY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35</a:t>
            </a:fld>
            <a:endParaRPr lang="ms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Bacaan</a:t>
            </a:r>
            <a:r>
              <a:rPr lang="en-US" baseline="0" dirty="0" smtClean="0"/>
              <a:t> normal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dirty="0" smtClean="0"/>
              <a:t>90 -120 / 60</a:t>
            </a:r>
            <a:r>
              <a:rPr lang="en-US" baseline="0" dirty="0" smtClean="0"/>
              <a:t> – 80. </a:t>
            </a:r>
            <a:r>
              <a:rPr lang="en-US" baseline="0" dirty="0" err="1" smtClean="0"/>
              <a:t>prehypertension</a:t>
            </a:r>
            <a:r>
              <a:rPr lang="en-US" baseline="0" dirty="0" smtClean="0"/>
              <a:t> – 120 – 140 / 80 - 90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5</a:t>
            </a:fld>
            <a:endParaRPr lang="ms-MY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6</a:t>
            </a:fld>
            <a:endParaRPr lang="ms-MY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Volume – </a:t>
            </a:r>
            <a:r>
              <a:rPr lang="en-US" dirty="0" err="1" smtClean="0"/>
              <a:t>kandungan</a:t>
            </a:r>
            <a:r>
              <a:rPr lang="en-US" dirty="0" smtClean="0"/>
              <a:t> </a:t>
            </a:r>
            <a:r>
              <a:rPr lang="en-US" dirty="0" err="1" smtClean="0"/>
              <a:t>darah</a:t>
            </a:r>
            <a:r>
              <a:rPr lang="en-US" dirty="0" smtClean="0"/>
              <a:t> / </a:t>
            </a:r>
            <a:r>
              <a:rPr lang="en-US" dirty="0" err="1" smtClean="0"/>
              <a:t>cecair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badan</a:t>
            </a:r>
            <a:r>
              <a:rPr lang="en-US" dirty="0" smtClean="0"/>
              <a:t>. </a:t>
            </a:r>
            <a:r>
              <a:rPr lang="en-US" dirty="0" err="1" smtClean="0"/>
              <a:t>Tekanan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darah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menurun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7</a:t>
            </a:fld>
            <a:endParaRPr lang="ms-MY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8</a:t>
            </a:fld>
            <a:endParaRPr lang="ms-MY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Reconizing</a:t>
            </a:r>
            <a:r>
              <a:rPr lang="en-US" dirty="0" smtClean="0"/>
              <a:t> the types of external bleeding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11</a:t>
            </a:fld>
            <a:endParaRPr lang="ms-MY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Luka </a:t>
            </a:r>
            <a:r>
              <a:rPr lang="en-US" dirty="0" err="1" smtClean="0"/>
              <a:t>terbuka</a:t>
            </a:r>
            <a:r>
              <a:rPr lang="en-US" dirty="0" smtClean="0"/>
              <a:t> </a:t>
            </a:r>
            <a:r>
              <a:rPr lang="en-US" dirty="0" err="1" smtClean="0"/>
              <a:t>ini</a:t>
            </a:r>
            <a:r>
              <a:rPr lang="en-US" dirty="0" smtClean="0"/>
              <a:t> </a:t>
            </a:r>
            <a:r>
              <a:rPr lang="en-US" dirty="0" err="1" smtClean="0"/>
              <a:t>boleh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sekecil-kecil</a:t>
            </a:r>
            <a:r>
              <a:rPr lang="en-US" dirty="0" smtClean="0"/>
              <a:t> </a:t>
            </a:r>
            <a:r>
              <a:rPr lang="en-US" dirty="0" err="1" smtClean="0"/>
              <a:t>luka</a:t>
            </a:r>
            <a:r>
              <a:rPr lang="en-US" dirty="0" smtClean="0"/>
              <a:t> </a:t>
            </a:r>
            <a:r>
              <a:rPr lang="en-US" dirty="0" err="1" smtClean="0"/>
              <a:t>di</a:t>
            </a:r>
            <a:r>
              <a:rPr lang="en-US" dirty="0" smtClean="0"/>
              <a:t> </a:t>
            </a:r>
            <a:r>
              <a:rPr lang="en-US" dirty="0" err="1" smtClean="0"/>
              <a:t>permukaan</a:t>
            </a:r>
            <a:r>
              <a:rPr lang="en-US" dirty="0" smtClean="0"/>
              <a:t> </a:t>
            </a:r>
            <a:r>
              <a:rPr lang="en-US" dirty="0" err="1" smtClean="0"/>
              <a:t>kulit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dan</a:t>
            </a:r>
            <a:r>
              <a:rPr lang="en-US" baseline="0" dirty="0" smtClean="0"/>
              <a:t> sebesar2 </a:t>
            </a:r>
            <a:r>
              <a:rPr lang="en-US" baseline="0" dirty="0" err="1" smtClean="0"/>
              <a:t>luka</a:t>
            </a:r>
            <a:r>
              <a:rPr lang="en-US" baseline="0" dirty="0" smtClean="0"/>
              <a:t> yang </a:t>
            </a:r>
            <a:r>
              <a:rPr lang="en-US" baseline="0" dirty="0" err="1" smtClean="0"/>
              <a:t>boleh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menembusi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lapisan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dalaman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kulit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21</a:t>
            </a:fld>
            <a:endParaRPr lang="ms-MY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22</a:t>
            </a:fld>
            <a:endParaRPr lang="ms-MY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D523A-09E4-4D34-AE7A-22DE7BF84272}" type="slidenum">
              <a:rPr lang="ms-MY" smtClean="0"/>
              <a:pPr/>
              <a:t>23</a:t>
            </a:fld>
            <a:endParaRPr lang="ms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D47BB-9377-4B72-9008-8C59E93202A8}" type="datetime1">
              <a:rPr lang="en-MY" smtClean="0"/>
              <a:pPr/>
              <a:t>9/8/2020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‹#›</a:t>
            </a:fld>
            <a:endParaRPr lang="en-MY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159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9C391-FCC9-493A-893D-091036DDA8E6}" type="datetime1">
              <a:rPr lang="en-MY" smtClean="0"/>
              <a:pPr/>
              <a:t>9/8/2020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1561C-42A1-4943-B8AC-B9C84E13D89C}" type="slidenum">
              <a:rPr lang="en-MY" smtClean="0"/>
              <a:pPr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xmlns="" val="264759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4447" y="2357430"/>
            <a:ext cx="881670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LUKA PENDARAHAN</a:t>
            </a:r>
            <a:endParaRPr lang="en-US" sz="6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</a:t>
            </a:fld>
            <a:endParaRPr lang="en-MY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8065" y="945047"/>
            <a:ext cx="59843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JENIS 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Image result for JENIS SALUR DARA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628800"/>
            <a:ext cx="6264696" cy="4385287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10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05094" y="730733"/>
            <a:ext cx="49243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JENIS 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532" name="Picture 4" descr="Image result for jenis pendarah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80928"/>
            <a:ext cx="2486227" cy="1224136"/>
          </a:xfrm>
          <a:prstGeom prst="rect">
            <a:avLst/>
          </a:prstGeom>
          <a:noFill/>
        </p:spPr>
      </p:pic>
      <p:pic>
        <p:nvPicPr>
          <p:cNvPr id="22536" name="Picture 8" descr="Image result for jenis pendarah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71766">
            <a:off x="655532" y="4194248"/>
            <a:ext cx="2500720" cy="2088232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 rot="20568911">
            <a:off x="6403323" y="2363813"/>
            <a:ext cx="1944216" cy="2520280"/>
            <a:chOff x="5436096" y="2060848"/>
            <a:chExt cx="1944216" cy="2520280"/>
          </a:xfrm>
        </p:grpSpPr>
        <p:pic>
          <p:nvPicPr>
            <p:cNvPr id="22534" name="Picture 6" descr="Related imag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436096" y="2060848"/>
              <a:ext cx="1944216" cy="2455106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5580112" y="4293096"/>
              <a:ext cx="172819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2" descr="body_circulati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354" t="5421" r="6038" b="5420"/>
          <a:stretch>
            <a:fillRect/>
          </a:stretch>
        </p:blipFill>
        <p:spPr bwMode="auto">
          <a:xfrm>
            <a:off x="2987824" y="1484784"/>
            <a:ext cx="4104456" cy="475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eft-Up Arrow 11"/>
          <p:cNvSpPr/>
          <p:nvPr/>
        </p:nvSpPr>
        <p:spPr>
          <a:xfrm flipH="1" flipV="1">
            <a:off x="1043608" y="1537518"/>
            <a:ext cx="1872208" cy="1152128"/>
          </a:xfrm>
          <a:prstGeom prst="leftUpArrow">
            <a:avLst>
              <a:gd name="adj1" fmla="val 13718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-Up Arrow 13"/>
          <p:cNvSpPr/>
          <p:nvPr/>
        </p:nvSpPr>
        <p:spPr>
          <a:xfrm rot="16200000" flipH="1">
            <a:off x="1871699" y="3320987"/>
            <a:ext cx="2160240" cy="648073"/>
          </a:xfrm>
          <a:prstGeom prst="leftUpArrow">
            <a:avLst>
              <a:gd name="adj1" fmla="val 25000"/>
              <a:gd name="adj2" fmla="val 2608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11</a:t>
            </a:fld>
            <a:endParaRPr lang="en-MY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6714" y="812053"/>
            <a:ext cx="55531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STRUKTUR KULIT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6322" name="Picture 2" descr="Image result for lapisan kul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772816"/>
            <a:ext cx="5476875" cy="4305301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12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99592" y="1571612"/>
            <a:ext cx="7776864" cy="1752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Tisu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lembut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terdiri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lapisan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kulit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lemak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otot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Kulit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terdiri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lapisan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utama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iaitu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:-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Luar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(epidermis)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(dermis)</a:t>
            </a:r>
          </a:p>
          <a:p>
            <a:pPr algn="just"/>
            <a:endParaRPr lang="en-US" sz="11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v-SE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Epidermis</a:t>
            </a: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berfungsi menghalang kepada bakteria dan organisma lain yang boleh menyebabkan jangkitan.</a:t>
            </a:r>
          </a:p>
          <a:p>
            <a:pPr algn="just"/>
            <a:endParaRPr lang="sv-SE" sz="9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sv-SE" sz="20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Lapisan dermis </a:t>
            </a: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mengandungi:</a:t>
            </a:r>
          </a:p>
          <a:p>
            <a:pPr algn="just"/>
            <a:endParaRPr lang="sv-SE" sz="7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Salur darah</a:t>
            </a:r>
          </a:p>
          <a:p>
            <a:pPr lvl="1" algn="just">
              <a:buFont typeface="Wingdings" pitchFamily="2" charset="2"/>
              <a:buChar char="ü"/>
            </a:pP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Bulu roma / rerambut</a:t>
            </a:r>
          </a:p>
          <a:p>
            <a:pPr lvl="1" algn="just">
              <a:buFont typeface="Wingdings" pitchFamily="2" charset="2"/>
              <a:buChar char="ü"/>
            </a:pP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Peluh </a:t>
            </a:r>
          </a:p>
          <a:p>
            <a:pPr lvl="1" algn="just">
              <a:buFont typeface="Wingdings" pitchFamily="2" charset="2"/>
              <a:buChar char="ü"/>
            </a:pP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Kelenjar minyak</a:t>
            </a:r>
          </a:p>
          <a:p>
            <a:pPr lvl="1" algn="just">
              <a:buFont typeface="Wingdings" pitchFamily="2" charset="2"/>
              <a:buChar char="ü"/>
            </a:pPr>
            <a:r>
              <a:rPr lang="sv-SE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Saraf</a:t>
            </a:r>
            <a:endParaRPr lang="en-U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06713" y="714356"/>
            <a:ext cx="51042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STRUKTUR KULIT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13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99592" y="1772816"/>
            <a:ext cx="7776864" cy="17526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</a:rPr>
              <a:t>Hypodermis </a:t>
            </a:r>
            <a:r>
              <a:rPr lang="en-US" sz="2400" dirty="0" err="1" smtClean="0">
                <a:solidFill>
                  <a:schemeClr val="tx1"/>
                </a:solidFill>
              </a:rPr>
              <a:t>terletak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bawah</a:t>
            </a:r>
            <a:r>
              <a:rPr lang="en-US" sz="2400" dirty="0" smtClean="0">
                <a:solidFill>
                  <a:schemeClr val="tx1"/>
                </a:solidFill>
              </a:rPr>
              <a:t> epidermis </a:t>
            </a:r>
            <a:r>
              <a:rPr lang="en-US" sz="2400" dirty="0" err="1" smtClean="0">
                <a:solidFill>
                  <a:schemeClr val="tx1"/>
                </a:solidFill>
              </a:rPr>
              <a:t>dan</a:t>
            </a:r>
            <a:r>
              <a:rPr lang="en-US" sz="2400" dirty="0" smtClean="0">
                <a:solidFill>
                  <a:schemeClr val="tx1"/>
                </a:solidFill>
              </a:rPr>
              <a:t> dermis yang </a:t>
            </a:r>
            <a:r>
              <a:rPr lang="en-US" sz="2400" dirty="0" err="1" smtClean="0">
                <a:solidFill>
                  <a:schemeClr val="tx1"/>
                </a:solidFill>
              </a:rPr>
              <a:t>mengandungi</a:t>
            </a:r>
            <a:r>
              <a:rPr lang="en-US" sz="2400" dirty="0" smtClean="0">
                <a:solidFill>
                  <a:schemeClr val="tx1"/>
                </a:solidFill>
              </a:rPr>
              <a:t>:</a:t>
            </a:r>
          </a:p>
          <a:p>
            <a:pPr algn="just">
              <a:buFont typeface="Wingdings" pitchFamily="2" charset="2"/>
              <a:buChar char="Ø"/>
            </a:pPr>
            <a:endParaRPr lang="en-US" sz="2400" dirty="0" smtClean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</a:rPr>
              <a:t>Lemak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</a:rPr>
              <a:t>Salur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darah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</a:rPr>
              <a:t>Tisu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penghubung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endParaRPr lang="en-US" sz="2400" dirty="0" smtClean="0">
              <a:solidFill>
                <a:schemeClr val="tx1"/>
              </a:solidFill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</a:rPr>
              <a:t>Otot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terletak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bawah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lapisan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lemak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merupakan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bahagian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besar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tisu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lembut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pada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tubuh</a:t>
            </a:r>
            <a:r>
              <a:rPr lang="en-US" sz="2400" dirty="0" smtClean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06713" y="692696"/>
            <a:ext cx="50518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STRUKTUR KULIT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14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5786" y="892761"/>
            <a:ext cx="7772400" cy="4536503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LUKA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kecederaan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fizikal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melibatkan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kerosakan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pada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lapisan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kulit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PENDARAHAN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kecederaan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terkoyaknya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salur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samaada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ARTERI, VENA,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KAPILARI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menyebabkan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mengalir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keluar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ms-MY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24866" y="873609"/>
            <a:ext cx="72762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LUKA DAN 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15</a:t>
            </a:fld>
            <a:endParaRPr lang="en-MY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5536" y="1857364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en-US" sz="2400" b="1" dirty="0" smtClean="0">
              <a:solidFill>
                <a:srgbClr val="C20061"/>
              </a:solidFill>
              <a:latin typeface="Arial" charset="0"/>
            </a:endParaRPr>
          </a:p>
          <a:p>
            <a:pPr marL="342900" indent="-342900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Luka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terbahagi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2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kategori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:-</a:t>
            </a:r>
          </a:p>
          <a:p>
            <a:pPr marL="342900" indent="-342900"/>
            <a:endParaRPr lang="en-US" sz="2400" b="1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/>
            <a:endParaRPr lang="en-US" sz="2400" b="1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Luka Terbuka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(Open Wound)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sz="2400" b="1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Luka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Tertutup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(Closed Wound)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47864" y="954929"/>
            <a:ext cx="27494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LUKA</a:t>
            </a:r>
            <a:endParaRPr lang="en-US" sz="48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16</a:t>
            </a:fld>
            <a:endParaRPr lang="en-MY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23728" y="1005472"/>
            <a:ext cx="45199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55576" y="2143116"/>
            <a:ext cx="7560840" cy="1752600"/>
          </a:xfrm>
        </p:spPr>
        <p:txBody>
          <a:bodyPr>
            <a:noAutofit/>
          </a:bodyPr>
          <a:lstStyle/>
          <a:p>
            <a:pPr algn="just"/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terbahagi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2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kategori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:-</a:t>
            </a:r>
          </a:p>
          <a:p>
            <a:pPr algn="just"/>
            <a:endParaRPr lang="en-US" sz="2400" b="1" dirty="0" smtClean="0">
              <a:solidFill>
                <a:srgbClr val="000000"/>
              </a:solidFill>
              <a:latin typeface="Arial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luaran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External Bleeding)</a:t>
            </a:r>
          </a:p>
          <a:p>
            <a:pPr lvl="1" algn="just"/>
            <a:endParaRPr lang="en-US" sz="1050" i="1" dirty="0" smtClean="0">
              <a:solidFill>
                <a:srgbClr val="000000"/>
              </a:solidFill>
              <a:latin typeface="Arial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dalaman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(Internal Bleeding)</a:t>
            </a:r>
            <a:br>
              <a:rPr lang="en-US" sz="24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" charset="0"/>
              </a:rPr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17</a:t>
            </a:fld>
            <a:endParaRPr lang="en-MY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19377" y="873609"/>
            <a:ext cx="489576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TERTUTUP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683568" y="1916832"/>
            <a:ext cx="4459936" cy="17526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Luka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tertutup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biasanya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kenali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sebagai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lebam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contusion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).</a:t>
            </a:r>
          </a:p>
          <a:p>
            <a:pPr algn="l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Lebam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terjadi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akibat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hentakan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dikenakan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tubuh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badan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" charset="0"/>
              </a:rPr>
            </a:br>
            <a:endParaRPr lang="en-US" sz="2400" dirty="0"/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588" name="Picture 4" descr="Image result for leb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916832"/>
            <a:ext cx="2664540" cy="2154195"/>
          </a:xfrm>
          <a:prstGeom prst="rect">
            <a:avLst/>
          </a:prstGeom>
          <a:noFill/>
        </p:spPr>
      </p:pic>
      <p:pic>
        <p:nvPicPr>
          <p:cNvPr id="67590" name="Picture 6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4149080"/>
            <a:ext cx="2657475" cy="230505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18</a:t>
            </a:fld>
            <a:endParaRPr lang="en-MY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6" descr="din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2F9FA"/>
              </a:clrFrom>
              <a:clrTo>
                <a:srgbClr val="F2F9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764704"/>
            <a:ext cx="9144000" cy="5586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19</a:t>
            </a:fld>
            <a:endParaRPr lang="en-MY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1571612"/>
            <a:ext cx="6400800" cy="2376264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Objektif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Pengenalan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Salur darah utama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 pendarahan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Struktur kulit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Definisi luka dan pendarahan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 luka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Rawatan luka tertutup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 luka terbuka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Rawatan luka dan pendarahan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 pembalut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Teknik balutan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Kesimpulan</a:t>
            </a:r>
            <a:endParaRPr lang="ms-MY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44140" y="714356"/>
            <a:ext cx="56278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SKOP KANDUNGAN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Image result for direct pressure for brui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3645024"/>
            <a:ext cx="2324100" cy="197167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68556" y="873609"/>
            <a:ext cx="78194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RAWATAN LUKA TERTUTUP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71600" y="1916832"/>
            <a:ext cx="5172036" cy="18002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Cara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mengurangkan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mengawal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kesakitan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bengkak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:-</a:t>
            </a:r>
          </a:p>
          <a:p>
            <a:pPr algn="l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langsung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direct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presure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l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Penggunaan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ais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atau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cold pack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400" dirty="0"/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9634" name="Picture 2" descr="Image result for direct pressure for brui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229200"/>
            <a:ext cx="1715394" cy="1440160"/>
          </a:xfrm>
          <a:prstGeom prst="rect">
            <a:avLst/>
          </a:prstGeom>
          <a:noFill/>
        </p:spPr>
      </p:pic>
      <p:pic>
        <p:nvPicPr>
          <p:cNvPr id="69636" name="Picture 4" descr="Image result for direct pressure for brui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624810"/>
            <a:ext cx="2304256" cy="2304256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20</a:t>
            </a:fld>
            <a:endParaRPr lang="en-MY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30398" y="945047"/>
            <a:ext cx="464409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TERBUKA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71600" y="2000240"/>
            <a:ext cx="7200800" cy="180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Luka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terbuka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adalah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merupakan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terhasil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dari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koyakan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pada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permukaan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lapisan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kulit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Luka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terbuka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adalah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:-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Abrasion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Laceration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Incision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Puncture /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Panatration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21</a:t>
            </a:fld>
            <a:endParaRPr lang="en-MY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00166" y="692696"/>
            <a:ext cx="607223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TERBUKA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Abrasion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)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71600" y="2343180"/>
            <a:ext cx="4320480" cy="180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Merupakan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calar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disebabkan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oleh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hakisan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atau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seretan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Jenis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ini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boleh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dijangkiti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dengan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mudah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kerana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kotoran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kuman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biasanya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tertanam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dalam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tisu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6082" name="Picture 2" descr="Abrasion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276872"/>
            <a:ext cx="2490037" cy="3744416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22</a:t>
            </a:fld>
            <a:endParaRPr lang="en-MY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30398" y="768004"/>
            <a:ext cx="4644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TERBUKA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Laceration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)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4320480" cy="180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Merupakan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koyakan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disebabkan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benda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tumpul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Keadaan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koyakan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ini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adalah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sekata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5778" name="Picture 2" descr="Image result for lace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2276872"/>
            <a:ext cx="3072341" cy="2304256"/>
          </a:xfrm>
          <a:prstGeom prst="rect">
            <a:avLst/>
          </a:prstGeom>
          <a:noFill/>
        </p:spPr>
      </p:pic>
      <p:pic>
        <p:nvPicPr>
          <p:cNvPr id="75780" name="Picture 4" descr="Image result for lace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656504"/>
            <a:ext cx="3096344" cy="1864674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23</a:t>
            </a:fld>
            <a:endParaRPr lang="en-MY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30398" y="768004"/>
            <a:ext cx="4644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TERBUKA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Incision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)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55576" y="2708920"/>
            <a:ext cx="4320480" cy="180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Merupakan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koyakan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disebabkan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benda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tajam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seperti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pisau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parang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just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Keadaan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koyakan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ini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adalah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sekata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26" name="Picture 2" descr="Image result for lacera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204864"/>
            <a:ext cx="3287707" cy="2181843"/>
          </a:xfrm>
          <a:prstGeom prst="rect">
            <a:avLst/>
          </a:prstGeom>
          <a:noFill/>
        </p:spPr>
      </p:pic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832" name="Picture 8" descr="Image result for lacer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486580"/>
            <a:ext cx="3312368" cy="2110452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24</a:t>
            </a:fld>
            <a:endParaRPr lang="en-MY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230398" y="692696"/>
            <a:ext cx="464409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TERBUKA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</a:t>
            </a:r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Punctures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)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755576" y="2276872"/>
            <a:ext cx="4530804" cy="1800200"/>
          </a:xfrm>
        </p:spPr>
        <p:txBody>
          <a:bodyPr>
            <a:noAutofit/>
          </a:bodyPr>
          <a:lstStyle/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Di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sebabkan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oleh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benda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asing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tercucuk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pada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tubuh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badan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l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Luka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sebabkan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oleh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jarum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paku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gunting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lain-lain.</a:t>
            </a:r>
          </a:p>
          <a:p>
            <a:pPr algn="l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Tembakan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juga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merupakan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tercucuk</a:t>
            </a: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 algn="l"/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9874" name="Picture 2" descr="Image result for puncture w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204864"/>
            <a:ext cx="2592288" cy="2088232"/>
          </a:xfrm>
          <a:prstGeom prst="rect">
            <a:avLst/>
          </a:prstGeom>
          <a:noFill/>
        </p:spPr>
      </p:pic>
      <p:pic>
        <p:nvPicPr>
          <p:cNvPr id="79876" name="Picture 4" descr="Image result for puncture w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293096"/>
            <a:ext cx="2592288" cy="2225824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25</a:t>
            </a:fld>
            <a:endParaRPr lang="en-MY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99201" y="1159361"/>
            <a:ext cx="72762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DAN 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34" y="2276872"/>
            <a:ext cx="8358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2 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teknik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mengawal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adalahh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seperti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berikut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;</a:t>
            </a:r>
          </a:p>
          <a:p>
            <a:pPr marL="400050" indent="-400050"/>
            <a:endParaRPr lang="en-US" sz="2400" b="1" dirty="0" smtClean="0">
              <a:solidFill>
                <a:srgbClr val="000000"/>
              </a:solidFill>
              <a:latin typeface="Arial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Secara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Lansung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Tepat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(Direct Pressure)</a:t>
            </a:r>
          </a:p>
          <a:p>
            <a:pPr marL="400050" indent="-400050">
              <a:buFont typeface="+mj-lt"/>
              <a:buAutoNum type="romanLcPeriod"/>
            </a:pPr>
            <a:endParaRPr lang="en-US" sz="2400" i="1" dirty="0" smtClean="0">
              <a:solidFill>
                <a:srgbClr val="000000"/>
              </a:solidFill>
              <a:latin typeface="Arial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Secara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Lansung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Tepat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(Indirect Pressure)</a:t>
            </a:r>
            <a:br>
              <a:rPr lang="en-US" sz="2400" i="1" dirty="0" smtClean="0">
                <a:solidFill>
                  <a:srgbClr val="000000"/>
                </a:solidFill>
                <a:latin typeface="Arial" charset="0"/>
              </a:rPr>
            </a:b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26</a:t>
            </a:fld>
            <a:endParaRPr lang="en-MY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99201" y="945047"/>
            <a:ext cx="72762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DAN 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07904" y="548680"/>
            <a:ext cx="5040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i="1" dirty="0" smtClean="0">
                <a:solidFill>
                  <a:srgbClr val="000000"/>
                </a:solidFill>
                <a:latin typeface="Arial" charset="0"/>
              </a:rPr>
            </a:br>
            <a:endParaRPr lang="en-US" sz="2400" dirty="0"/>
          </a:p>
        </p:txBody>
      </p:sp>
      <p:pic>
        <p:nvPicPr>
          <p:cNvPr id="86018" name="Picture 2" descr="Image result for direct pressure w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373" y="1963290"/>
            <a:ext cx="2657475" cy="1609726"/>
          </a:xfrm>
          <a:prstGeom prst="rect">
            <a:avLst/>
          </a:prstGeom>
          <a:noFill/>
        </p:spPr>
      </p:pic>
      <p:pic>
        <p:nvPicPr>
          <p:cNvPr id="86020" name="Picture 4" descr="Image result for direct pressure w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149080"/>
            <a:ext cx="2628224" cy="175105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491880" y="2322980"/>
            <a:ext cx="55092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/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Teknik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secara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Arial" charset="0"/>
              </a:rPr>
              <a:t>langsung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Dengan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menggunakan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kain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atau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gauze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tekan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terus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di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atas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.</a:t>
            </a:r>
            <a:br>
              <a:rPr lang="en-US" sz="2400" i="1" dirty="0" smtClean="0">
                <a:solidFill>
                  <a:srgbClr val="000000"/>
                </a:solidFill>
                <a:latin typeface="Arial" charset="0"/>
              </a:rPr>
            </a:b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27</a:t>
            </a:fld>
            <a:endParaRPr lang="en-MY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071546"/>
            <a:ext cx="7772400" cy="1470025"/>
          </a:xfrm>
        </p:spPr>
        <p:txBody>
          <a:bodyPr>
            <a:normAutofit fontScale="90000"/>
          </a:bodyPr>
          <a:lstStyle/>
          <a:p>
            <a:pPr marL="342900" indent="-342900"/>
            <a:r>
              <a:rPr lang="en-US" sz="3100" b="1" dirty="0" smtClean="0">
                <a:solidFill>
                  <a:srgbClr val="C20061"/>
                </a:solidFill>
                <a:latin typeface="Arial" charset="0"/>
              </a:rPr>
              <a:t/>
            </a:r>
            <a:br>
              <a:rPr lang="en-US" sz="3100" b="1" dirty="0" smtClean="0">
                <a:solidFill>
                  <a:srgbClr val="C20061"/>
                </a:solidFill>
                <a:latin typeface="Arial" charset="0"/>
              </a:rPr>
            </a:br>
            <a:r>
              <a:rPr lang="en-US" sz="3100" b="1" dirty="0" smtClean="0">
                <a:solidFill>
                  <a:srgbClr val="800000"/>
                </a:solidFill>
                <a:latin typeface="Arial" charset="0"/>
              </a:rPr>
              <a:t/>
            </a:r>
            <a:br>
              <a:rPr lang="en-US" sz="3100" b="1" dirty="0" smtClean="0">
                <a:solidFill>
                  <a:srgbClr val="800000"/>
                </a:solidFill>
                <a:latin typeface="Arial" charset="0"/>
              </a:rPr>
            </a:br>
            <a:r>
              <a:rPr lang="en-US" sz="2700" b="1" dirty="0" err="1" smtClean="0">
                <a:solidFill>
                  <a:srgbClr val="000000"/>
                </a:solidFill>
                <a:latin typeface="Arial" charset="0"/>
              </a:rPr>
              <a:t>Teknik</a:t>
            </a:r>
            <a:r>
              <a:rPr lang="en-US" sz="27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27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Arial" charset="0"/>
              </a:rPr>
              <a:t>secara</a:t>
            </a:r>
            <a:r>
              <a:rPr lang="en-US" sz="27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27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700" b="1" dirty="0" err="1" smtClean="0">
                <a:solidFill>
                  <a:srgbClr val="000000"/>
                </a:solidFill>
                <a:latin typeface="Arial" charset="0"/>
              </a:rPr>
              <a:t>langsung</a:t>
            </a:r>
            <a:r>
              <a:rPr lang="en-US" sz="2700" b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700" b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700" i="1" dirty="0" err="1" smtClean="0">
                <a:solidFill>
                  <a:srgbClr val="000000"/>
                </a:solidFill>
                <a:latin typeface="Arial" charset="0"/>
              </a:rPr>
              <a:t>Pusat</a:t>
            </a:r>
            <a:r>
              <a:rPr lang="en-US" sz="2700" i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700" i="1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2700" i="1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700" i="1" dirty="0" smtClean="0">
                <a:solidFill>
                  <a:srgbClr val="000000"/>
                </a:solidFill>
                <a:latin typeface="Arial" charset="0"/>
              </a:rPr>
            </a:br>
            <a:endParaRPr lang="ms-MY" sz="2700" dirty="0"/>
          </a:p>
        </p:txBody>
      </p:sp>
      <p:pic>
        <p:nvPicPr>
          <p:cNvPr id="4" name="Picture 8" descr="cir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2780928"/>
            <a:ext cx="3275335" cy="370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dressing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2808312" cy="3672408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6" name="Picture 9" descr="bleedin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2780928"/>
            <a:ext cx="2411288" cy="3672408"/>
          </a:xfrm>
          <a:prstGeom prst="rect">
            <a:avLst/>
          </a:prstGeom>
          <a:noFill/>
          <a:ln w="7620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099201" y="802171"/>
            <a:ext cx="727622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LUKA DAN PENDARAHAN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28</a:t>
            </a:fld>
            <a:endParaRPr lang="en-MY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68556" y="768004"/>
            <a:ext cx="756777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RAWATAN LUKA TERBUKA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 </a:t>
            </a:r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Dressings and Bandages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-</a:t>
            </a:r>
            <a:endParaRPr lang="en-US" sz="4400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971600" y="2636912"/>
            <a:ext cx="6768752" cy="1800200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Luka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terbuka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memerlukan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betul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bagi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menutupi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serta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mengawal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mengelakkan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risiko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jangkitan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ini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kebiasaannya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merujuk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‘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dressings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Arial" charset="0"/>
              </a:rPr>
              <a:t>bandages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’</a:t>
            </a: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29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00100" y="2000240"/>
            <a:ext cx="7215238" cy="2928958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ms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Dapat membezakan pendarahan antara salur darah arteri, vena dan kapilari.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Dapat melakukan rawatan kecemasan dan untuk pendarahan luar.</a:t>
            </a:r>
          </a:p>
          <a:p>
            <a:pPr algn="just">
              <a:buFont typeface="Wingdings" pitchFamily="2" charset="2"/>
              <a:buChar char="ü"/>
            </a:pPr>
            <a:r>
              <a:rPr lang="ms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Dapat mengenal pasti tanda-tanda pendarahan dalaman.</a:t>
            </a:r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61437" y="1016485"/>
            <a:ext cx="297549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OBJEKTIF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6218" y="692696"/>
            <a:ext cx="82524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DRESSINGS AND BANDAGES</a:t>
            </a:r>
            <a:endParaRPr lang="en-US" sz="4400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827584" y="1484784"/>
            <a:ext cx="6768752" cy="1800200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Dressings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merupakan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perbuatan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FR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dalam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merawat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kecederaan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dengan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meletakkan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pad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atau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gamjee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permukaan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4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Diperlukan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bagi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memastikan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darah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atau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cecair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terus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mengalir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keluar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0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Mengelak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jangkitan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Menggunakan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Pengunaan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bandages:-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Adhesive compress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Bandage compress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Roller bandage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Elastic roller bandage</a:t>
            </a: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2" name="Picture 2" descr="Image result for adhesive bandag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2055965" cy="1368152"/>
          </a:xfrm>
          <a:prstGeom prst="rect">
            <a:avLst/>
          </a:prstGeom>
          <a:noFill/>
        </p:spPr>
      </p:pic>
      <p:sp>
        <p:nvSpPr>
          <p:cNvPr id="81924" name="AutoShape 4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140968"/>
            <a:ext cx="21282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9" name="AutoShape 9" descr="Image result for roller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30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4725144"/>
            <a:ext cx="1815281" cy="161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4725144"/>
            <a:ext cx="157134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30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26218" y="692696"/>
            <a:ext cx="82524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i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DRESSINGS AND BANDAGES</a:t>
            </a:r>
          </a:p>
          <a:p>
            <a:pPr algn="ctr"/>
            <a:r>
              <a:rPr lang="en-US" sz="4400" b="1" i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i="1" cap="none" spc="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sambungan</a:t>
            </a:r>
            <a:r>
              <a:rPr lang="en-US" sz="4400" b="1" i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endParaRPr lang="en-US" sz="4400" b="1" cap="none" spc="0" dirty="0" smtClean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827584" y="2204864"/>
            <a:ext cx="6768752" cy="1800200"/>
          </a:xfrm>
        </p:spPr>
        <p:txBody>
          <a:bodyPr>
            <a:noAutofit/>
          </a:bodyPr>
          <a:lstStyle/>
          <a:p>
            <a:pPr marL="342900" indent="-342900" algn="just">
              <a:buFont typeface="+mj-lt"/>
              <a:buAutoNum type="arabicPeriod" startAt="6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Pembalut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elastik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direka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untuk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mengekalkan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berterusan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pada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bahagian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badan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marL="342900" indent="-342900" algn="just">
              <a:buFont typeface="+mj-lt"/>
              <a:buAutoNum type="arabicPeriod" startAt="6"/>
            </a:pP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 startAt="6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Penggunaa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betul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pembalut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elastik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boleh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mengawal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bengkak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atau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menyokong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kecederaan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anggota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badan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algn="just">
              <a:buFont typeface="+mj-lt"/>
              <a:buAutoNum type="arabicPeriod" startAt="6"/>
            </a:pPr>
            <a:endParaRPr lang="en-US" sz="12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 startAt="6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Penggunaan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tidak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betul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boleh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menyebabkan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aliran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darah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tersekat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kerosakan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tisu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342900" indent="-342900" algn="just">
              <a:buFont typeface="+mj-lt"/>
              <a:buAutoNum type="arabicPeriod" startAt="6"/>
            </a:pPr>
            <a:endParaRPr lang="en-US" sz="12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 algn="just">
              <a:buFont typeface="+mj-lt"/>
              <a:buAutoNum type="arabicPeriod" startAt="6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Sentiasa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memberi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pemeriksaan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kawasan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melalui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pemeriksaan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suhu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warna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kulit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9" name="AutoShape 9" descr="Image result for roller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31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60570" y="782405"/>
            <a:ext cx="63404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RAWATAN LUKA TERBUKA </a:t>
            </a:r>
          </a:p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(MINOR)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15616" y="2071678"/>
            <a:ext cx="6768752" cy="180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bagi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terbuka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minor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just">
              <a:buFont typeface="Wingdings" pitchFamily="2" charset="2"/>
              <a:buChar char="Ø"/>
            </a:pP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Pastikan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memakai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‘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disposable glove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’.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Basuh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Letakkan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‘</a:t>
            </a:r>
            <a:r>
              <a:rPr lang="en-US" sz="2000" i="1" dirty="0" smtClean="0">
                <a:solidFill>
                  <a:srgbClr val="000000"/>
                </a:solidFill>
                <a:latin typeface="Arial" charset="0"/>
              </a:rPr>
              <a:t>sterile dressing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’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pada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Lakukan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langsung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pada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untuk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beberapa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saat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5720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Basuh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tangan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anda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sebaik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memberi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just">
              <a:buFont typeface="Wingdings" pitchFamily="2" charset="2"/>
              <a:buChar char="Ø"/>
            </a:pPr>
            <a:endParaRPr lang="en-US" sz="20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9" name="AutoShape 9" descr="Image result for roller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32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1488" y="714356"/>
            <a:ext cx="831535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RAWATAN LUKA TERBUKA (MAJOR)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15616" y="1285860"/>
            <a:ext cx="7028284" cy="180020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bagi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terbuka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(major):-</a:t>
            </a:r>
          </a:p>
          <a:p>
            <a:pPr algn="just">
              <a:buFont typeface="Wingdings" pitchFamily="2" charset="2"/>
              <a:buChar char="Ø"/>
            </a:pPr>
            <a:endParaRPr lang="en-US" sz="1100" dirty="0" smtClean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Panggilan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999 (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sekiranya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orang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awam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).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Pastikan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memakai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‘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disposable glove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’.</a:t>
            </a:r>
          </a:p>
          <a:p>
            <a:pPr algn="just">
              <a:buFont typeface="Wingdings" pitchFamily="2" charset="2"/>
              <a:buChar char="Ø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Bagi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mengawal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lakukan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langkah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umum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seperti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berikut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:-</a:t>
            </a:r>
          </a:p>
          <a:p>
            <a:pPr marL="400050" indent="-400050" algn="just">
              <a:lnSpc>
                <a:spcPct val="150000"/>
              </a:lnSpc>
              <a:buFont typeface="+mj-lt"/>
              <a:buAutoNum type="romanL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Tutup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dengan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‘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dressing pad’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berikan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tekanan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secara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lembut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kepada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lnSpc>
                <a:spcPct val="150000"/>
              </a:lnSpc>
              <a:buFont typeface="+mj-lt"/>
              <a:buAutoNum type="romanL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Gunakan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pressure bandage.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Jangan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buang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pressure bandage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sekiranya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darah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masih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mengalir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keluar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lnSpc>
                <a:spcPct val="150000"/>
              </a:lnSpc>
              <a:buFont typeface="+mj-lt"/>
              <a:buAutoNum type="romanL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Tambahkan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pad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bandages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sehingga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darah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menyerap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berhenti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mengalir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lnSpc>
                <a:spcPct val="150000"/>
              </a:lnSpc>
              <a:buFont typeface="+mj-lt"/>
              <a:buAutoNum type="romanL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Periksa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‘</a:t>
            </a:r>
            <a:r>
              <a:rPr lang="en-US" sz="1800" i="1" dirty="0" err="1" smtClean="0">
                <a:solidFill>
                  <a:srgbClr val="000000"/>
                </a:solidFill>
                <a:latin typeface="Arial" charset="0"/>
              </a:rPr>
              <a:t>capilary</a:t>
            </a:r>
            <a:r>
              <a:rPr lang="en-US" sz="1800" i="1" dirty="0" smtClean="0">
                <a:solidFill>
                  <a:srgbClr val="000000"/>
                </a:solidFill>
                <a:latin typeface="Arial" charset="0"/>
              </a:rPr>
              <a:t> refill, motor reaction and sensation’ (CMS).</a:t>
            </a:r>
          </a:p>
          <a:p>
            <a:pPr marL="400050" indent="-400050" algn="just">
              <a:lnSpc>
                <a:spcPct val="150000"/>
              </a:lnSpc>
              <a:buFont typeface="+mj-lt"/>
              <a:buAutoNum type="romanLcPeriod"/>
            </a:pP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Memantau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saluran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pernafasan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dan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pernafasan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Arial" charset="0"/>
              </a:rPr>
              <a:t>mangsa</a:t>
            </a:r>
            <a:endParaRPr lang="en-US" sz="18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9" name="AutoShape 9" descr="Image result for roller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33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4772" y="766445"/>
            <a:ext cx="8315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RAWATAN LUKA TERBUKA (MAJOR)</a:t>
            </a:r>
          </a:p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(punctures)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115616" y="1988840"/>
            <a:ext cx="6768752" cy="1800200"/>
          </a:xfrm>
        </p:spPr>
        <p:txBody>
          <a:bodyPr>
            <a:noAutofit/>
          </a:bodyPr>
          <a:lstStyle/>
          <a:p>
            <a:pPr algn="just"/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Sekiranya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mangsa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mengalami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kecederaan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luka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tercucuk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yang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perlu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diberikan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adalah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:-</a:t>
            </a:r>
          </a:p>
          <a:p>
            <a:pPr algn="just">
              <a:buFont typeface="Wingdings" pitchFamily="2" charset="2"/>
              <a:buChar char="Ø"/>
            </a:pP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400050" indent="-400050" algn="just">
              <a:buFont typeface="+mj-lt"/>
              <a:buAutoNum type="romanLcPeriod"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Pastikan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memakai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sarung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tangan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pakai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buang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buFont typeface="+mj-lt"/>
              <a:buAutoNum type="romanLcPeriod"/>
            </a:pP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400050" indent="-400050" algn="just">
              <a:buFont typeface="+mj-lt"/>
              <a:buAutoNum type="romanLcPeriod"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Jangan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membuang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/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mencabut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objek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buFont typeface="+mj-lt"/>
              <a:buAutoNum type="romanLcPeriod"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Lakukan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‘donut dressings’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untuk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menstabilkan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objek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buFont typeface="+mj-lt"/>
              <a:buAutoNum type="romanLcPeriod"/>
            </a:pP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400050" indent="-400050" algn="just">
              <a:buFont typeface="+mj-lt"/>
              <a:buAutoNum type="romanLcPeriod"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Kawal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pendarahan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dengan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‘bandage’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di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sekeliling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objek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tersebut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400050" indent="-400050" algn="just">
              <a:buFont typeface="+mj-lt"/>
              <a:buAutoNum type="romanLcPeriod"/>
            </a:pP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  <a:p>
            <a:pPr marL="400050" indent="-400050" algn="just">
              <a:buFont typeface="+mj-lt"/>
              <a:buAutoNum type="romanLcPeriod"/>
            </a:pP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Basuh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tangan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anda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sebaik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sahaja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selepas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melakukan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b="1" dirty="0" err="1" smtClean="0">
                <a:solidFill>
                  <a:srgbClr val="000000"/>
                </a:solidFill>
                <a:latin typeface="Arial" charset="0"/>
              </a:rPr>
              <a:t>rawatan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just"/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  <a:p>
            <a:pPr algn="just">
              <a:buFont typeface="Wingdings" pitchFamily="2" charset="2"/>
              <a:buChar char="Ø"/>
            </a:pPr>
            <a:endParaRPr lang="en-US" sz="1800" b="1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9" name="AutoShape 9" descr="Image result for roller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34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4772" y="766445"/>
            <a:ext cx="83153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RAWATAN LUKA TERBUKA (MAJOR)</a:t>
            </a:r>
          </a:p>
          <a:p>
            <a:pPr algn="ctr"/>
            <a:r>
              <a:rPr lang="en-US" sz="36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AMPUTASI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3923928" y="2059708"/>
            <a:ext cx="4248472" cy="1083540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Tekan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luka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dengan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pembalut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steril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Tinggikan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luka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daripada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bahagian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jantung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mangsa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Arial Unicode MS" pitchFamily="34" charset="-128"/>
              <a:cs typeface="Arial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Balut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luka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dengan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kemas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 2" pitchFamily="18" charset="2"/>
              </a:rPr>
              <a:t>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  <a:sym typeface="Wingdings 2" pitchFamily="18" charset="2"/>
              </a:rPr>
              <a:t>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TELEFON AMBULANS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dan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beritahu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pegawai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bertugas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amputasi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yang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mangsa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alami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Arial Unicode MS" pitchFamily="34" charset="-128"/>
                <a:cs typeface="Arial" pitchFamily="34" charset="0"/>
              </a:rPr>
              <a:t>. </a:t>
            </a:r>
          </a:p>
        </p:txBody>
      </p:sp>
      <p:sp>
        <p:nvSpPr>
          <p:cNvPr id="67586" name="AutoShape 2" descr="Image result for leb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8" name="AutoShape 4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AutoShape 6" descr="Image result for lacerat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AutoShape 4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6" name="AutoShape 6" descr="Image result for bandages com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9" name="AutoShape 9" descr="Image result for roller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0" name="AutoShape 2" descr="Image result for AMPUTAS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914" y="2492896"/>
            <a:ext cx="3251998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35</a:t>
            </a:fld>
            <a:endParaRPr lang="en-MY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2204864"/>
            <a:ext cx="7560840" cy="2520280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Bungkus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terputus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kain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bersih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Masukkan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telah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berbalut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tersebut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beg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plastik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Isikan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beg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plastik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yang lain. 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Masukkan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berada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beg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plastik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tersebut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beg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plastik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berisi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ais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Ini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menolong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memelihara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melambatkan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proses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kematian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sel-sel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anggota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terputus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 algn="just">
              <a:lnSpc>
                <a:spcPct val="120000"/>
              </a:lnSpc>
              <a:buFont typeface="+mj-lt"/>
              <a:buAutoNum type="arabicPeriod"/>
            </a:pP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Bawa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hospital.</a:t>
            </a:r>
          </a:p>
          <a:p>
            <a:endParaRPr lang="ms-MY" sz="2000" dirty="0">
              <a:solidFill>
                <a:schemeClr val="tx1">
                  <a:lumMod val="95000"/>
                  <a:lumOff val="5000"/>
                </a:schemeClr>
              </a:solidFill>
              <a:latin typeface="Baskerville Old Face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587" y="692696"/>
            <a:ext cx="84097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PENJAGAAN ANGGOTA YANG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TERPUTUS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36</a:t>
            </a:fld>
            <a:endParaRPr lang="en-MY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57290" y="1700808"/>
            <a:ext cx="635798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ms-MY" sz="4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GAMBAR-GAMBAR CONTOH PENDARAHAN</a:t>
            </a:r>
          </a:p>
          <a:p>
            <a:pPr algn="ctr"/>
            <a:r>
              <a:rPr lang="ms-MY" sz="4800" b="1" kern="1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mpact"/>
              </a:rPr>
              <a:t>(Foto Klinikal Trauma)</a:t>
            </a:r>
            <a:endParaRPr lang="ms-MY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37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4" descr="MVC-015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38</a:t>
            </a:fld>
            <a:endParaRPr lang="en-MY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4" descr="MVC-017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9144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39</a:t>
            </a:fld>
            <a:endParaRPr lang="en-MY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1406" y="841701"/>
            <a:ext cx="88421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PENGENALAN</a:t>
            </a:r>
          </a:p>
          <a:p>
            <a:pPr algn="ctr"/>
            <a:r>
              <a:rPr lang="en-US" sz="3000" b="1" i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BLEEDING, SHOCK AND SOFT TISSUE INJURY</a:t>
            </a:r>
            <a:endParaRPr lang="en-US" sz="3000" b="1" i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755576" y="2342040"/>
            <a:ext cx="3888432" cy="1944216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kerosakan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lembut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organ-organ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boleh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mengancam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nyawa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Kebanyakan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mangsa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trauma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disebabkan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renjatan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berbanding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faktor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lain.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82" name="Picture 6" descr="Image result for wound he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86037"/>
            <a:ext cx="3782194" cy="280035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</a:t>
            </a:fld>
            <a:endParaRPr lang="en-MY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76962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40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67544" y="764704"/>
          <a:ext cx="8223448" cy="5926809"/>
        </p:xfrm>
        <a:graphic>
          <a:graphicData uri="http://schemas.openxmlformats.org/presentationml/2006/ole">
            <p:oleObj spid="_x0000_s1026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41</a:t>
            </a:fld>
            <a:endParaRPr lang="en-MY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5536" y="692696"/>
          <a:ext cx="8237984" cy="5916370"/>
        </p:xfrm>
        <a:graphic>
          <a:graphicData uri="http://schemas.openxmlformats.org/presentationml/2006/ole">
            <p:oleObj spid="_x0000_s2050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42</a:t>
            </a:fld>
            <a:endParaRPr lang="en-MY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7544" y="836712"/>
          <a:ext cx="7999040" cy="5870855"/>
        </p:xfrm>
        <a:graphic>
          <a:graphicData uri="http://schemas.openxmlformats.org/presentationml/2006/ole">
            <p:oleObj spid="_x0000_s3074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43</a:t>
            </a:fld>
            <a:endParaRPr lang="en-MY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683568" y="782706"/>
          <a:ext cx="8100392" cy="6075294"/>
        </p:xfrm>
        <a:graphic>
          <a:graphicData uri="http://schemas.openxmlformats.org/presentationml/2006/ole">
            <p:oleObj spid="_x0000_s4098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44</a:t>
            </a:fld>
            <a:endParaRPr lang="en-MY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0" y="890718"/>
          <a:ext cx="9144000" cy="5967282"/>
        </p:xfrm>
        <a:graphic>
          <a:graphicData uri="http://schemas.openxmlformats.org/presentationml/2006/ole">
            <p:oleObj spid="_x0000_s5122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45</a:t>
            </a:fld>
            <a:endParaRPr lang="en-MY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6146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46</a:t>
            </a:fld>
            <a:endParaRPr lang="en-MY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 dirty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7170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47</a:t>
            </a:fld>
            <a:endParaRPr lang="en-MY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8194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48</a:t>
            </a:fld>
            <a:endParaRPr lang="en-MY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9218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49</a:t>
            </a:fld>
            <a:endParaRPr lang="en-MY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755576" y="1857364"/>
            <a:ext cx="4104456" cy="1944216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Systolic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Heart </a:t>
            </a:r>
            <a:r>
              <a:rPr lang="en-US" sz="20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contracs</a:t>
            </a:r>
            <a:endParaRPr lang="en-US" sz="20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meningkat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mengalir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salur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Diastolic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Jantung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dalan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keadaan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rehat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marL="457200" lvl="2" algn="just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Tekanan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menurun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57200" lvl="2" algn="just">
              <a:buFont typeface="Wingdings" pitchFamily="2" charset="2"/>
              <a:buChar char="ü"/>
            </a:pP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kembali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jantung</a:t>
            </a:r>
            <a:endParaRPr lang="en-US" sz="2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614" y="2157214"/>
            <a:ext cx="2152650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3548" y="4149055"/>
            <a:ext cx="17907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>
          <a:xfrm>
            <a:off x="6372200" y="4077072"/>
            <a:ext cx="1944216" cy="0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876256" y="213459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Bacaan</a:t>
            </a:r>
            <a:r>
              <a:rPr lang="en-US" dirty="0" smtClean="0"/>
              <a:t> systolic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48264" y="4437112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Bacaan</a:t>
            </a:r>
            <a:r>
              <a:rPr lang="en-US" dirty="0" smtClean="0"/>
              <a:t> diastolic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357422" y="851584"/>
            <a:ext cx="485273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PENGENALAN</a:t>
            </a:r>
          </a:p>
          <a:p>
            <a:pPr algn="ctr"/>
            <a:r>
              <a:rPr lang="en-US" sz="3200" b="1" i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CIRCULATORY REVIEW</a:t>
            </a:r>
            <a:endParaRPr lang="en-US" sz="3200" b="1" i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</a:t>
            </a:fld>
            <a:endParaRPr lang="en-MY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42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50</a:t>
            </a:fld>
            <a:endParaRPr lang="en-MY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ms-MY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1266" name="Photo Editor Photo" r:id="rId3" imgW="6095238" imgH="4571429" progId="">
              <p:embed/>
            </p:oleObj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51</a:t>
            </a:fld>
            <a:endParaRPr lang="en-MY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2396480"/>
            <a:ext cx="6400800" cy="1752600"/>
          </a:xfrm>
        </p:spPr>
        <p:txBody>
          <a:bodyPr>
            <a:noAutofit/>
          </a:bodyPr>
          <a:lstStyle/>
          <a:p>
            <a:pPr algn="l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Pembalut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Tiga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Segi</a:t>
            </a:r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(Triangular Bandage)</a:t>
            </a:r>
          </a:p>
          <a:p>
            <a:pPr algn="l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Roll bandage:-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Elastic bandage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	Non elastic bandage</a:t>
            </a:r>
          </a:p>
          <a:p>
            <a:pPr algn="l"/>
            <a:endParaRPr lang="ms-MY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98714" y="945047"/>
            <a:ext cx="51074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JENIS PEMBALUT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52</a:t>
            </a:fld>
            <a:endParaRPr lang="en-MY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Image result for elastic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88840"/>
            <a:ext cx="236220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998714" y="692696"/>
            <a:ext cx="51074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JENIS PEMBALUT</a:t>
            </a:r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2276872"/>
            <a:ext cx="18383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2060848"/>
            <a:ext cx="2776909" cy="211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115616" y="4725144"/>
            <a:ext cx="1946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BANDAGE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4725144"/>
            <a:ext cx="24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NON ELASTIC BANDAGE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153897" y="4725144"/>
            <a:ext cx="22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PEMBALUT TIGA SEGI</a:t>
            </a:r>
            <a:endParaRPr lang="en-US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53</a:t>
            </a:fld>
            <a:endParaRPr lang="en-MY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Image result for elastic band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97656" y="873609"/>
            <a:ext cx="63096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PEMBALUT TIGA SEGI</a:t>
            </a:r>
          </a:p>
        </p:txBody>
      </p:sp>
      <p:pic>
        <p:nvPicPr>
          <p:cNvPr id="7" name="Picture 6" descr="triangul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420888"/>
            <a:ext cx="6553200" cy="3600400"/>
          </a:xfrm>
          <a:prstGeom prst="rect">
            <a:avLst/>
          </a:prstGeom>
          <a:noFill/>
          <a:ln w="38100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54</a:t>
            </a:fld>
            <a:endParaRPr lang="en-MY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873609"/>
            <a:ext cx="51249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576" y="2348880"/>
            <a:ext cx="29478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PEMBALUT TIGA SEGI:</a:t>
            </a:r>
          </a:p>
          <a:p>
            <a:endParaRPr lang="en-US" sz="2400" dirty="0" smtClean="0"/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KEPALA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TELINGA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DADA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TANGAN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LUTUT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KAKI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smtClean="0"/>
              <a:t>CINCIN / DONUT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82765" y="2348880"/>
            <a:ext cx="36616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PEMBALUT ROLL BANDAGE:</a:t>
            </a:r>
          </a:p>
          <a:p>
            <a:endParaRPr lang="en-US" sz="2400" dirty="0" smtClean="0"/>
          </a:p>
          <a:p>
            <a:pPr marL="514350" indent="-514350">
              <a:buFont typeface="+mj-lt"/>
              <a:buAutoNum type="romanLcPeriod"/>
            </a:pPr>
            <a:r>
              <a:rPr lang="en-US" sz="2400" dirty="0" err="1" smtClean="0"/>
              <a:t>Teknik</a:t>
            </a:r>
            <a:r>
              <a:rPr lang="en-US" sz="2400" dirty="0" smtClean="0"/>
              <a:t> ‘</a:t>
            </a:r>
            <a:r>
              <a:rPr lang="en-US" sz="2400" i="1" dirty="0" smtClean="0"/>
              <a:t>Spiral</a:t>
            </a:r>
            <a:r>
              <a:rPr lang="en-US" sz="2400" dirty="0" smtClean="0"/>
              <a:t>’</a:t>
            </a:r>
          </a:p>
          <a:p>
            <a:pPr marL="514350" indent="-514350">
              <a:buFont typeface="+mj-lt"/>
              <a:buAutoNum type="romanLcPeriod"/>
            </a:pPr>
            <a:r>
              <a:rPr lang="en-US" sz="2400" dirty="0" err="1" smtClean="0"/>
              <a:t>Teknik</a:t>
            </a:r>
            <a:r>
              <a:rPr lang="en-US" sz="2400" dirty="0" smtClean="0"/>
              <a:t> ‘</a:t>
            </a:r>
            <a:r>
              <a:rPr lang="en-US" sz="2400" i="1" dirty="0" smtClean="0"/>
              <a:t>Figure Eight</a:t>
            </a:r>
            <a:r>
              <a:rPr lang="en-US" sz="2400" dirty="0" smtClean="0"/>
              <a:t>’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55</a:t>
            </a:fld>
            <a:endParaRPr lang="en-MY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kepala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64904"/>
            <a:ext cx="25717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6987" y="2489051"/>
            <a:ext cx="21431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9275" y="2636912"/>
            <a:ext cx="2143125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56</a:t>
            </a:fld>
            <a:endParaRPr lang="en-MY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kepala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504" y="3084609"/>
            <a:ext cx="2623368" cy="2216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2580481"/>
            <a:ext cx="2200275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707629"/>
            <a:ext cx="27241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8908" y="4335735"/>
            <a:ext cx="20955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57</a:t>
            </a:fld>
            <a:endParaRPr lang="en-MY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telinga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98982"/>
            <a:ext cx="5535315" cy="301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175" y="2412454"/>
            <a:ext cx="78676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58</a:t>
            </a:fld>
            <a:endParaRPr lang="en-MY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-dada / 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belakang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54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2243683"/>
            <a:ext cx="6191250" cy="3417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59</a:t>
            </a:fld>
            <a:endParaRPr lang="en-MY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971600" y="1844824"/>
            <a:ext cx="7272808" cy="252028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Hemorrhage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bleeding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Kecederaan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menyebabkan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mengalir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terkeluar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salur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Tubuh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dewasa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:-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 – 6 liter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kehilangan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1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pain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mendatangkan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kemudaratan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kehilangan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pain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boleh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menyebabkan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renjatan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928794" y="708708"/>
            <a:ext cx="528641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PENGENALAN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DARAH (</a:t>
            </a:r>
            <a:r>
              <a:rPr lang="en-US" sz="3200" b="1" i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BLOOD</a:t>
            </a:r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-</a:t>
            </a:r>
            <a:endParaRPr lang="en-US" sz="32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</a:t>
            </a:fld>
            <a:endParaRPr lang="en-MY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tangan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204864"/>
            <a:ext cx="45529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60</a:t>
            </a:fld>
            <a:endParaRPr lang="en-MY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siku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0613" y="2402582"/>
            <a:ext cx="6962775" cy="3186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61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tapak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tangan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7545" y="2636912"/>
            <a:ext cx="4576943" cy="3132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708920"/>
            <a:ext cx="38766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62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lutut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2492896"/>
            <a:ext cx="6791325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63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90002" y="692696"/>
            <a:ext cx="512492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tapak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kaki-</a:t>
            </a:r>
          </a:p>
        </p:txBody>
      </p:sp>
      <p:grpSp>
        <p:nvGrpSpPr>
          <p:cNvPr id="6" name="Subtitle 3"/>
          <p:cNvGrpSpPr>
            <a:grpSpLocks noGrp="1"/>
          </p:cNvGrpSpPr>
          <p:nvPr>
            <p:ph type="subTitle" idx="1"/>
          </p:nvPr>
        </p:nvGrpSpPr>
        <p:grpSpPr bwMode="auto">
          <a:xfrm>
            <a:off x="683568" y="2492896"/>
            <a:ext cx="7488832" cy="3384376"/>
            <a:chOff x="672" y="1056"/>
            <a:chExt cx="4303" cy="3070"/>
          </a:xfrm>
        </p:grpSpPr>
        <p:pic>
          <p:nvPicPr>
            <p:cNvPr id="8" name="Picture 7" descr="Kaki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1056"/>
              <a:ext cx="2143" cy="1475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9" name="Picture 8" descr="Kaki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32" y="1056"/>
              <a:ext cx="2143" cy="1475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10" name="Picture 9" descr="Kaki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2" y="2544"/>
              <a:ext cx="2143" cy="1582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</p:spPr>
        </p:pic>
        <p:pic>
          <p:nvPicPr>
            <p:cNvPr id="11" name="Picture 10" descr="Kaki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32" y="2544"/>
              <a:ext cx="2143" cy="1582"/>
            </a:xfrm>
            <a:prstGeom prst="rect">
              <a:avLst/>
            </a:prstGeom>
            <a:noFill/>
            <a:ln w="38100">
              <a:solidFill>
                <a:schemeClr val="folHlink"/>
              </a:solidFill>
              <a:miter lim="800000"/>
              <a:headEnd/>
              <a:tailEnd/>
            </a:ln>
          </p:spPr>
        </p:pic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64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55918" y="692696"/>
            <a:ext cx="63930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balutan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4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cincin</a:t>
            </a:r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 / donut-</a:t>
            </a:r>
          </a:p>
        </p:txBody>
      </p:sp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636912"/>
            <a:ext cx="26193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636912"/>
            <a:ext cx="4543425" cy="2889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65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18436" y="692696"/>
            <a:ext cx="626806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-Roll Bandage (Spiral)-</a:t>
            </a:r>
          </a:p>
        </p:txBody>
      </p:sp>
      <p:pic>
        <p:nvPicPr>
          <p:cNvPr id="110594" name="Picture 2" descr="Image result for roll bandage spiral techni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564904"/>
            <a:ext cx="7404311" cy="3191272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66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3049" y="692696"/>
            <a:ext cx="81788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-Roll Bandage (Figure Eight)-</a:t>
            </a:r>
          </a:p>
        </p:txBody>
      </p:sp>
      <p:pic>
        <p:nvPicPr>
          <p:cNvPr id="114690" name="Picture 2" descr="Image result for roll bandage spiral techniqu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780928"/>
            <a:ext cx="5506092" cy="2952328"/>
          </a:xfrm>
          <a:prstGeom prst="rect">
            <a:avLst/>
          </a:prstGeom>
          <a:noFill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67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63049" y="692696"/>
            <a:ext cx="817884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TEKNIK BALUTAN</a:t>
            </a:r>
          </a:p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</a:rPr>
              <a:t>-Roll Bandage (Figure Eight)-</a:t>
            </a: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708920"/>
            <a:ext cx="5462859" cy="249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68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050" y="795338"/>
            <a:ext cx="5295900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69</a:t>
            </a:fld>
            <a:endParaRPr lang="en-MY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971600" y="2408918"/>
            <a:ext cx="7272808" cy="252028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Pendarahan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(hemorrhage)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boleh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menyebabkan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kehilangan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Volume</a:t>
            </a:r>
          </a:p>
          <a:p>
            <a:pPr lvl="1"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Pressure</a:t>
            </a:r>
          </a:p>
          <a:p>
            <a:pPr algn="just"/>
            <a:endParaRPr lang="en-US" sz="2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Renjatan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Decrease perfusion to vital organs</a:t>
            </a: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500166" y="851584"/>
            <a:ext cx="644759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PENGENALAN</a:t>
            </a:r>
          </a:p>
          <a:p>
            <a:pPr algn="ctr"/>
            <a:r>
              <a:rPr lang="en-US" sz="32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D</a:t>
            </a:r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ARAH (</a:t>
            </a:r>
            <a:r>
              <a:rPr lang="en-US" sz="3200" b="1" i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BLOOD</a:t>
            </a:r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  <a:r>
              <a:rPr lang="en-US" sz="3200" b="1" cap="none" spc="0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sambungan</a:t>
            </a:r>
            <a:r>
              <a:rPr lang="en-US" sz="32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-</a:t>
            </a:r>
            <a:endParaRPr lang="en-US" sz="32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7</a:t>
            </a:fld>
            <a:endParaRPr lang="en-MY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57422" y="934034"/>
            <a:ext cx="4762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KESIMPULAN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988840"/>
            <a:ext cx="777686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Dalam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memberi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rawatan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luka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pendarahan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langkah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umum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yang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perlu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dipatuhi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:-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Menggunakan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PPE</a:t>
            </a:r>
          </a:p>
          <a:p>
            <a:pPr marL="400050" indent="-400050">
              <a:buFont typeface="+mj-lt"/>
              <a:buAutoNum type="romanL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Kawal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pendarahan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L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Meminimakan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jangkitan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LcPeriod"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00050" indent="-400050">
              <a:buFont typeface="+mj-lt"/>
              <a:buAutoNum type="romanLcPeriod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‘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Dressing and bandages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’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dengan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betul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bagi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mengawal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pendarahan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meminimakan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bahaya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dari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jangkitan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70</a:t>
            </a:fld>
            <a:endParaRPr lang="en-MY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6948" y="2564904"/>
            <a:ext cx="43701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SEKIAN,</a:t>
            </a:r>
          </a:p>
          <a:p>
            <a:pPr algn="ctr"/>
            <a:r>
              <a:rPr lang="en-US" sz="54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TERIMA KASIH</a:t>
            </a:r>
            <a:endParaRPr lang="en-US" sz="5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71</a:t>
            </a:fld>
            <a:endParaRPr lang="en-MY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971600" y="2204864"/>
            <a:ext cx="7272808" cy="2520280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Keliru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marah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Sejuk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berpeluh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pucat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clammy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Pernafasan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laju</a:t>
            </a:r>
            <a:endParaRPr lang="en-US" sz="2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Nadi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laju</a:t>
            </a: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400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lemah</a:t>
            </a:r>
            <a:endParaRPr lang="en-US" sz="2400" i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Increased Capillary refill time</a:t>
            </a: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Loya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muntah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Lemah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pengsan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Dahaga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580" name="AutoShape 4" descr="Image result for wound he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85844" y="692696"/>
            <a:ext cx="73341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PENGENALAN</a:t>
            </a:r>
          </a:p>
          <a:p>
            <a:pPr algn="ctr"/>
            <a:r>
              <a:rPr lang="en-US" sz="4000" b="1" cap="none" spc="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 TANDA-TANDA RENJATAN -</a:t>
            </a:r>
            <a:endParaRPr lang="en-US" sz="40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8</a:t>
            </a:fld>
            <a:endParaRPr lang="en-MY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55576" y="1552802"/>
            <a:ext cx="7632848" cy="2376264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Salur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arteri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Membawa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beroksigen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jantung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tisu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ms-MY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Salur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kapilari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Membenarkan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oksigen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nutrien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merentas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tisu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bahan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kumuh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seperti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karbon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dioksida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bawa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keluar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Salur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vena</a:t>
            </a:r>
          </a:p>
          <a:p>
            <a:pPr algn="just"/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Darah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tanpa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oksigen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bawa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balik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jantung</a:t>
            </a:r>
            <a:r>
              <a:rPr lang="en-US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58135" y="802171"/>
            <a:ext cx="64714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SALUR DARAH UTAMA</a:t>
            </a:r>
            <a:endParaRPr lang="en-US" sz="4400" b="1" cap="none" spc="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1561C-42A1-4943-B8AC-B9C84E13D89C}" type="slidenum">
              <a:rPr lang="en-MY" smtClean="0"/>
              <a:pPr/>
              <a:t>9</a:t>
            </a:fld>
            <a:endParaRPr lang="en-MY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1435</Words>
  <Application>Microsoft Office PowerPoint</Application>
  <PresentationFormat>On-screen Show (4:3)</PresentationFormat>
  <Paragraphs>406</Paragraphs>
  <Slides>71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3" baseType="lpstr">
      <vt:lpstr>Office Theme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LUKA adalah kecederaan fizikal yang melibatkan kerosakan pada lapisan kulit.  PENDARAHAN adalah kecederaan atau terkoyaknya salur darah samaada ARTERI, VENA, atau KAPILARI dan menyebabkan darah mengalir keluar.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  Teknik tekanan secara tidak langsung Pusat Tekanan 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Dzaifullah</cp:lastModifiedBy>
  <cp:revision>104</cp:revision>
  <dcterms:created xsi:type="dcterms:W3CDTF">2016-08-25T00:21:26Z</dcterms:created>
  <dcterms:modified xsi:type="dcterms:W3CDTF">2020-09-08T07:43:30Z</dcterms:modified>
</cp:coreProperties>
</file>