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73" r:id="rId3"/>
    <p:sldId id="285" r:id="rId4"/>
    <p:sldId id="292" r:id="rId5"/>
    <p:sldId id="294" r:id="rId6"/>
    <p:sldId id="275" r:id="rId7"/>
    <p:sldId id="276" r:id="rId8"/>
    <p:sldId id="277" r:id="rId9"/>
    <p:sldId id="278" r:id="rId10"/>
    <p:sldId id="279" r:id="rId11"/>
    <p:sldId id="288" r:id="rId12"/>
    <p:sldId id="290" r:id="rId13"/>
    <p:sldId id="291" r:id="rId14"/>
    <p:sldId id="289" r:id="rId15"/>
    <p:sldId id="287" r:id="rId16"/>
    <p:sldId id="295" r:id="rId17"/>
    <p:sldId id="296" r:id="rId18"/>
    <p:sldId id="284" r:id="rId19"/>
    <p:sldId id="286" r:id="rId20"/>
    <p:sldId id="259" r:id="rId21"/>
    <p:sldId id="297" r:id="rId22"/>
    <p:sldId id="298" r:id="rId23"/>
    <p:sldId id="299" r:id="rId24"/>
    <p:sldId id="312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272" r:id="rId38"/>
    <p:sldId id="280" r:id="rId3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77A68-0B61-4521-94E9-210D519EBC39}" type="datetimeFigureOut">
              <a:rPr lang="en-MY" smtClean="0"/>
              <a:t>27/5/2020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584C5-91F1-4BFD-98BE-4360251666A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8532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A5FF-8955-47E3-8A9F-396C46159C17}" type="datetimeFigureOut">
              <a:rPr lang="ms-MY" smtClean="0"/>
              <a:t>27/05/2020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6D29B-4F23-40C2-A363-75585D942A82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22523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 descr="Light horizontal"/>
          <p:cNvSpPr>
            <a:spLocks noChangeArrowheads="1"/>
          </p:cNvSpPr>
          <p:nvPr/>
        </p:nvSpPr>
        <p:spPr bwMode="gray">
          <a:xfrm>
            <a:off x="9525" y="9525"/>
            <a:ext cx="1473200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ms-MY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invGray">
          <a:xfrm>
            <a:off x="0" y="4267200"/>
            <a:ext cx="9153525" cy="1103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ms-MY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ltGray">
          <a:xfrm>
            <a:off x="1473200" y="5105400"/>
            <a:ext cx="7137400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ms-MY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191000"/>
            <a:ext cx="7239000" cy="1012825"/>
          </a:xfrm>
        </p:spPr>
        <p:txBody>
          <a:bodyPr/>
          <a:lstStyle>
            <a:lvl1pPr algn="l">
              <a:defRPr sz="44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51816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3525" cy="428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67400"/>
            <a:ext cx="972000" cy="686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44173-7EAF-4371-9A18-635362E497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0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97C72-0AE7-471B-81DA-52EAC46F97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4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7391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2331BC8-1C4E-4BF0-B166-13BB6AA9D0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4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70748-4665-43EB-B551-EFE75BF95A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0BB01-942E-456C-B641-2605E4883B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0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ACD3-9AFA-4AA1-AD3B-7EA9C246F7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3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5AC1B-FDCE-4C33-B53A-0731A32AAC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5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4E13-E910-458E-96CE-C0E687EBE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2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6BAFB-BDF8-4408-892F-A57396E5A6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8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2EE56-393A-4B59-870F-7FD68F57B1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82BEF-7662-4AD9-ADE6-1140ECC50C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 descr="Light horizontal"/>
          <p:cNvSpPr>
            <a:spLocks noChangeArrowheads="1"/>
          </p:cNvSpPr>
          <p:nvPr/>
        </p:nvSpPr>
        <p:spPr bwMode="gray">
          <a:xfrm>
            <a:off x="-9525" y="0"/>
            <a:ext cx="4810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ms-MY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0"/>
            <a:ext cx="9153525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ltGray">
          <a:xfrm>
            <a:off x="304800" y="288925"/>
            <a:ext cx="7670800" cy="6445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ms-MY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72D0C3-072C-48FC-B4F9-7C5801669D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43" y="51240"/>
            <a:ext cx="828000" cy="585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191000"/>
            <a:ext cx="9144000" cy="1012825"/>
          </a:xfrm>
        </p:spPr>
        <p:txBody>
          <a:bodyPr/>
          <a:lstStyle/>
          <a:p>
            <a:pPr algn="ctr"/>
            <a:r>
              <a:rPr lang="ms-MY" sz="3200" dirty="0" smtClean="0"/>
              <a:t>Power Quality Troubleshooting &amp; Monitoring</a:t>
            </a:r>
            <a:endParaRPr lang="ms-MY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ms-MY" dirty="0"/>
              <a:t>Cawangan</a:t>
            </a:r>
            <a:r>
              <a:rPr lang="en-US" dirty="0"/>
              <a:t> </a:t>
            </a:r>
            <a:r>
              <a:rPr lang="ms-MY" dirty="0"/>
              <a:t>Kejuruteraan Elektrik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67400"/>
            <a:ext cx="972000" cy="6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s-MY" b="1" dirty="0" smtClean="0"/>
              <a:t>Current Unbalance at the motor</a:t>
            </a:r>
          </a:p>
          <a:p>
            <a:r>
              <a:rPr lang="ms-MY" dirty="0" smtClean="0"/>
              <a:t>Should not exceed 10%</a:t>
            </a:r>
          </a:p>
          <a:p>
            <a:r>
              <a:rPr lang="ms-MY" dirty="0" smtClean="0"/>
              <a:t>Can be tolerated if the high phase (leg) reading doesn’t exceed the nameplate Full Load Amps</a:t>
            </a:r>
          </a:p>
          <a:p>
            <a:r>
              <a:rPr lang="ms-MY" dirty="0" smtClean="0"/>
              <a:t>If the voltage unbalance is within limit, high current unbalance can be an indication of damaged winding insulation </a:t>
            </a:r>
          </a:p>
          <a:p>
            <a:pPr marL="0" indent="0">
              <a:buNone/>
            </a:pPr>
            <a:endParaRPr lang="ms-MY" b="1" dirty="0"/>
          </a:p>
          <a:p>
            <a:pPr marL="0" indent="0">
              <a:buNone/>
            </a:pPr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838"/>
            <a:ext cx="8229600" cy="5248275"/>
          </a:xfrm>
        </p:spPr>
        <p:txBody>
          <a:bodyPr/>
          <a:lstStyle/>
          <a:p>
            <a:pPr marL="0" indent="0">
              <a:buNone/>
            </a:pPr>
            <a:r>
              <a:rPr lang="ms-MY" b="1" dirty="0" smtClean="0"/>
              <a:t>Leakage Current Measurement Basics</a:t>
            </a:r>
          </a:p>
          <a:p>
            <a:pPr marL="0" indent="0">
              <a:buNone/>
            </a:pPr>
            <a:endParaRPr lang="ms-MY" b="1" dirty="0"/>
          </a:p>
          <a:p>
            <a:pPr marL="0" indent="0">
              <a:buNone/>
            </a:pPr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575" y="2348880"/>
            <a:ext cx="396044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MY" sz="2000" b="1" u="sng" dirty="0" smtClean="0"/>
              <a:t>Theoretically</a:t>
            </a:r>
          </a:p>
          <a:p>
            <a:pPr algn="ctr">
              <a:lnSpc>
                <a:spcPct val="150000"/>
              </a:lnSpc>
            </a:pPr>
            <a:r>
              <a:rPr lang="en-MY" dirty="0" smtClean="0"/>
              <a:t>Leakage Current = Residual Current</a:t>
            </a:r>
          </a:p>
          <a:p>
            <a:pPr algn="ctr"/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4850205" y="2344112"/>
            <a:ext cx="3960440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MY" sz="2000" b="1" u="sng" dirty="0" smtClean="0"/>
              <a:t>Practically</a:t>
            </a:r>
          </a:p>
          <a:p>
            <a:pPr algn="ctr">
              <a:lnSpc>
                <a:spcPct val="150000"/>
              </a:lnSpc>
            </a:pPr>
            <a:r>
              <a:rPr lang="en-MY" dirty="0" smtClean="0"/>
              <a:t>Leakage Current ≠ Residual Current</a:t>
            </a:r>
          </a:p>
          <a:p>
            <a:pPr algn="ctr"/>
            <a:endParaRPr lang="en-S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6" y="3732111"/>
            <a:ext cx="3564000" cy="3035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81" y="3754147"/>
            <a:ext cx="3924000" cy="25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838"/>
            <a:ext cx="8229600" cy="5248275"/>
          </a:xfrm>
        </p:spPr>
        <p:txBody>
          <a:bodyPr/>
          <a:lstStyle/>
          <a:p>
            <a:pPr marL="0" indent="0">
              <a:buNone/>
            </a:pPr>
            <a:r>
              <a:rPr lang="ms-MY" b="1" dirty="0" smtClean="0"/>
              <a:t>Leakage Current Measurement Basics</a:t>
            </a:r>
          </a:p>
          <a:p>
            <a:pPr marL="0" indent="0">
              <a:buNone/>
            </a:pPr>
            <a:endParaRPr lang="ms-MY" b="1" dirty="0"/>
          </a:p>
          <a:p>
            <a:pPr marL="0" indent="0">
              <a:buNone/>
            </a:pPr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5"/>
          <a:stretch/>
        </p:blipFill>
        <p:spPr>
          <a:xfrm>
            <a:off x="4873174" y="2165255"/>
            <a:ext cx="4148647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3" y="2165255"/>
            <a:ext cx="439460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838"/>
            <a:ext cx="8229600" cy="5248275"/>
          </a:xfrm>
        </p:spPr>
        <p:txBody>
          <a:bodyPr/>
          <a:lstStyle/>
          <a:p>
            <a:pPr marL="0" indent="0">
              <a:buNone/>
            </a:pPr>
            <a:r>
              <a:rPr lang="ms-MY" b="1" dirty="0" smtClean="0"/>
              <a:t>Leakage Current Measurement Basics</a:t>
            </a:r>
          </a:p>
          <a:p>
            <a:pPr marL="0" indent="0">
              <a:buNone/>
            </a:pPr>
            <a:endParaRPr lang="ms-MY" b="1" dirty="0"/>
          </a:p>
          <a:p>
            <a:pPr marL="0" indent="0">
              <a:buNone/>
            </a:pPr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8638"/>
          <a:stretch/>
        </p:blipFill>
        <p:spPr>
          <a:xfrm>
            <a:off x="2051720" y="2132856"/>
            <a:ext cx="4604058" cy="30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838"/>
            <a:ext cx="8229600" cy="5248275"/>
          </a:xfrm>
        </p:spPr>
        <p:txBody>
          <a:bodyPr/>
          <a:lstStyle/>
          <a:p>
            <a:pPr marL="0" indent="0">
              <a:buNone/>
            </a:pPr>
            <a:r>
              <a:rPr lang="ms-MY" b="1" dirty="0" smtClean="0"/>
              <a:t>Leakage Current Measurement Basics</a:t>
            </a:r>
          </a:p>
          <a:p>
            <a:pPr marL="0" indent="0">
              <a:buNone/>
            </a:pPr>
            <a:endParaRPr lang="ms-MY" b="1" dirty="0"/>
          </a:p>
          <a:p>
            <a:pPr marL="0" indent="0">
              <a:buNone/>
            </a:pPr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2" y="2564904"/>
            <a:ext cx="8835515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ms-MY" b="1" dirty="0"/>
          </a:p>
          <a:p>
            <a:pPr marL="0" indent="0">
              <a:buNone/>
            </a:pPr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1712"/>
          <a:stretch/>
        </p:blipFill>
        <p:spPr>
          <a:xfrm>
            <a:off x="1547660" y="973788"/>
            <a:ext cx="5919884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838"/>
            <a:ext cx="8229600" cy="524827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Voltage Dips (Sags</a:t>
            </a:r>
            <a:r>
              <a:rPr lang="en-GB" b="1" dirty="0" smtClean="0"/>
              <a:t>)</a:t>
            </a:r>
          </a:p>
          <a:p>
            <a:r>
              <a:rPr lang="en-SG" sz="3100" dirty="0"/>
              <a:t>The common mistake will be on the application and settings of the </a:t>
            </a:r>
            <a:r>
              <a:rPr lang="en-SG" sz="3100" dirty="0" smtClean="0"/>
              <a:t>UVR </a:t>
            </a:r>
            <a:r>
              <a:rPr lang="en-SG" sz="3100" dirty="0"/>
              <a:t>to initiate the opening of </a:t>
            </a:r>
            <a:r>
              <a:rPr lang="en-SG" sz="3100" dirty="0" smtClean="0"/>
              <a:t>CB </a:t>
            </a:r>
            <a:r>
              <a:rPr lang="en-SG" sz="3100" dirty="0"/>
              <a:t>and operation of standby </a:t>
            </a:r>
            <a:r>
              <a:rPr lang="en-SG" sz="3100" dirty="0" smtClean="0"/>
              <a:t>genset </a:t>
            </a:r>
            <a:r>
              <a:rPr lang="en-SG" sz="3100" dirty="0"/>
              <a:t>during a power outage. </a:t>
            </a:r>
            <a:endParaRPr lang="en-SG" sz="3100" dirty="0" smtClean="0"/>
          </a:p>
          <a:p>
            <a:r>
              <a:rPr lang="en-SG" sz="3100" dirty="0" smtClean="0"/>
              <a:t>During </a:t>
            </a:r>
            <a:r>
              <a:rPr lang="en-SG" sz="3100" dirty="0"/>
              <a:t>the occurrence of a voltage sag event, the CB will also operate and cause power interruption to the customers. </a:t>
            </a:r>
            <a:endParaRPr lang="en-SG" sz="3100" dirty="0" smtClean="0"/>
          </a:p>
          <a:p>
            <a:r>
              <a:rPr lang="en-SG" sz="3100" dirty="0" smtClean="0"/>
              <a:t>In </a:t>
            </a:r>
            <a:r>
              <a:rPr lang="en-SG" sz="3100" dirty="0"/>
              <a:t>order for the UVR to operate properly, a time delay scheme must be part of the UVR. </a:t>
            </a:r>
            <a:endParaRPr lang="en-GB" sz="3100" dirty="0"/>
          </a:p>
          <a:p>
            <a:pPr marL="0" indent="0">
              <a:buNone/>
            </a:pPr>
            <a:endParaRPr lang="ms-MY" b="1" dirty="0"/>
          </a:p>
          <a:p>
            <a:pPr marL="0" indent="0">
              <a:buNone/>
            </a:pPr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Voltage Dips (Sags)</a:t>
            </a:r>
          </a:p>
          <a:p>
            <a:r>
              <a:rPr lang="en-SG" dirty="0"/>
              <a:t>The recommended settings for an </a:t>
            </a:r>
            <a:r>
              <a:rPr lang="en-SG" dirty="0" smtClean="0"/>
              <a:t>UVR </a:t>
            </a:r>
            <a:r>
              <a:rPr lang="en-SG" dirty="0"/>
              <a:t>is 70% with a time delay of 2-3 </a:t>
            </a:r>
            <a:r>
              <a:rPr lang="en-SG" dirty="0" smtClean="0"/>
              <a:t>second.</a:t>
            </a:r>
            <a:endParaRPr lang="ms-MY" dirty="0" smtClean="0"/>
          </a:p>
          <a:p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Image result for tense undervoltage rel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r="18117"/>
          <a:stretch/>
        </p:blipFill>
        <p:spPr bwMode="auto">
          <a:xfrm>
            <a:off x="3945435" y="2884925"/>
            <a:ext cx="2467766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Power Quality Monitoring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66" y="1628800"/>
            <a:ext cx="5574587" cy="4032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9" b="11782"/>
          <a:stretch/>
        </p:blipFill>
        <p:spPr>
          <a:xfrm>
            <a:off x="855579" y="1403538"/>
            <a:ext cx="1812210" cy="1806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" r="10341"/>
          <a:stretch/>
        </p:blipFill>
        <p:spPr>
          <a:xfrm>
            <a:off x="569837" y="3933055"/>
            <a:ext cx="2562003" cy="28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Power Quality Monitoring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Power Quality Study</a:t>
            </a:r>
          </a:p>
          <a:p>
            <a:pPr lvl="1"/>
            <a:r>
              <a:rPr lang="en-MY" sz="2600" dirty="0"/>
              <a:t>When there is a </a:t>
            </a:r>
            <a:r>
              <a:rPr lang="en-MY" sz="2600" u="sng" dirty="0" smtClean="0"/>
              <a:t>PQ </a:t>
            </a:r>
            <a:r>
              <a:rPr lang="en-MY" sz="2600" u="sng" dirty="0"/>
              <a:t>problem </a:t>
            </a:r>
            <a:r>
              <a:rPr lang="en-MY" sz="2600" dirty="0"/>
              <a:t>on existing buildings already in operation</a:t>
            </a:r>
            <a:r>
              <a:rPr lang="en-MY" sz="2600" dirty="0" smtClean="0"/>
              <a:t>.</a:t>
            </a:r>
          </a:p>
          <a:p>
            <a:r>
              <a:rPr lang="en-MY" dirty="0" smtClean="0"/>
              <a:t>Power Quality Assessment</a:t>
            </a:r>
          </a:p>
          <a:p>
            <a:pPr lvl="1"/>
            <a:r>
              <a:rPr lang="en-MY" sz="2600" dirty="0" smtClean="0"/>
              <a:t>A </a:t>
            </a:r>
            <a:r>
              <a:rPr lang="en-MY" sz="2600" u="sng" dirty="0" smtClean="0"/>
              <a:t>health check </a:t>
            </a:r>
            <a:r>
              <a:rPr lang="en-MY" sz="2600" dirty="0" smtClean="0"/>
              <a:t>on the quality of the power system. If there is a problem, then to find the source and nature of the PQ problem.</a:t>
            </a:r>
          </a:p>
          <a:p>
            <a:r>
              <a:rPr lang="en-MY" dirty="0" smtClean="0"/>
              <a:t>Power Quality Audit</a:t>
            </a:r>
          </a:p>
          <a:p>
            <a:pPr lvl="1"/>
            <a:r>
              <a:rPr lang="en-SG" sz="2600" dirty="0" smtClean="0"/>
              <a:t>In-depth </a:t>
            </a:r>
            <a:r>
              <a:rPr lang="en-SG" sz="2600" u="sng" dirty="0" smtClean="0"/>
              <a:t>PQ </a:t>
            </a:r>
            <a:r>
              <a:rPr lang="en-SG" sz="2600" u="sng" dirty="0"/>
              <a:t>survey </a:t>
            </a:r>
            <a:r>
              <a:rPr lang="en-SG" sz="2600" dirty="0"/>
              <a:t>the electrical </a:t>
            </a:r>
            <a:r>
              <a:rPr lang="en-SG" sz="2600" dirty="0" smtClean="0"/>
              <a:t>distribution. Extensive </a:t>
            </a:r>
            <a:r>
              <a:rPr lang="en-SG" sz="2600" dirty="0"/>
              <a:t>monitoring of various electrical parameters at the </a:t>
            </a:r>
            <a:r>
              <a:rPr lang="en-SG" sz="2600" dirty="0" smtClean="0"/>
              <a:t>MV switchgears, MSBs, SSBs and </a:t>
            </a:r>
            <a:r>
              <a:rPr lang="ms-MY" sz="2600" dirty="0" smtClean="0"/>
              <a:t>DBs.</a:t>
            </a:r>
            <a:r>
              <a:rPr lang="en-SG" sz="2600" dirty="0" smtClean="0"/>
              <a:t> </a:t>
            </a:r>
            <a:endParaRPr lang="en-SG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29" y="1883473"/>
            <a:ext cx="1676400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1" y="2343150"/>
            <a:ext cx="2286000" cy="2000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2204864"/>
            <a:ext cx="49625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7859"/>
            <a:ext cx="8223448" cy="403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1:	Review of Electrical Disturbance 			Logs       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2:	Review of the Building’s Single 			Line/Schematic Electrical Diagram       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3:	Site Survey     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4:	Equipment Documentation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5:	Installation of Power Quality </a:t>
            </a:r>
          </a:p>
          <a:p>
            <a:pPr marL="365125" indent="-3651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700" dirty="0" smtClean="0"/>
              <a:t>			Monitoring Instruments    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6:	Analysis of Power Quality data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7:	Report Writing</a:t>
            </a:r>
            <a:endParaRPr lang="en-US" altLang="ja-JP" sz="2700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352" y="1017810"/>
            <a:ext cx="8223448" cy="508294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tabLst>
                <a:tab pos="1343025" algn="l"/>
              </a:tabLst>
            </a:pPr>
            <a:r>
              <a:rPr lang="en-GB" sz="2700" dirty="0" smtClean="0"/>
              <a:t>Step 1:	Review of Electrical Disturbance Logs</a:t>
            </a:r>
          </a:p>
          <a:p>
            <a:pPr marL="628650" indent="-271463"/>
            <a:r>
              <a:rPr lang="en-GB" sz="2400" b="1" dirty="0"/>
              <a:t>Time of </a:t>
            </a:r>
            <a:r>
              <a:rPr lang="en-GB" sz="2400" b="1" dirty="0" smtClean="0"/>
              <a:t>Event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dirty="0"/>
              <a:t>What was the date and time of each electrical disturbance? </a:t>
            </a:r>
            <a:endParaRPr lang="en-US" altLang="ja-JP" sz="2400" dirty="0">
              <a:ea typeface="ＭＳ Ｐゴシック" charset="-128"/>
            </a:endParaRPr>
          </a:p>
          <a:p>
            <a:pPr marL="628650" indent="-271463"/>
            <a:r>
              <a:rPr lang="en-GB" sz="2400" b="1" dirty="0"/>
              <a:t>Equipment Affected</a:t>
            </a:r>
            <a:br>
              <a:rPr lang="en-GB" sz="2400" b="1" dirty="0"/>
            </a:br>
            <a:r>
              <a:rPr lang="en-GB" sz="2400" dirty="0"/>
              <a:t>What equipment was </a:t>
            </a:r>
            <a:r>
              <a:rPr lang="en-GB" sz="2400" dirty="0" smtClean="0"/>
              <a:t>affected</a:t>
            </a:r>
            <a:r>
              <a:rPr lang="en-GB" sz="2400" dirty="0"/>
              <a:t>, and what were the consequences? Note any equipment failures or </a:t>
            </a:r>
            <a:r>
              <a:rPr lang="en-GB" sz="2400" dirty="0" smtClean="0"/>
              <a:t>data losses</a:t>
            </a:r>
            <a:r>
              <a:rPr lang="en-GB" sz="2400" dirty="0"/>
              <a:t>. </a:t>
            </a:r>
            <a:endParaRPr lang="en-US" altLang="ja-JP" sz="2400" dirty="0">
              <a:ea typeface="ＭＳ Ｐゴシック" charset="-128"/>
            </a:endParaRPr>
          </a:p>
          <a:p>
            <a:pPr marL="628650" indent="-271463"/>
            <a:r>
              <a:rPr lang="en-GB" sz="2400" b="1" dirty="0"/>
              <a:t>Length of Outage</a:t>
            </a:r>
            <a:br>
              <a:rPr lang="en-GB" sz="2400" b="1" dirty="0"/>
            </a:br>
            <a:r>
              <a:rPr lang="en-GB" sz="2400" dirty="0" smtClean="0"/>
              <a:t>This </a:t>
            </a:r>
            <a:r>
              <a:rPr lang="en-GB" sz="2400" dirty="0"/>
              <a:t>will help identify what type of electrical disturbance occurred. </a:t>
            </a:r>
            <a:endParaRPr lang="en-US" altLang="ja-JP" sz="2400" dirty="0">
              <a:ea typeface="ＭＳ Ｐゴシック" charset="-128"/>
            </a:endParaRPr>
          </a:p>
          <a:p>
            <a:pPr marL="628650" indent="-271463"/>
            <a:r>
              <a:rPr lang="en-GB" sz="2400" b="1" dirty="0"/>
              <a:t>Weather Conditions</a:t>
            </a:r>
            <a:br>
              <a:rPr lang="en-GB" sz="2400" b="1" dirty="0"/>
            </a:br>
            <a:r>
              <a:rPr lang="en-GB" sz="2400" b="1" dirty="0" smtClean="0"/>
              <a:t>W</a:t>
            </a:r>
            <a:r>
              <a:rPr lang="en-GB" sz="2400" dirty="0" smtClean="0"/>
              <a:t>eather </a:t>
            </a:r>
            <a:r>
              <a:rPr lang="en-GB" sz="2400" dirty="0"/>
              <a:t>conditions such as wind, </a:t>
            </a:r>
            <a:r>
              <a:rPr lang="en-GB" sz="2400" dirty="0" smtClean="0"/>
              <a:t>lightning </a:t>
            </a:r>
            <a:r>
              <a:rPr lang="en-GB" sz="2400" dirty="0"/>
              <a:t>or rain. </a:t>
            </a:r>
            <a:br>
              <a:rPr lang="en-GB" sz="2400" dirty="0"/>
            </a:br>
            <a:r>
              <a:rPr lang="en-GB" sz="2200" dirty="0" smtClean="0"/>
              <a:t>       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32103"/>
            <a:ext cx="8223448" cy="4038600"/>
          </a:xfrm>
        </p:spPr>
        <p:txBody>
          <a:bodyPr/>
          <a:lstStyle/>
          <a:p>
            <a:pPr marL="0" indent="0" defTabSz="62865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2:	Review of the Building’s Single 					Line/Schematic Electrical Diagram</a:t>
            </a:r>
          </a:p>
          <a:p>
            <a:pPr marL="714375" indent="-357188"/>
            <a:r>
              <a:rPr lang="ms-MY" sz="2400" dirty="0"/>
              <a:t>Getting an up-to-date single line diagram means identifying new loads or other recent changes in the system</a:t>
            </a:r>
          </a:p>
          <a:p>
            <a:pPr marL="714375" indent="-357188"/>
            <a:r>
              <a:rPr lang="ms-MY" sz="2400" dirty="0"/>
              <a:t>Review an up-to-date single line diagram</a:t>
            </a:r>
          </a:p>
          <a:p>
            <a:pPr marL="0" indent="0" defTabSz="628650" eaLnBrk="1" hangingPunct="1">
              <a:lnSpc>
                <a:spcPct val="80000"/>
              </a:lnSpc>
              <a:buNone/>
            </a:pPr>
            <a:r>
              <a:rPr lang="en-GB" sz="2700" dirty="0" smtClean="0"/>
              <a:t>       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416" y="3428999"/>
            <a:ext cx="3849239" cy="337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9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7859"/>
            <a:ext cx="8223448" cy="4038600"/>
          </a:xfrm>
        </p:spPr>
        <p:txBody>
          <a:bodyPr/>
          <a:lstStyle/>
          <a:p>
            <a:pPr marL="0" indent="0" defTabSz="585788" eaLnBrk="1" hangingPunct="1">
              <a:lnSpc>
                <a:spcPct val="80000"/>
              </a:lnSpc>
              <a:buNone/>
            </a:pPr>
            <a:r>
              <a:rPr lang="en-GB" sz="2700" dirty="0" smtClean="0"/>
              <a:t>Step 3:	Site Survey </a:t>
            </a:r>
          </a:p>
          <a:p>
            <a:pPr marL="0" indent="0" defTabSz="585788" eaLnBrk="1" hangingPunct="1">
              <a:lnSpc>
                <a:spcPct val="80000"/>
              </a:lnSpc>
              <a:buNone/>
            </a:pPr>
            <a:endParaRPr lang="en-GB" sz="1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b="1" dirty="0" smtClean="0">
                <a:ea typeface="ＭＳ Ｐゴシック" charset="-128"/>
              </a:rPr>
              <a:t>Objective</a:t>
            </a:r>
          </a:p>
          <a:p>
            <a:pPr>
              <a:lnSpc>
                <a:spcPct val="80000"/>
              </a:lnSpc>
            </a:pPr>
            <a:r>
              <a:rPr lang="en-GB" sz="2400" dirty="0" smtClean="0"/>
              <a:t>Determine </a:t>
            </a:r>
            <a:r>
              <a:rPr lang="en-GB" sz="2400" dirty="0"/>
              <a:t>the condition and adequacy (proper) of the wiring and earthing system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Determine the quality of the AC voltage at the utilization point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Check for loose connections</a:t>
            </a:r>
            <a:br>
              <a:rPr lang="en-GB" sz="2400" dirty="0"/>
            </a:br>
            <a:r>
              <a:rPr lang="en-GB" sz="2400" dirty="0"/>
              <a:t> </a:t>
            </a:r>
            <a:endParaRPr lang="en-US" altLang="ja-JP" sz="2400" dirty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400" b="1" dirty="0" smtClean="0"/>
              <a:t>Visual Inspection will Offer Immediate Clues</a:t>
            </a: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A </a:t>
            </a:r>
            <a:r>
              <a:rPr lang="en-GB" sz="2400" dirty="0"/>
              <a:t>transformer that’s much too hot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Wiring or disconnections discoloured from heat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Signal wiring running in the same trays as power cables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Interview affected personnel. This is most important for problems that are intermittent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400" dirty="0" smtClean="0"/>
              <a:t>   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7859"/>
            <a:ext cx="8223448" cy="4038600"/>
          </a:xfrm>
        </p:spPr>
        <p:txBody>
          <a:bodyPr/>
          <a:lstStyle/>
          <a:p>
            <a:pPr marL="0" indent="0" defTabSz="585788" eaLnBrk="1" hangingPunct="1">
              <a:lnSpc>
                <a:spcPct val="80000"/>
              </a:lnSpc>
              <a:buNone/>
            </a:pPr>
            <a:r>
              <a:rPr lang="en-GB" sz="2700" dirty="0" smtClean="0"/>
              <a:t>Step 3:	Site Survey </a:t>
            </a:r>
          </a:p>
          <a:p>
            <a:pPr marL="0" indent="0" defTabSz="585788" eaLnBrk="1" hangingPunct="1">
              <a:lnSpc>
                <a:spcPct val="80000"/>
              </a:lnSpc>
              <a:buNone/>
            </a:pPr>
            <a:endParaRPr lang="en-GB" sz="1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sz="2400" b="1" dirty="0" smtClean="0"/>
              <a:t>Visual Inspection will Offer Immediate Clues</a:t>
            </a:r>
            <a:endParaRPr lang="en-GB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400" dirty="0" smtClean="0"/>
              <a:t>   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65" y="2497080"/>
            <a:ext cx="5592621" cy="4194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380904">
            <a:off x="333340" y="3147303"/>
            <a:ext cx="3430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400" b="1" dirty="0" smtClean="0">
                <a:solidFill>
                  <a:srgbClr val="FF0000"/>
                </a:solidFill>
              </a:rPr>
              <a:t>Apa yang tak kena?</a:t>
            </a:r>
            <a:endParaRPr lang="ms-MY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7859"/>
            <a:ext cx="8223448" cy="4038600"/>
          </a:xfrm>
        </p:spPr>
        <p:txBody>
          <a:bodyPr/>
          <a:lstStyle/>
          <a:p>
            <a:pPr marL="0" indent="0" defTabSz="585788" eaLnBrk="1" hangingPunct="1">
              <a:lnSpc>
                <a:spcPct val="80000"/>
              </a:lnSpc>
              <a:buNone/>
            </a:pPr>
            <a:r>
              <a:rPr lang="en-GB" sz="2700" dirty="0" smtClean="0"/>
              <a:t>Step 3:	Site Survey</a:t>
            </a:r>
          </a:p>
          <a:p>
            <a:pPr marL="0" indent="0" defTabSz="585788" eaLnBrk="1" hangingPunct="1">
              <a:lnSpc>
                <a:spcPct val="80000"/>
              </a:lnSpc>
              <a:buNone/>
            </a:pPr>
            <a:endParaRPr lang="en-GB" sz="105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GB" sz="2400" b="1" dirty="0" smtClean="0"/>
              <a:t>Information to be Obtained</a:t>
            </a:r>
            <a:endParaRPr lang="en-GB" sz="2400" dirty="0" smtClean="0"/>
          </a:p>
          <a:p>
            <a:pPr>
              <a:lnSpc>
                <a:spcPct val="80000"/>
              </a:lnSpc>
            </a:pPr>
            <a:r>
              <a:rPr lang="en-GB" sz="2400" dirty="0" smtClean="0"/>
              <a:t>Nature </a:t>
            </a:r>
            <a:r>
              <a:rPr lang="en-GB" sz="2400" dirty="0"/>
              <a:t>of the problem (data loss, nuisance trips, component failures, control system malfunction etc.)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Characteristic of sensitive equipment experiencing problems (equipment design information or at least application guide information)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Time of disturbance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Possible sources of power quality variation within the facility (motor switching or capacitor switching)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Existing power conditioning being used.</a:t>
            </a:r>
          </a:p>
          <a:p>
            <a:pPr>
              <a:lnSpc>
                <a:spcPct val="80000"/>
              </a:lnSpc>
            </a:pPr>
            <a:r>
              <a:rPr lang="en-GB" sz="2400" dirty="0"/>
              <a:t>Electrical system data (single-line diagram, transformer data, load information, capacitor information, </a:t>
            </a:r>
            <a:r>
              <a:rPr lang="en-GB" sz="2400" dirty="0" smtClean="0"/>
              <a:t>data cable etc.)</a:t>
            </a:r>
            <a:endParaRPr lang="en-US" altLang="ja-JP" sz="2400" dirty="0">
              <a:ea typeface="ＭＳ Ｐゴシック" charset="-128"/>
            </a:endParaRPr>
          </a:p>
          <a:p>
            <a:pPr marL="0" indent="0" defTabSz="585788" eaLnBrk="1" hangingPunct="1">
              <a:lnSpc>
                <a:spcPct val="80000"/>
              </a:lnSpc>
              <a:buNone/>
            </a:pPr>
            <a:r>
              <a:rPr lang="en-GB" sz="2700" dirty="0" smtClean="0"/>
              <a:t> </a:t>
            </a:r>
          </a:p>
          <a:p>
            <a:pPr marL="0" indent="0" defTabSz="585788" eaLnBrk="1" hangingPunct="1">
              <a:lnSpc>
                <a:spcPct val="80000"/>
              </a:lnSpc>
              <a:buNone/>
            </a:pPr>
            <a:endParaRPr lang="en-GB" sz="16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400" dirty="0" smtClean="0"/>
              <a:t>   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17815"/>
            <a:ext cx="8223448" cy="4038600"/>
          </a:xfrm>
        </p:spPr>
        <p:txBody>
          <a:bodyPr/>
          <a:lstStyle/>
          <a:p>
            <a:pPr marL="0" indent="0" defTabSz="585788" eaLnBrk="1" hangingPunct="1">
              <a:lnSpc>
                <a:spcPct val="80000"/>
              </a:lnSpc>
              <a:buNone/>
            </a:pPr>
            <a:r>
              <a:rPr lang="en-GB" sz="2700" dirty="0" smtClean="0"/>
              <a:t>Step 3:	Site Survey</a:t>
            </a:r>
          </a:p>
          <a:p>
            <a:pPr marL="0" indent="0" defTabSz="585788" eaLnBrk="1" hangingPunct="1">
              <a:lnSpc>
                <a:spcPct val="80000"/>
              </a:lnSpc>
              <a:buNone/>
            </a:pPr>
            <a:endParaRPr lang="en-GB" sz="1050" dirty="0" smtClean="0"/>
          </a:p>
          <a:p>
            <a:pPr marL="0" indent="0" defTabSz="585788" eaLnBrk="1" hangingPunct="1">
              <a:lnSpc>
                <a:spcPct val="80000"/>
              </a:lnSpc>
              <a:buNone/>
            </a:pPr>
            <a:r>
              <a:rPr lang="en-GB" sz="2700" dirty="0" smtClean="0"/>
              <a:t> </a:t>
            </a:r>
          </a:p>
          <a:p>
            <a:pPr marL="0" indent="0" defTabSz="585788" eaLnBrk="1" hangingPunct="1">
              <a:lnSpc>
                <a:spcPct val="80000"/>
              </a:lnSpc>
              <a:buNone/>
            </a:pPr>
            <a:endParaRPr lang="en-GB" sz="16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400" dirty="0" smtClean="0"/>
              <a:t>   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1560" y="1467652"/>
            <a:ext cx="8352928" cy="5179219"/>
            <a:chOff x="611560" y="1124744"/>
            <a:chExt cx="8352928" cy="517921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1752600"/>
              <a:ext cx="3440113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1752600"/>
              <a:ext cx="34544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267200" y="4549775"/>
              <a:ext cx="4572000" cy="175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3050" indent="-273050" algn="l">
                <a:buFont typeface="Arial" charset="0"/>
                <a:buChar char="•"/>
              </a:pPr>
              <a:r>
                <a:rPr lang="en-US" altLang="ja-JP" sz="1800" dirty="0">
                  <a:ea typeface="ＭＳ Ｐゴシック" charset="-128"/>
                </a:rPr>
                <a:t>Data forms can be used for this initial verification of the power distribution system. </a:t>
              </a:r>
            </a:p>
            <a:p>
              <a:pPr marL="273050" indent="-273050" algn="l">
                <a:buFont typeface="Arial" charset="0"/>
                <a:buChar char="•"/>
              </a:pPr>
              <a:r>
                <a:rPr lang="en-US" altLang="ja-JP" sz="1800" dirty="0">
                  <a:ea typeface="ＭＳ Ｐゴシック" charset="-128"/>
                </a:rPr>
                <a:t>They can be used to organize the power quality monitoring results from throughout the facility.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1124744"/>
              <a:ext cx="8352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2800" b="1" dirty="0" smtClean="0"/>
                <a:t>Data Forms</a:t>
              </a:r>
              <a:endParaRPr lang="ms-MY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435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7859"/>
            <a:ext cx="8223448" cy="4038600"/>
          </a:xfrm>
        </p:spPr>
        <p:txBody>
          <a:bodyPr/>
          <a:lstStyle/>
          <a:p>
            <a:pPr marL="0" indent="0" defTabSz="671513">
              <a:lnSpc>
                <a:spcPct val="80000"/>
              </a:lnSpc>
              <a:buNone/>
            </a:pPr>
            <a:r>
              <a:rPr lang="en-GB" sz="2700" dirty="0" smtClean="0"/>
              <a:t>Step 4:	Equipment Documentation</a:t>
            </a:r>
          </a:p>
          <a:p>
            <a:pPr>
              <a:lnSpc>
                <a:spcPct val="80000"/>
              </a:lnSpc>
            </a:pPr>
            <a:endParaRPr lang="en-GB" sz="2700" dirty="0" smtClean="0"/>
          </a:p>
          <a:p>
            <a:r>
              <a:rPr lang="en-GB" sz="2800" dirty="0"/>
              <a:t>Equipment’s wiring requirements, specifications, and O&amp;M manuals. </a:t>
            </a:r>
            <a:endParaRPr lang="en-GB" sz="2800" dirty="0" smtClean="0"/>
          </a:p>
          <a:p>
            <a:r>
              <a:rPr lang="en-GB" sz="2800" dirty="0" smtClean="0"/>
              <a:t>Comparing </a:t>
            </a:r>
            <a:r>
              <a:rPr lang="en-GB" sz="2800" dirty="0"/>
              <a:t>the site survey notes with the equipment documentation may provide clues to resolve a power quality problem.</a:t>
            </a:r>
            <a:r>
              <a:rPr lang="en-US" altLang="ja-JP" sz="2800" dirty="0"/>
              <a:t> </a:t>
            </a:r>
          </a:p>
          <a:p>
            <a:pPr>
              <a:lnSpc>
                <a:spcPct val="80000"/>
              </a:lnSpc>
            </a:pPr>
            <a:endParaRPr lang="en-GB" sz="27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7859"/>
            <a:ext cx="8223448" cy="4038600"/>
          </a:xfrm>
        </p:spPr>
        <p:txBody>
          <a:bodyPr/>
          <a:lstStyle/>
          <a:p>
            <a:pPr marL="0" indent="0" defTabSz="62865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5:	Installation of Power Quality Monitoring 			Instruments    </a:t>
            </a:r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1000" dirty="0" smtClean="0"/>
          </a:p>
          <a:p>
            <a:r>
              <a:rPr lang="en-US" altLang="ja-JP" sz="2400" dirty="0">
                <a:ea typeface="ＭＳ Ｐゴシック" charset="-128"/>
              </a:rPr>
              <a:t>A number of different instruments may be used, depending on the phenomena being investigated.</a:t>
            </a:r>
          </a:p>
          <a:p>
            <a:r>
              <a:rPr lang="en-US" altLang="ja-JP" sz="2400" dirty="0">
                <a:ea typeface="ＭＳ Ｐゴシック" charset="-128"/>
              </a:rPr>
              <a:t>Basic categories of instruments that may be applicable include</a:t>
            </a:r>
            <a:r>
              <a:rPr lang="en-US" altLang="ja-JP" sz="2400" dirty="0" smtClean="0">
                <a:ea typeface="ＭＳ Ｐゴシック" charset="-128"/>
              </a:rPr>
              <a:t>:</a:t>
            </a:r>
          </a:p>
          <a:p>
            <a:pPr marL="985838" indent="-271463">
              <a:buFont typeface="Arial" charset="0"/>
              <a:buChar char="•"/>
            </a:pPr>
            <a:r>
              <a:rPr lang="en-US" altLang="ja-JP" sz="2000" dirty="0">
                <a:ea typeface="ＭＳ Ｐゴシック" charset="-128"/>
              </a:rPr>
              <a:t>Wiring and earthing test devices</a:t>
            </a:r>
          </a:p>
          <a:p>
            <a:pPr marL="985838" indent="-271463">
              <a:buFont typeface="Arial" charset="0"/>
              <a:buChar char="•"/>
            </a:pPr>
            <a:r>
              <a:rPr lang="en-US" altLang="ja-JP" sz="2000" dirty="0" err="1">
                <a:ea typeface="ＭＳ Ｐゴシック" charset="-128"/>
              </a:rPr>
              <a:t>Multimeter</a:t>
            </a:r>
            <a:endParaRPr lang="en-US" altLang="ja-JP" sz="2000" dirty="0">
              <a:ea typeface="ＭＳ Ｐゴシック" charset="-128"/>
            </a:endParaRPr>
          </a:p>
          <a:p>
            <a:pPr marL="985838" indent="-271463">
              <a:buFont typeface="Arial" charset="0"/>
              <a:buChar char="•"/>
            </a:pPr>
            <a:r>
              <a:rPr lang="en-US" altLang="ja-JP" sz="2000" dirty="0">
                <a:ea typeface="ＭＳ Ｐゴシック" charset="-128"/>
              </a:rPr>
              <a:t>Oscilloscopes</a:t>
            </a:r>
          </a:p>
          <a:p>
            <a:pPr marL="985838" indent="-271463">
              <a:buFont typeface="Arial" charset="0"/>
              <a:buChar char="•"/>
            </a:pPr>
            <a:r>
              <a:rPr lang="en-US" altLang="ja-JP" sz="2000" dirty="0">
                <a:ea typeface="ＭＳ Ｐゴシック" charset="-128"/>
              </a:rPr>
              <a:t>Disturbance analyzers</a:t>
            </a:r>
          </a:p>
          <a:p>
            <a:pPr marL="985838" indent="-271463">
              <a:buFont typeface="Arial" charset="0"/>
              <a:buChar char="•"/>
            </a:pPr>
            <a:r>
              <a:rPr lang="en-US" altLang="ja-JP" sz="2000" dirty="0">
                <a:ea typeface="ＭＳ Ｐゴシック" charset="-128"/>
              </a:rPr>
              <a:t>Harmonic analyzers and spectrum analyzers</a:t>
            </a:r>
          </a:p>
          <a:p>
            <a:pPr marL="985838" indent="-271463">
              <a:buFont typeface="Arial" charset="0"/>
              <a:buChar char="•"/>
            </a:pPr>
            <a:r>
              <a:rPr lang="en-US" altLang="ja-JP" sz="2000" dirty="0">
                <a:ea typeface="ＭＳ Ｐゴシック" charset="-128"/>
              </a:rPr>
              <a:t>Combination disturbance and harmonic analyzers</a:t>
            </a:r>
          </a:p>
          <a:p>
            <a:pPr marL="985838" indent="-271463">
              <a:buFont typeface="Arial" charset="0"/>
              <a:buChar char="•"/>
            </a:pPr>
            <a:r>
              <a:rPr lang="en-US" altLang="ja-JP" sz="2000" dirty="0">
                <a:ea typeface="ＭＳ Ｐゴシック" charset="-128"/>
              </a:rPr>
              <a:t>Flicker </a:t>
            </a:r>
            <a:r>
              <a:rPr lang="en-US" altLang="ja-JP" sz="2000" dirty="0" smtClean="0">
                <a:ea typeface="ＭＳ Ｐゴシック" charset="-128"/>
              </a:rPr>
              <a:t>meters</a:t>
            </a:r>
          </a:p>
          <a:p>
            <a:pPr marL="985838" indent="-271463">
              <a:buFont typeface="Arial" charset="0"/>
              <a:buChar char="•"/>
            </a:pPr>
            <a:r>
              <a:rPr lang="en-US" altLang="ja-JP" sz="2000" dirty="0" smtClean="0">
                <a:ea typeface="ＭＳ Ｐゴシック" charset="-128"/>
              </a:rPr>
              <a:t>Energy </a:t>
            </a:r>
            <a:r>
              <a:rPr lang="en-US" altLang="ja-JP" sz="2000" dirty="0">
                <a:ea typeface="ＭＳ Ｐゴシック" charset="-128"/>
              </a:rPr>
              <a:t>monitors</a:t>
            </a:r>
          </a:p>
          <a:p>
            <a:pPr lvl="1"/>
            <a:endParaRPr lang="en-US" altLang="ja-JP" sz="2000" dirty="0">
              <a:ea typeface="ＭＳ Ｐゴシック" charset="-128"/>
            </a:endParaRPr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27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7859"/>
            <a:ext cx="8223448" cy="4038600"/>
          </a:xfrm>
        </p:spPr>
        <p:txBody>
          <a:bodyPr/>
          <a:lstStyle/>
          <a:p>
            <a:pPr marL="0" indent="0" defTabSz="62865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5:	Installation of Power Quality Monitoring 			Instruments  </a:t>
            </a:r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2700" dirty="0" smtClean="0"/>
          </a:p>
          <a:p>
            <a:pPr defTabSz="628650"/>
            <a:r>
              <a:rPr lang="en-GB" sz="2700" dirty="0"/>
              <a:t>The Fluke 1750 power recorder and the Fluke power analyse software are used to conduct the power quality study, assessment and audit. </a:t>
            </a:r>
            <a:endParaRPr lang="en-GB" sz="2700" dirty="0" smtClean="0"/>
          </a:p>
          <a:p>
            <a:pPr defTabSz="628650"/>
            <a:r>
              <a:rPr lang="en-US" altLang="ja-JP" sz="2700" dirty="0">
                <a:ea typeface="ＭＳ Ｐゴシック" charset="-128"/>
              </a:rPr>
              <a:t>Other </a:t>
            </a:r>
            <a:r>
              <a:rPr lang="en-US" altLang="ja-JP" sz="2700" dirty="0" smtClean="0">
                <a:ea typeface="ＭＳ Ｐゴシック" charset="-128"/>
              </a:rPr>
              <a:t>instrument </a:t>
            </a:r>
            <a:r>
              <a:rPr lang="en-US" altLang="ja-JP" sz="2700" dirty="0">
                <a:ea typeface="ＭＳ Ｐゴシック" charset="-128"/>
              </a:rPr>
              <a:t>that can be used to help solve power quality problems by measuring ambient </a:t>
            </a:r>
            <a:r>
              <a:rPr lang="en-US" altLang="ja-JP" sz="2700" dirty="0" smtClean="0">
                <a:ea typeface="ＭＳ Ｐゴシック" charset="-128"/>
              </a:rPr>
              <a:t>conditions; i.e. </a:t>
            </a:r>
            <a:r>
              <a:rPr lang="en-US" altLang="ja-JP" sz="2800" dirty="0" smtClean="0">
                <a:ea typeface="ＭＳ Ｐゴシック" charset="-128"/>
              </a:rPr>
              <a:t>infrared </a:t>
            </a:r>
            <a:r>
              <a:rPr lang="en-US" altLang="ja-JP" sz="2800" dirty="0">
                <a:ea typeface="ＭＳ Ｐゴシック" charset="-128"/>
              </a:rPr>
              <a:t>meter or </a:t>
            </a:r>
            <a:r>
              <a:rPr lang="en-US" altLang="ja-JP" sz="2800" dirty="0" err="1">
                <a:ea typeface="ＭＳ Ｐゴシック" charset="-128"/>
              </a:rPr>
              <a:t>thermographic</a:t>
            </a:r>
            <a:r>
              <a:rPr lang="en-US" altLang="ja-JP" sz="2800" dirty="0">
                <a:ea typeface="ＭＳ Ｐゴシック" charset="-128"/>
              </a:rPr>
              <a:t> camera can be very valuable in detecting loose connections and overheating conductors.</a:t>
            </a:r>
          </a:p>
          <a:p>
            <a:pPr defTabSz="628650"/>
            <a:endParaRPr lang="en-US" altLang="ja-JP" sz="2700" dirty="0">
              <a:ea typeface="ＭＳ Ｐゴシック" charset="-128"/>
            </a:endParaRPr>
          </a:p>
          <a:p>
            <a:pPr defTabSz="628650"/>
            <a:endParaRPr lang="en-SG" sz="2700" dirty="0"/>
          </a:p>
          <a:p>
            <a:pPr marL="0" indent="0" defTabSz="628650" eaLnBrk="1" hangingPunct="1">
              <a:lnSpc>
                <a:spcPct val="80000"/>
              </a:lnSpc>
              <a:buNone/>
            </a:pPr>
            <a:r>
              <a:rPr lang="en-GB" sz="2700" dirty="0" smtClean="0"/>
              <a:t>  </a:t>
            </a:r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1000" dirty="0" smtClean="0"/>
          </a:p>
          <a:p>
            <a:pPr lvl="1"/>
            <a:endParaRPr lang="en-US" altLang="ja-JP" sz="2000" dirty="0">
              <a:ea typeface="ＭＳ Ｐゴシック" charset="-128"/>
            </a:endParaRPr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27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s-MY" b="1" dirty="0" smtClean="0"/>
              <a:t>Start at the Scene of the crime</a:t>
            </a:r>
          </a:p>
          <a:p>
            <a:r>
              <a:rPr lang="ms-MY" dirty="0" smtClean="0"/>
              <a:t>To start as close to the “victim load” as possible</a:t>
            </a:r>
          </a:p>
          <a:p>
            <a:r>
              <a:rPr lang="ms-MY" dirty="0" smtClean="0"/>
              <a:t>Use of a sharp eye and take some basic measurements 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32087"/>
            <a:ext cx="8223448" cy="4038600"/>
          </a:xfrm>
        </p:spPr>
        <p:txBody>
          <a:bodyPr/>
          <a:lstStyle/>
          <a:p>
            <a:pPr marL="0" indent="0" defTabSz="62865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5:	Installation of Power Quality Monitoring 			Instruments  </a:t>
            </a:r>
          </a:p>
          <a:p>
            <a:pPr marL="0" indent="0">
              <a:buNone/>
            </a:pPr>
            <a:r>
              <a:rPr lang="en-US" altLang="ja-JP" sz="1700" b="1" dirty="0">
                <a:ea typeface="ＭＳ Ｐゴシック" charset="-128"/>
              </a:rPr>
              <a:t>A number of important factors that should be considered when selecting the instrument: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Number of channels (voltage and/or current)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Temperature specifications of the instrument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Ruggedness of the instrument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Input voltage range (e.g., 0 to 600 V)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Power requirements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Ability to measure three-phase voltages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Input isolation (isolation between input channels and from each input to ground)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Ability to measure currents ( wide current range up to 5000A)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Housing of the instrument (portable, rack-mount, etc.)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User friendly (user interface, graphics capability, etc.)</a:t>
            </a:r>
          </a:p>
          <a:p>
            <a:pPr marL="530225" indent="-176213"/>
            <a:r>
              <a:rPr lang="en-US" altLang="ja-JP" sz="1700" dirty="0" smtClean="0">
                <a:ea typeface="ＭＳ Ｐゴシック" charset="-128"/>
              </a:rPr>
              <a:t>Communication </a:t>
            </a:r>
            <a:r>
              <a:rPr lang="en-US" altLang="ja-JP" sz="1700" dirty="0">
                <a:ea typeface="ＭＳ Ｐゴシック" charset="-128"/>
              </a:rPr>
              <a:t>capability (network interface – RJ45, USB)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Data storage, Hard disk or static RAM</a:t>
            </a:r>
          </a:p>
          <a:p>
            <a:pPr marL="530225" indent="-176213"/>
            <a:r>
              <a:rPr lang="en-US" altLang="ja-JP" sz="1700" dirty="0">
                <a:ea typeface="ＭＳ Ｐゴシック" charset="-128"/>
              </a:rPr>
              <a:t>Analysis software</a:t>
            </a:r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1600" dirty="0" smtClean="0"/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1600" dirty="0" smtClean="0"/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600" dirty="0" smtClean="0"/>
          </a:p>
          <a:p>
            <a:pPr lvl="1"/>
            <a:endParaRPr lang="en-US" altLang="ja-JP" sz="1200" dirty="0">
              <a:ea typeface="ＭＳ Ｐゴシック" charset="-128"/>
            </a:endParaRPr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7859"/>
            <a:ext cx="8223448" cy="4038600"/>
          </a:xfrm>
        </p:spPr>
        <p:txBody>
          <a:bodyPr/>
          <a:lstStyle/>
          <a:p>
            <a:pPr marL="0" indent="0" defTabSz="62865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5:	Installation of Power Quality Monitoring 			Instruments  </a:t>
            </a:r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1000" dirty="0"/>
          </a:p>
          <a:p>
            <a:pPr defTabSz="628650"/>
            <a:r>
              <a:rPr lang="ms-MY" sz="2700" dirty="0"/>
              <a:t>Proper measuring techniques are required to safely obtain useful and accurate data </a:t>
            </a:r>
          </a:p>
          <a:p>
            <a:pPr marL="0" indent="0" defTabSz="628650" eaLnBrk="1" hangingPunct="1">
              <a:buNone/>
            </a:pPr>
            <a:endParaRPr lang="en-GB" sz="2700" dirty="0" smtClean="0"/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2700" dirty="0" smtClean="0"/>
          </a:p>
          <a:p>
            <a:pPr defTabSz="628650"/>
            <a:endParaRPr lang="en-US" altLang="ja-JP" sz="2700" dirty="0">
              <a:ea typeface="ＭＳ Ｐゴシック" charset="-128"/>
            </a:endParaRPr>
          </a:p>
          <a:p>
            <a:pPr defTabSz="628650"/>
            <a:endParaRPr lang="en-SG" sz="2700" dirty="0"/>
          </a:p>
          <a:p>
            <a:pPr marL="0" indent="0" defTabSz="628650" eaLnBrk="1" hangingPunct="1">
              <a:lnSpc>
                <a:spcPct val="80000"/>
              </a:lnSpc>
              <a:buNone/>
            </a:pPr>
            <a:r>
              <a:rPr lang="en-GB" sz="2700" dirty="0" smtClean="0"/>
              <a:t>  </a:t>
            </a:r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1000" dirty="0" smtClean="0"/>
          </a:p>
          <a:p>
            <a:pPr lvl="1"/>
            <a:endParaRPr lang="en-US" altLang="ja-JP" sz="2000" dirty="0">
              <a:ea typeface="ＭＳ Ｐゴシック" charset="-128"/>
            </a:endParaRPr>
          </a:p>
          <a:p>
            <a:pPr marL="0" indent="0" defTabSz="628650" eaLnBrk="1" hangingPunct="1">
              <a:lnSpc>
                <a:spcPct val="80000"/>
              </a:lnSpc>
              <a:buNone/>
            </a:pPr>
            <a:endParaRPr lang="en-GB" sz="27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7859"/>
            <a:ext cx="8223448" cy="403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6:	Analysis of Power Quality data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70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700" dirty="0"/>
              <a:t>Monitoring Standards </a:t>
            </a:r>
          </a:p>
          <a:p>
            <a:r>
              <a:rPr lang="en-GB" sz="2400" dirty="0" smtClean="0"/>
              <a:t>IEEE </a:t>
            </a:r>
            <a:r>
              <a:rPr lang="en-GB" sz="2400" dirty="0"/>
              <a:t>1159, 1996 : Recommended Practice on Monitoring Electric Power Quality</a:t>
            </a:r>
          </a:p>
          <a:p>
            <a:r>
              <a:rPr lang="en-GB" sz="2400" dirty="0"/>
              <a:t>ER (Engineering Recommendation), E5/4 (UK), for Harmonic limit criteria</a:t>
            </a:r>
          </a:p>
          <a:p>
            <a:r>
              <a:rPr lang="en-GB" sz="2400" dirty="0"/>
              <a:t>ER (Engineering Recommendation), P29 (UK), for Flicker limit criteria</a:t>
            </a:r>
          </a:p>
          <a:p>
            <a:r>
              <a:rPr lang="en-GB" sz="2400" dirty="0"/>
              <a:t>IEEE 519, 1992 : Recommended Practice for Harmonic Control in Electric Power System</a:t>
            </a:r>
          </a:p>
          <a:p>
            <a:r>
              <a:rPr lang="en-GB" sz="2400" dirty="0"/>
              <a:t>IEC 61000-4-x :  Monitoring standard</a:t>
            </a:r>
            <a:r>
              <a:rPr lang="en-US" altLang="ja-JP" sz="2400" dirty="0">
                <a:ea typeface="ＭＳ Ｐゴシック" charset="-128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7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32102"/>
            <a:ext cx="8223448" cy="403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700" dirty="0" smtClean="0"/>
              <a:t>Step 6:	Analysis of Power Quality data</a:t>
            </a:r>
          </a:p>
          <a:p>
            <a:r>
              <a:rPr lang="en-GB" sz="2600" dirty="0"/>
              <a:t>Fluke power analyse software is used to conduct the power quality study which enables users to analyse the behaviour of power quality in time domain. </a:t>
            </a:r>
          </a:p>
          <a:p>
            <a:r>
              <a:rPr lang="en-GB" sz="2600" dirty="0"/>
              <a:t>It specially designed to study the six</a:t>
            </a:r>
            <a:r>
              <a:rPr lang="en-MY" sz="2600" dirty="0"/>
              <a:t> important indicators of power quality: </a:t>
            </a:r>
          </a:p>
          <a:p>
            <a:pPr lvl="1"/>
            <a:r>
              <a:rPr lang="en-MY" sz="2600" dirty="0"/>
              <a:t>frequency deviation, </a:t>
            </a:r>
          </a:p>
          <a:p>
            <a:pPr lvl="1"/>
            <a:r>
              <a:rPr lang="en-MY" sz="2600" dirty="0"/>
              <a:t>voltage variations, </a:t>
            </a:r>
          </a:p>
          <a:p>
            <a:pPr lvl="1"/>
            <a:r>
              <a:rPr lang="en-MY" sz="2600" dirty="0"/>
              <a:t>voltage and current harmonics, </a:t>
            </a:r>
          </a:p>
          <a:p>
            <a:pPr lvl="1"/>
            <a:r>
              <a:rPr lang="en-MY" sz="2600" dirty="0"/>
              <a:t>unbalance, </a:t>
            </a:r>
          </a:p>
          <a:p>
            <a:pPr lvl="1"/>
            <a:r>
              <a:rPr lang="en-MY" sz="2600" dirty="0"/>
              <a:t>flicker and </a:t>
            </a:r>
          </a:p>
          <a:p>
            <a:pPr lvl="1"/>
            <a:r>
              <a:rPr lang="en-MY" sz="2600" dirty="0"/>
              <a:t>events.</a:t>
            </a:r>
            <a:endParaRPr lang="en-US" altLang="ja-JP" sz="26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7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7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7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32102"/>
            <a:ext cx="8223448" cy="4038600"/>
          </a:xfrm>
        </p:spPr>
        <p:txBody>
          <a:bodyPr/>
          <a:lstStyle/>
          <a:p>
            <a:pPr marL="0" indent="0" defTabSz="671513" eaLnBrk="1" hangingPunct="1">
              <a:lnSpc>
                <a:spcPct val="80000"/>
              </a:lnSpc>
              <a:buNone/>
            </a:pPr>
            <a:r>
              <a:rPr lang="en-GB" sz="2700" dirty="0" smtClean="0"/>
              <a:t>Step 6:	Analysis of Power Quality data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7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7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7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20" t="5644"/>
          <a:stretch/>
        </p:blipFill>
        <p:spPr>
          <a:xfrm>
            <a:off x="181271" y="1466515"/>
            <a:ext cx="8892000" cy="45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17859"/>
            <a:ext cx="8223448" cy="403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tabLst>
                <a:tab pos="1343025" algn="l"/>
              </a:tabLst>
            </a:pPr>
            <a:r>
              <a:rPr lang="en-GB" sz="2700" dirty="0" smtClean="0"/>
              <a:t>Step 7:	Report Writing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Acknowledgements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Title pages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Executive summary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Contents page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Terms of reference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Introduction/ background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Methodology/ procedures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Finding and analysis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Conclusions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Recommendations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Appendices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References/ Bibliography</a:t>
            </a:r>
          </a:p>
          <a:p>
            <a:pPr marL="628650" indent="-357188"/>
            <a:r>
              <a:rPr lang="en-US" altLang="ja-JP" sz="2000" dirty="0">
                <a:ea typeface="ＭＳ Ｐゴシック" charset="-128"/>
              </a:rPr>
              <a:t>Glossary of terms and abbreviations</a:t>
            </a:r>
          </a:p>
          <a:p>
            <a:pPr marL="0" indent="0" eaLnBrk="1" hangingPunct="1">
              <a:lnSpc>
                <a:spcPct val="80000"/>
              </a:lnSpc>
              <a:buNone/>
              <a:tabLst>
                <a:tab pos="1343025" algn="l"/>
              </a:tabLst>
            </a:pPr>
            <a:endParaRPr lang="en-US" altLang="ja-JP" sz="2000" dirty="0" smtClean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r="31854"/>
          <a:stretch/>
        </p:blipFill>
        <p:spPr>
          <a:xfrm>
            <a:off x="6401344" y="1476379"/>
            <a:ext cx="2604532" cy="43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r="31854"/>
          <a:stretch/>
        </p:blipFill>
        <p:spPr>
          <a:xfrm>
            <a:off x="6501360" y="2362211"/>
            <a:ext cx="2604532" cy="436796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dirty="0" smtClean="0">
                <a:ea typeface="ＭＳ Ｐゴシック" charset="-128"/>
              </a:rPr>
              <a:t>SYSTEMATIC PQ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89255"/>
            <a:ext cx="6408712" cy="4038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tabLst>
                <a:tab pos="1343025" algn="l"/>
              </a:tabLst>
            </a:pPr>
            <a:r>
              <a:rPr lang="en-GB" sz="2700" dirty="0" smtClean="0"/>
              <a:t>Step 7:	Report Writing</a:t>
            </a:r>
          </a:p>
          <a:p>
            <a:r>
              <a:rPr lang="en-GB" sz="2500" dirty="0"/>
              <a:t>Easily produce well formatted, easy-to-read reports for management, customers, and clients. </a:t>
            </a:r>
          </a:p>
          <a:p>
            <a:r>
              <a:rPr lang="en-GB" sz="2500" dirty="0"/>
              <a:t>Sorts and </a:t>
            </a:r>
            <a:r>
              <a:rPr lang="en-GB" sz="2500" dirty="0" err="1"/>
              <a:t>analyzes</a:t>
            </a:r>
            <a:r>
              <a:rPr lang="en-GB" sz="2500" dirty="0"/>
              <a:t> a large volume of data. </a:t>
            </a:r>
          </a:p>
          <a:p>
            <a:r>
              <a:rPr lang="en-GB" sz="2500" dirty="0"/>
              <a:t>Reports on one, several, or all aspects of power. </a:t>
            </a:r>
          </a:p>
          <a:p>
            <a:r>
              <a:rPr lang="en-GB" sz="2500" dirty="0"/>
              <a:t>Combines text and graphics. </a:t>
            </a:r>
          </a:p>
          <a:p>
            <a:r>
              <a:rPr lang="en-GB" sz="2500" dirty="0"/>
              <a:t>Isolates the report to a specific time period. </a:t>
            </a:r>
          </a:p>
          <a:p>
            <a:r>
              <a:rPr lang="en-GB" sz="2500" dirty="0"/>
              <a:t>Suggests solutions to power quality problems. </a:t>
            </a:r>
            <a:endParaRPr lang="en-US" altLang="ja-JP" sz="2500" dirty="0">
              <a:ea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  <a:buNone/>
              <a:tabLst>
                <a:tab pos="1343025" algn="l"/>
              </a:tabLst>
            </a:pPr>
            <a:endParaRPr lang="en-GB" sz="25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altLang="ja-JP" sz="2800" dirty="0" smtClean="0">
                <a:ea typeface="ＭＳ Ｐゴシック" charset="-128"/>
              </a:rPr>
              <a:t>CONCLUSION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Before any major electrical changes or purchase of power conditioning devices is made, a systematic approach to PQ investigation is required for proper identification of causes and sources to PQ problems so that the proper solution can be developed.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362200" y="43434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ms-MY" sz="54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D4940"/>
                    </a:gs>
                    <a:gs pos="100000">
                      <a:srgbClr val="A2CAB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</a:t>
            </a:r>
            <a:r>
              <a:rPr lang="ms-MY" sz="54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D4940"/>
                    </a:gs>
                    <a:gs pos="100000">
                      <a:srgbClr val="A2CAB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You</a:t>
            </a:r>
            <a:endParaRPr lang="ms-MY" sz="54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D4940"/>
                  </a:gs>
                  <a:gs pos="100000">
                    <a:srgbClr val="A2CAB4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white">
          <a:xfrm>
            <a:off x="1524000" y="5181600"/>
            <a:ext cx="708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8CA35F"/>
              </a:buClr>
              <a:buFont typeface="Wingdings" pitchFamily="2" charset="2"/>
              <a:buNone/>
            </a:pPr>
            <a:r>
              <a:rPr lang="ms-MY" sz="2000" dirty="0" smtClean="0">
                <a:solidFill>
                  <a:srgbClr val="FFFFFF"/>
                </a:solidFill>
              </a:rPr>
              <a:t>Cawangan Kejuruteraan Elektrik</a:t>
            </a:r>
            <a:endParaRPr lang="ms-MY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s-MY" b="1" dirty="0" smtClean="0"/>
              <a:t>Voltage &amp; Current Measurement Analysis</a:t>
            </a:r>
          </a:p>
          <a:p>
            <a:r>
              <a:rPr lang="ms-MY" dirty="0" smtClean="0"/>
              <a:t>Obtaining voltage &amp; current measurements is the first step when troubleshooting power quality problems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s-MY" b="1" dirty="0" smtClean="0"/>
              <a:t>Neutral-to-earth voltage</a:t>
            </a:r>
          </a:p>
          <a:p>
            <a:r>
              <a:rPr lang="ms-MY" dirty="0" smtClean="0"/>
              <a:t>Neutral-to-earth voltage measurements are commonly taken when troubleshooting PQ</a:t>
            </a:r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s-MY" b="1" dirty="0" smtClean="0"/>
              <a:t>Voltage Unbalance</a:t>
            </a:r>
          </a:p>
          <a:p>
            <a:r>
              <a:rPr lang="ms-MY" dirty="0" smtClean="0"/>
              <a:t>Should not exceed 2% </a:t>
            </a:r>
          </a:p>
          <a:p>
            <a:r>
              <a:rPr lang="ms-MY" dirty="0" smtClean="0"/>
              <a:t>Voltage unbalance has a very large effect on current unbalance, in the ratio of 1:8. In other words, a voltage unbalance of 1% can cause current unbalance of 8%</a:t>
            </a:r>
          </a:p>
          <a:p>
            <a:r>
              <a:rPr lang="ms-MY" dirty="0" smtClean="0"/>
              <a:t>Current unbalance will cause the motor to draw more current and degrades the winding insulation</a:t>
            </a:r>
          </a:p>
          <a:p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ms-MY" b="1" dirty="0" smtClean="0"/>
                  <a:t>Voltage Unbalance</a:t>
                </a:r>
              </a:p>
              <a:p>
                <a:r>
                  <a:rPr lang="ms-MY" dirty="0" smtClean="0"/>
                  <a:t>Voltage unbalance can be caused by severe load unbalance, loose connections and worn contacts</a:t>
                </a:r>
              </a:p>
              <a:p>
                <a:r>
                  <a:rPr lang="ms-MY" dirty="0" smtClean="0"/>
                  <a:t>Example of voltage unbalance calculation:</a:t>
                </a:r>
              </a:p>
              <a:p>
                <a:pPr marL="0" indent="0">
                  <a:buNone/>
                </a:pPr>
                <a:r>
                  <a:rPr lang="ms-MY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ms-MY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400" b="0" i="1" smtClean="0">
                            <a:latin typeface="Cambria Math"/>
                          </a:rPr>
                          <m:t>%</m:t>
                        </m:r>
                        <m:r>
                          <a:rPr lang="en-SG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SG" sz="2400" b="0" i="1" smtClean="0">
                            <a:latin typeface="Cambria Math"/>
                          </a:rPr>
                          <m:t>𝑈𝑁𝐵𝐴𝐿𝐴𝑁𝐶𝐸</m:t>
                        </m:r>
                      </m:sub>
                    </m:sSub>
                    <m:r>
                      <a:rPr lang="en-SG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SG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𝑀𝑎𝑥</m:t>
                        </m:r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𝑑𝑒𝑣𝑖𝑎𝑡𝑖𝑜𝑛</m:t>
                        </m:r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𝑓𝑟𝑜𝑚</m:t>
                        </m:r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𝑎𝑣𝑒𝑟𝑎𝑔𝑒</m:t>
                        </m:r>
                      </m:num>
                      <m:den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𝐴𝑣𝑒𝑟𝑎𝑔𝑒</m:t>
                        </m:r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𝑜𝑓</m:t>
                        </m:r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 3 </m:t>
                        </m:r>
                        <m:r>
                          <a:rPr lang="en-SG" sz="2400" b="0" i="1" smtClean="0">
                            <a:latin typeface="Cambria Math"/>
                            <a:ea typeface="Cambria Math"/>
                          </a:rPr>
                          <m:t>𝑝h𝑎𝑠𝑒𝑠</m:t>
                        </m:r>
                      </m:den>
                    </m:f>
                    <m:r>
                      <a:rPr lang="en-SG" sz="2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SG" sz="2400" b="0" i="1" smtClean="0">
                        <a:latin typeface="Cambria Math"/>
                        <a:ea typeface="Cambria Math"/>
                      </a:rPr>
                      <m:t>100%</m:t>
                    </m:r>
                  </m:oMath>
                </a14:m>
                <a:endParaRPr lang="ms-MY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10" r="-1407"/>
                </a:stretch>
              </a:blipFill>
            </p:spPr>
            <p:txBody>
              <a:bodyPr/>
              <a:lstStyle/>
              <a:p>
                <a:r>
                  <a:rPr lang="ms-M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72514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ms-MY" dirty="0" smtClean="0"/>
              <a:t>R-Y = 444V, R-B = 446V, Y-B = 444V</a:t>
            </a:r>
          </a:p>
          <a:p>
            <a:pPr marL="342900" indent="-342900">
              <a:buAutoNum type="arabicPeriod"/>
            </a:pPr>
            <a:r>
              <a:rPr lang="ms-MY" dirty="0" smtClean="0"/>
              <a:t>Find the average = (444 + 446 + 444) / 3 = 445V</a:t>
            </a:r>
          </a:p>
          <a:p>
            <a:pPr marL="342900" indent="-342900">
              <a:buAutoNum type="arabicPeriod"/>
            </a:pPr>
            <a:r>
              <a:rPr lang="ms-MY" dirty="0" smtClean="0"/>
              <a:t>Find the max deviation from the average:</a:t>
            </a:r>
          </a:p>
          <a:p>
            <a:pPr defTabSz="354013"/>
            <a:r>
              <a:rPr lang="ms-MY" dirty="0"/>
              <a:t>	</a:t>
            </a:r>
            <a:r>
              <a:rPr lang="ms-MY" dirty="0" smtClean="0"/>
              <a:t>This occurs on the R-B phase: 446 – 445 = 1V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ms-MY" dirty="0" smtClean="0"/>
              <a:t> Divide max deviation by average to find % unbalance: 1 / 445 = 0.2%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2111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s-MY" b="1" dirty="0" smtClean="0"/>
              <a:t>Voltage Unbalance</a:t>
            </a:r>
            <a:endParaRPr lang="ms-MY" b="1" dirty="0"/>
          </a:p>
          <a:p>
            <a:pPr marL="0" indent="0">
              <a:buNone/>
            </a:pPr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85545"/>
              </p:ext>
            </p:extLst>
          </p:nvPr>
        </p:nvGraphicFramePr>
        <p:xfrm>
          <a:off x="1259632" y="2276872"/>
          <a:ext cx="61504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160"/>
                <a:gridCol w="2050160"/>
                <a:gridCol w="205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dirty="0" smtClean="0"/>
                        <a:t>IEEE 1159</a:t>
                      </a:r>
                      <a:endParaRPr lang="ms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dirty="0" smtClean="0"/>
                        <a:t>IEC 61000-2-2</a:t>
                      </a:r>
                      <a:endParaRPr lang="ms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dirty="0" smtClean="0"/>
                        <a:t>TNB (ESAH)</a:t>
                      </a:r>
                      <a:endParaRPr lang="ms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s-MY" dirty="0" smtClean="0"/>
                        <a:t>2%</a:t>
                      </a:r>
                      <a:endParaRPr lang="ms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dirty="0" smtClean="0"/>
                        <a:t>2%</a:t>
                      </a:r>
                      <a:endParaRPr lang="ms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dirty="0" smtClean="0"/>
                        <a:t>2%</a:t>
                      </a:r>
                      <a:endParaRPr lang="ms-MY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5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Power Quality Troubleshooting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s-MY" b="1" dirty="0" smtClean="0"/>
              <a:t>Current Unbalance at the Installation</a:t>
            </a:r>
          </a:p>
          <a:p>
            <a:r>
              <a:rPr lang="ms-MY" dirty="0" smtClean="0"/>
              <a:t>Do the same calculation as for voltage unbalance</a:t>
            </a:r>
          </a:p>
          <a:p>
            <a:r>
              <a:rPr lang="ms-MY" dirty="0" smtClean="0"/>
              <a:t>Should not exceed 30% (IEEE 1159)</a:t>
            </a:r>
          </a:p>
          <a:p>
            <a:r>
              <a:rPr lang="en-SG" dirty="0" smtClean="0"/>
              <a:t>Unbalance </a:t>
            </a:r>
            <a:r>
              <a:rPr lang="en-SG" dirty="0"/>
              <a:t>of </a:t>
            </a:r>
            <a:r>
              <a:rPr lang="en-SG" dirty="0" smtClean="0"/>
              <a:t>load </a:t>
            </a:r>
            <a:r>
              <a:rPr lang="en-SG" dirty="0"/>
              <a:t>will result in a current flow on </a:t>
            </a:r>
            <a:r>
              <a:rPr lang="en-SG" dirty="0" smtClean="0"/>
              <a:t>neutral. If the </a:t>
            </a:r>
            <a:r>
              <a:rPr lang="en-MY" dirty="0" smtClean="0"/>
              <a:t>unbalance </a:t>
            </a:r>
            <a:r>
              <a:rPr lang="en-MY" dirty="0"/>
              <a:t>current </a:t>
            </a:r>
            <a:r>
              <a:rPr lang="en-MY" dirty="0" smtClean="0"/>
              <a:t>exceeds </a:t>
            </a:r>
            <a:r>
              <a:rPr lang="en-MY" dirty="0"/>
              <a:t>the earth fault relay pick up </a:t>
            </a:r>
            <a:r>
              <a:rPr lang="en-MY" dirty="0" smtClean="0"/>
              <a:t>current, this will cause </a:t>
            </a:r>
            <a:r>
              <a:rPr lang="en-MY" dirty="0"/>
              <a:t>nuisance tripping to the </a:t>
            </a:r>
            <a:r>
              <a:rPr lang="en-MY" dirty="0" smtClean="0"/>
              <a:t>circuit breaker </a:t>
            </a:r>
            <a:endParaRPr lang="en-SG" dirty="0"/>
          </a:p>
          <a:p>
            <a:endParaRPr lang="ms-MY" dirty="0" smtClean="0"/>
          </a:p>
          <a:p>
            <a:endParaRPr lang="ms-MY" dirty="0"/>
          </a:p>
          <a:p>
            <a:pPr marL="0" indent="0">
              <a:buNone/>
            </a:pPr>
            <a:endParaRPr lang="ms-MY" b="1" dirty="0"/>
          </a:p>
          <a:p>
            <a:pPr marL="0" indent="0">
              <a:buNone/>
            </a:pPr>
            <a:endParaRPr lang="ms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748-4665-43EB-B551-EFE75BF95A6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58l">
  <a:themeElements>
    <a:clrScheme name="Office Theme 1">
      <a:dk1>
        <a:srgbClr val="1D4940"/>
      </a:dk1>
      <a:lt1>
        <a:srgbClr val="FFFFFF"/>
      </a:lt1>
      <a:dk2>
        <a:srgbClr val="3F716F"/>
      </a:dk2>
      <a:lt2>
        <a:srgbClr val="C0C0C0"/>
      </a:lt2>
      <a:accent1>
        <a:srgbClr val="669E86"/>
      </a:accent1>
      <a:accent2>
        <a:srgbClr val="A2CAB4"/>
      </a:accent2>
      <a:accent3>
        <a:srgbClr val="FFFFFF"/>
      </a:accent3>
      <a:accent4>
        <a:srgbClr val="173D35"/>
      </a:accent4>
      <a:accent5>
        <a:srgbClr val="B8CCC3"/>
      </a:accent5>
      <a:accent6>
        <a:srgbClr val="92B7A3"/>
      </a:accent6>
      <a:hlink>
        <a:srgbClr val="8CA35F"/>
      </a:hlink>
      <a:folHlink>
        <a:srgbClr val="C1B05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D4940"/>
        </a:dk1>
        <a:lt1>
          <a:srgbClr val="FFFFFF"/>
        </a:lt1>
        <a:dk2>
          <a:srgbClr val="3F716F"/>
        </a:dk2>
        <a:lt2>
          <a:srgbClr val="C0C0C0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93575"/>
        </a:dk1>
        <a:lt1>
          <a:srgbClr val="FFFFFF"/>
        </a:lt1>
        <a:dk2>
          <a:srgbClr val="000066"/>
        </a:dk2>
        <a:lt2>
          <a:srgbClr val="808080"/>
        </a:lt2>
        <a:accent1>
          <a:srgbClr val="4B92E1"/>
        </a:accent1>
        <a:accent2>
          <a:srgbClr val="99CCFF"/>
        </a:accent2>
        <a:accent3>
          <a:srgbClr val="FFFFFF"/>
        </a:accent3>
        <a:accent4>
          <a:srgbClr val="062C63"/>
        </a:accent4>
        <a:accent5>
          <a:srgbClr val="B1C7EE"/>
        </a:accent5>
        <a:accent6>
          <a:srgbClr val="8AB9E7"/>
        </a:accent6>
        <a:hlink>
          <a:srgbClr val="0066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B4C5B"/>
        </a:dk1>
        <a:lt1>
          <a:srgbClr val="FFFFFF"/>
        </a:lt1>
        <a:dk2>
          <a:srgbClr val="000000"/>
        </a:dk2>
        <a:lt2>
          <a:srgbClr val="969696"/>
        </a:lt2>
        <a:accent1>
          <a:srgbClr val="E3BE05"/>
        </a:accent1>
        <a:accent2>
          <a:srgbClr val="81C200"/>
        </a:accent2>
        <a:accent3>
          <a:srgbClr val="FFFFFF"/>
        </a:accent3>
        <a:accent4>
          <a:srgbClr val="08404C"/>
        </a:accent4>
        <a:accent5>
          <a:srgbClr val="EFDBAA"/>
        </a:accent5>
        <a:accent6>
          <a:srgbClr val="74B0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cdb2004158l</Template>
  <TotalTime>954</TotalTime>
  <Words>777</Words>
  <Application>Microsoft Office PowerPoint</Application>
  <PresentationFormat>On-screen Show (4:3)</PresentationFormat>
  <Paragraphs>280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Cambria Math</vt:lpstr>
      <vt:lpstr>Verdana</vt:lpstr>
      <vt:lpstr>Wingdings</vt:lpstr>
      <vt:lpstr>cdb2004158l</vt:lpstr>
      <vt:lpstr>Power Quality Troubleshooting &amp; Monitoring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Troubleshooting</vt:lpstr>
      <vt:lpstr>Power Quality Monitoring</vt:lpstr>
      <vt:lpstr>Power Quality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SYSTEMATIC PQ MONITORING</vt:lpstr>
      <vt:lpstr>CONCLUSION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Quality</dc:title>
  <dc:creator>Ir. Hamzah Ismail</dc:creator>
  <cp:lastModifiedBy>User</cp:lastModifiedBy>
  <cp:revision>87</cp:revision>
  <cp:lastPrinted>2019-01-28T07:56:48Z</cp:lastPrinted>
  <dcterms:created xsi:type="dcterms:W3CDTF">2015-04-15T02:40:55Z</dcterms:created>
  <dcterms:modified xsi:type="dcterms:W3CDTF">2020-05-27T07:16:44Z</dcterms:modified>
</cp:coreProperties>
</file>