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7" r:id="rId25"/>
    <p:sldId id="280" r:id="rId26"/>
    <p:sldId id="282" r:id="rId27"/>
    <p:sldId id="283" r:id="rId28"/>
    <p:sldId id="284" r:id="rId29"/>
    <p:sldId id="285" r:id="rId30"/>
    <p:sldId id="28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12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FB17CB-156C-4F30-8A49-ED96665597BC}" type="datetimeFigureOut">
              <a:rPr lang="en-US" smtClean="0"/>
              <a:pPr/>
              <a:t>16-Mar-17</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1B8777-4322-4B91-8041-60249CFE1B65}" type="slidenum">
              <a:rPr lang="en-MY" smtClean="0"/>
              <a:pPr/>
              <a:t>‹#›</a:t>
            </a:fld>
            <a:endParaRPr lang="en-MY"/>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4C1B8777-4322-4B91-8041-60249CFE1B65}" type="slidenum">
              <a:rPr lang="en-MY" smtClean="0"/>
              <a:pPr/>
              <a:t>1</a:t>
            </a:fld>
            <a:endParaRPr lang="en-MY"/>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MY"/>
          </a:p>
        </p:txBody>
      </p:sp>
      <p:sp>
        <p:nvSpPr>
          <p:cNvPr id="4" name="Date Placeholder 3"/>
          <p:cNvSpPr>
            <a:spLocks noGrp="1"/>
          </p:cNvSpPr>
          <p:nvPr>
            <p:ph type="dt" sz="half" idx="10"/>
          </p:nvPr>
        </p:nvSpPr>
        <p:spPr/>
        <p:txBody>
          <a:bodyPr/>
          <a:lstStyle/>
          <a:p>
            <a:fld id="{E30B1C79-6012-4E4A-AD4B-803E45C6A6EA}" type="datetime1">
              <a:rPr lang="en-US" smtClean="0"/>
              <a:pPr/>
              <a:t>16-Mar-17</a:t>
            </a:fld>
            <a:endParaRPr lang="en-MY"/>
          </a:p>
        </p:txBody>
      </p:sp>
      <p:sp>
        <p:nvSpPr>
          <p:cNvPr id="5" name="Footer Placeholder 4"/>
          <p:cNvSpPr>
            <a:spLocks noGrp="1"/>
          </p:cNvSpPr>
          <p:nvPr>
            <p:ph type="ftr" sz="quarter" idx="11"/>
          </p:nvPr>
        </p:nvSpPr>
        <p:spPr/>
        <p:txBody>
          <a:bodyPr/>
          <a:lstStyle/>
          <a:p>
            <a:r>
              <a:rPr lang="en-MY"/>
              <a:t>Civil Engineering Elemental Cost Analysis (CEECA)</a:t>
            </a:r>
          </a:p>
        </p:txBody>
      </p:sp>
      <p:sp>
        <p:nvSpPr>
          <p:cNvPr id="6" name="Slide Number Placeholder 5"/>
          <p:cNvSpPr>
            <a:spLocks noGrp="1"/>
          </p:cNvSpPr>
          <p:nvPr>
            <p:ph type="sldNum" sz="quarter" idx="12"/>
          </p:nvPr>
        </p:nvSpPr>
        <p:spPr/>
        <p:txBody>
          <a:bodyPr/>
          <a:lstStyle/>
          <a:p>
            <a:fld id="{3449D8D9-60A4-4481-97E0-9AB255D44B69}" type="slidenum">
              <a:rPr lang="en-MY" smtClean="0"/>
              <a:pPr/>
              <a:t>‹#›</a:t>
            </a:fld>
            <a:endParaRPr lang="en-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50BD14EA-E84D-4E28-BA96-F877C34831D7}" type="datetime1">
              <a:rPr lang="en-US" smtClean="0"/>
              <a:pPr/>
              <a:t>16-Mar-17</a:t>
            </a:fld>
            <a:endParaRPr lang="en-MY"/>
          </a:p>
        </p:txBody>
      </p:sp>
      <p:sp>
        <p:nvSpPr>
          <p:cNvPr id="5" name="Footer Placeholder 4"/>
          <p:cNvSpPr>
            <a:spLocks noGrp="1"/>
          </p:cNvSpPr>
          <p:nvPr>
            <p:ph type="ftr" sz="quarter" idx="11"/>
          </p:nvPr>
        </p:nvSpPr>
        <p:spPr/>
        <p:txBody>
          <a:bodyPr/>
          <a:lstStyle/>
          <a:p>
            <a:r>
              <a:rPr lang="en-MY"/>
              <a:t>Civil Engineering Elemental Cost Analysis (CEECA)</a:t>
            </a:r>
          </a:p>
        </p:txBody>
      </p:sp>
      <p:sp>
        <p:nvSpPr>
          <p:cNvPr id="6" name="Slide Number Placeholder 5"/>
          <p:cNvSpPr>
            <a:spLocks noGrp="1"/>
          </p:cNvSpPr>
          <p:nvPr>
            <p:ph type="sldNum" sz="quarter" idx="12"/>
          </p:nvPr>
        </p:nvSpPr>
        <p:spPr/>
        <p:txBody>
          <a:bodyPr/>
          <a:lstStyle/>
          <a:p>
            <a:fld id="{3449D8D9-60A4-4481-97E0-9AB255D44B69}" type="slidenum">
              <a:rPr lang="en-MY" smtClean="0"/>
              <a:pPr/>
              <a:t>‹#›</a:t>
            </a:fld>
            <a:endParaRPr lang="en-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FD6D8FF9-EE19-4FA9-97E8-FA1ABA2D8E80}" type="datetime1">
              <a:rPr lang="en-US" smtClean="0"/>
              <a:pPr/>
              <a:t>16-Mar-17</a:t>
            </a:fld>
            <a:endParaRPr lang="en-MY"/>
          </a:p>
        </p:txBody>
      </p:sp>
      <p:sp>
        <p:nvSpPr>
          <p:cNvPr id="5" name="Footer Placeholder 4"/>
          <p:cNvSpPr>
            <a:spLocks noGrp="1"/>
          </p:cNvSpPr>
          <p:nvPr>
            <p:ph type="ftr" sz="quarter" idx="11"/>
          </p:nvPr>
        </p:nvSpPr>
        <p:spPr/>
        <p:txBody>
          <a:bodyPr/>
          <a:lstStyle/>
          <a:p>
            <a:r>
              <a:rPr lang="en-MY"/>
              <a:t>Civil Engineering Elemental Cost Analysis (CEECA)</a:t>
            </a:r>
          </a:p>
        </p:txBody>
      </p:sp>
      <p:sp>
        <p:nvSpPr>
          <p:cNvPr id="6" name="Slide Number Placeholder 5"/>
          <p:cNvSpPr>
            <a:spLocks noGrp="1"/>
          </p:cNvSpPr>
          <p:nvPr>
            <p:ph type="sldNum" sz="quarter" idx="12"/>
          </p:nvPr>
        </p:nvSpPr>
        <p:spPr/>
        <p:txBody>
          <a:bodyPr/>
          <a:lstStyle/>
          <a:p>
            <a:fld id="{3449D8D9-60A4-4481-97E0-9AB255D44B69}" type="slidenum">
              <a:rPr lang="en-MY" smtClean="0"/>
              <a:pPr/>
              <a:t>‹#›</a:t>
            </a:fld>
            <a:endParaRPr lang="en-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1EE46A2E-AC3F-4F5E-B49B-AF8E6E52FE24}" type="datetime1">
              <a:rPr lang="en-US" smtClean="0"/>
              <a:pPr/>
              <a:t>16-Mar-17</a:t>
            </a:fld>
            <a:endParaRPr lang="en-MY"/>
          </a:p>
        </p:txBody>
      </p:sp>
      <p:sp>
        <p:nvSpPr>
          <p:cNvPr id="5" name="Footer Placeholder 4"/>
          <p:cNvSpPr>
            <a:spLocks noGrp="1"/>
          </p:cNvSpPr>
          <p:nvPr>
            <p:ph type="ftr" sz="quarter" idx="11"/>
          </p:nvPr>
        </p:nvSpPr>
        <p:spPr/>
        <p:txBody>
          <a:bodyPr/>
          <a:lstStyle/>
          <a:p>
            <a:r>
              <a:rPr lang="en-MY"/>
              <a:t>Civil Engineering Elemental Cost Analysis (CEECA)</a:t>
            </a:r>
          </a:p>
        </p:txBody>
      </p:sp>
      <p:sp>
        <p:nvSpPr>
          <p:cNvPr id="6" name="Slide Number Placeholder 5"/>
          <p:cNvSpPr>
            <a:spLocks noGrp="1"/>
          </p:cNvSpPr>
          <p:nvPr>
            <p:ph type="sldNum" sz="quarter" idx="12"/>
          </p:nvPr>
        </p:nvSpPr>
        <p:spPr/>
        <p:txBody>
          <a:bodyPr/>
          <a:lstStyle/>
          <a:p>
            <a:fld id="{3449D8D9-60A4-4481-97E0-9AB255D44B69}" type="slidenum">
              <a:rPr lang="en-MY" smtClean="0"/>
              <a:pPr/>
              <a:t>‹#›</a:t>
            </a:fld>
            <a:endParaRPr lang="en-M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2DD7E0-BD74-4EE7-8DC3-4295127C8D75}" type="datetime1">
              <a:rPr lang="en-US" smtClean="0"/>
              <a:pPr/>
              <a:t>16-Mar-17</a:t>
            </a:fld>
            <a:endParaRPr lang="en-MY"/>
          </a:p>
        </p:txBody>
      </p:sp>
      <p:sp>
        <p:nvSpPr>
          <p:cNvPr id="5" name="Footer Placeholder 4"/>
          <p:cNvSpPr>
            <a:spLocks noGrp="1"/>
          </p:cNvSpPr>
          <p:nvPr>
            <p:ph type="ftr" sz="quarter" idx="11"/>
          </p:nvPr>
        </p:nvSpPr>
        <p:spPr/>
        <p:txBody>
          <a:bodyPr/>
          <a:lstStyle/>
          <a:p>
            <a:r>
              <a:rPr lang="en-MY"/>
              <a:t>Civil Engineering Elemental Cost Analysis (CEECA)</a:t>
            </a:r>
          </a:p>
        </p:txBody>
      </p:sp>
      <p:sp>
        <p:nvSpPr>
          <p:cNvPr id="6" name="Slide Number Placeholder 5"/>
          <p:cNvSpPr>
            <a:spLocks noGrp="1"/>
          </p:cNvSpPr>
          <p:nvPr>
            <p:ph type="sldNum" sz="quarter" idx="12"/>
          </p:nvPr>
        </p:nvSpPr>
        <p:spPr/>
        <p:txBody>
          <a:bodyPr/>
          <a:lstStyle/>
          <a:p>
            <a:fld id="{3449D8D9-60A4-4481-97E0-9AB255D44B69}" type="slidenum">
              <a:rPr lang="en-MY" smtClean="0"/>
              <a:pPr/>
              <a:t>‹#›</a:t>
            </a:fld>
            <a:endParaRPr lang="en-M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p:cNvSpPr>
            <a:spLocks noGrp="1"/>
          </p:cNvSpPr>
          <p:nvPr>
            <p:ph type="dt" sz="half" idx="10"/>
          </p:nvPr>
        </p:nvSpPr>
        <p:spPr/>
        <p:txBody>
          <a:bodyPr/>
          <a:lstStyle/>
          <a:p>
            <a:fld id="{0F1FA033-3BC6-455F-9AD5-6DBDC75FFE76}" type="datetime1">
              <a:rPr lang="en-US" smtClean="0"/>
              <a:pPr/>
              <a:t>16-Mar-17</a:t>
            </a:fld>
            <a:endParaRPr lang="en-MY"/>
          </a:p>
        </p:txBody>
      </p:sp>
      <p:sp>
        <p:nvSpPr>
          <p:cNvPr id="6" name="Footer Placeholder 5"/>
          <p:cNvSpPr>
            <a:spLocks noGrp="1"/>
          </p:cNvSpPr>
          <p:nvPr>
            <p:ph type="ftr" sz="quarter" idx="11"/>
          </p:nvPr>
        </p:nvSpPr>
        <p:spPr/>
        <p:txBody>
          <a:bodyPr/>
          <a:lstStyle/>
          <a:p>
            <a:r>
              <a:rPr lang="en-MY"/>
              <a:t>Civil Engineering Elemental Cost Analysis (CEECA)</a:t>
            </a:r>
          </a:p>
        </p:txBody>
      </p:sp>
      <p:sp>
        <p:nvSpPr>
          <p:cNvPr id="7" name="Slide Number Placeholder 6"/>
          <p:cNvSpPr>
            <a:spLocks noGrp="1"/>
          </p:cNvSpPr>
          <p:nvPr>
            <p:ph type="sldNum" sz="quarter" idx="12"/>
          </p:nvPr>
        </p:nvSpPr>
        <p:spPr/>
        <p:txBody>
          <a:bodyPr/>
          <a:lstStyle/>
          <a:p>
            <a:fld id="{3449D8D9-60A4-4481-97E0-9AB255D44B69}" type="slidenum">
              <a:rPr lang="en-MY" smtClean="0"/>
              <a:pPr/>
              <a:t>‹#›</a:t>
            </a:fld>
            <a:endParaRPr lang="en-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p:cNvSpPr>
            <a:spLocks noGrp="1"/>
          </p:cNvSpPr>
          <p:nvPr>
            <p:ph type="dt" sz="half" idx="10"/>
          </p:nvPr>
        </p:nvSpPr>
        <p:spPr/>
        <p:txBody>
          <a:bodyPr/>
          <a:lstStyle/>
          <a:p>
            <a:fld id="{42467F80-7708-4222-8CF8-4D3233DF3513}" type="datetime1">
              <a:rPr lang="en-US" smtClean="0"/>
              <a:pPr/>
              <a:t>16-Mar-17</a:t>
            </a:fld>
            <a:endParaRPr lang="en-MY"/>
          </a:p>
        </p:txBody>
      </p:sp>
      <p:sp>
        <p:nvSpPr>
          <p:cNvPr id="8" name="Footer Placeholder 7"/>
          <p:cNvSpPr>
            <a:spLocks noGrp="1"/>
          </p:cNvSpPr>
          <p:nvPr>
            <p:ph type="ftr" sz="quarter" idx="11"/>
          </p:nvPr>
        </p:nvSpPr>
        <p:spPr/>
        <p:txBody>
          <a:bodyPr/>
          <a:lstStyle/>
          <a:p>
            <a:r>
              <a:rPr lang="en-MY"/>
              <a:t>Civil Engineering Elemental Cost Analysis (CEECA)</a:t>
            </a:r>
          </a:p>
        </p:txBody>
      </p:sp>
      <p:sp>
        <p:nvSpPr>
          <p:cNvPr id="9" name="Slide Number Placeholder 8"/>
          <p:cNvSpPr>
            <a:spLocks noGrp="1"/>
          </p:cNvSpPr>
          <p:nvPr>
            <p:ph type="sldNum" sz="quarter" idx="12"/>
          </p:nvPr>
        </p:nvSpPr>
        <p:spPr/>
        <p:txBody>
          <a:bodyPr/>
          <a:lstStyle/>
          <a:p>
            <a:fld id="{3449D8D9-60A4-4481-97E0-9AB255D44B69}" type="slidenum">
              <a:rPr lang="en-MY" smtClean="0"/>
              <a:pPr/>
              <a:t>‹#›</a:t>
            </a:fld>
            <a:endParaRPr lang="en-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Date Placeholder 2"/>
          <p:cNvSpPr>
            <a:spLocks noGrp="1"/>
          </p:cNvSpPr>
          <p:nvPr>
            <p:ph type="dt" sz="half" idx="10"/>
          </p:nvPr>
        </p:nvSpPr>
        <p:spPr/>
        <p:txBody>
          <a:bodyPr/>
          <a:lstStyle/>
          <a:p>
            <a:fld id="{191BD6EF-0510-40CE-B732-81CA24CBDDC2}" type="datetime1">
              <a:rPr lang="en-US" smtClean="0"/>
              <a:pPr/>
              <a:t>16-Mar-17</a:t>
            </a:fld>
            <a:endParaRPr lang="en-MY"/>
          </a:p>
        </p:txBody>
      </p:sp>
      <p:sp>
        <p:nvSpPr>
          <p:cNvPr id="4" name="Footer Placeholder 3"/>
          <p:cNvSpPr>
            <a:spLocks noGrp="1"/>
          </p:cNvSpPr>
          <p:nvPr>
            <p:ph type="ftr" sz="quarter" idx="11"/>
          </p:nvPr>
        </p:nvSpPr>
        <p:spPr/>
        <p:txBody>
          <a:bodyPr/>
          <a:lstStyle/>
          <a:p>
            <a:r>
              <a:rPr lang="en-MY"/>
              <a:t>Civil Engineering Elemental Cost Analysis (CEECA)</a:t>
            </a:r>
          </a:p>
        </p:txBody>
      </p:sp>
      <p:sp>
        <p:nvSpPr>
          <p:cNvPr id="5" name="Slide Number Placeholder 4"/>
          <p:cNvSpPr>
            <a:spLocks noGrp="1"/>
          </p:cNvSpPr>
          <p:nvPr>
            <p:ph type="sldNum" sz="quarter" idx="12"/>
          </p:nvPr>
        </p:nvSpPr>
        <p:spPr/>
        <p:txBody>
          <a:bodyPr/>
          <a:lstStyle/>
          <a:p>
            <a:fld id="{3449D8D9-60A4-4481-97E0-9AB255D44B69}" type="slidenum">
              <a:rPr lang="en-MY" smtClean="0"/>
              <a:pPr/>
              <a:t>‹#›</a:t>
            </a:fld>
            <a:endParaRPr lang="en-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DC331-C54F-4D09-B0DA-EF6404C6ED8C}" type="datetime1">
              <a:rPr lang="en-US" smtClean="0"/>
              <a:pPr/>
              <a:t>16-Mar-17</a:t>
            </a:fld>
            <a:endParaRPr lang="en-MY"/>
          </a:p>
        </p:txBody>
      </p:sp>
      <p:sp>
        <p:nvSpPr>
          <p:cNvPr id="3" name="Footer Placeholder 2"/>
          <p:cNvSpPr>
            <a:spLocks noGrp="1"/>
          </p:cNvSpPr>
          <p:nvPr>
            <p:ph type="ftr" sz="quarter" idx="11"/>
          </p:nvPr>
        </p:nvSpPr>
        <p:spPr/>
        <p:txBody>
          <a:bodyPr/>
          <a:lstStyle/>
          <a:p>
            <a:r>
              <a:rPr lang="en-MY"/>
              <a:t>Civil Engineering Elemental Cost Analysis (CEECA)</a:t>
            </a:r>
          </a:p>
        </p:txBody>
      </p:sp>
      <p:sp>
        <p:nvSpPr>
          <p:cNvPr id="4" name="Slide Number Placeholder 3"/>
          <p:cNvSpPr>
            <a:spLocks noGrp="1"/>
          </p:cNvSpPr>
          <p:nvPr>
            <p:ph type="sldNum" sz="quarter" idx="12"/>
          </p:nvPr>
        </p:nvSpPr>
        <p:spPr/>
        <p:txBody>
          <a:bodyPr/>
          <a:lstStyle/>
          <a:p>
            <a:fld id="{3449D8D9-60A4-4481-97E0-9AB255D44B69}" type="slidenum">
              <a:rPr lang="en-MY" smtClean="0"/>
              <a:pPr/>
              <a:t>‹#›</a:t>
            </a:fld>
            <a:endParaRPr lang="en-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7174BB-2D91-4C56-8ED4-1FF680AC4B76}" type="datetime1">
              <a:rPr lang="en-US" smtClean="0"/>
              <a:pPr/>
              <a:t>16-Mar-17</a:t>
            </a:fld>
            <a:endParaRPr lang="en-MY"/>
          </a:p>
        </p:txBody>
      </p:sp>
      <p:sp>
        <p:nvSpPr>
          <p:cNvPr id="6" name="Footer Placeholder 5"/>
          <p:cNvSpPr>
            <a:spLocks noGrp="1"/>
          </p:cNvSpPr>
          <p:nvPr>
            <p:ph type="ftr" sz="quarter" idx="11"/>
          </p:nvPr>
        </p:nvSpPr>
        <p:spPr/>
        <p:txBody>
          <a:bodyPr/>
          <a:lstStyle/>
          <a:p>
            <a:r>
              <a:rPr lang="en-MY"/>
              <a:t>Civil Engineering Elemental Cost Analysis (CEECA)</a:t>
            </a:r>
          </a:p>
        </p:txBody>
      </p:sp>
      <p:sp>
        <p:nvSpPr>
          <p:cNvPr id="7" name="Slide Number Placeholder 6"/>
          <p:cNvSpPr>
            <a:spLocks noGrp="1"/>
          </p:cNvSpPr>
          <p:nvPr>
            <p:ph type="sldNum" sz="quarter" idx="12"/>
          </p:nvPr>
        </p:nvSpPr>
        <p:spPr/>
        <p:txBody>
          <a:bodyPr/>
          <a:lstStyle/>
          <a:p>
            <a:fld id="{3449D8D9-60A4-4481-97E0-9AB255D44B69}" type="slidenum">
              <a:rPr lang="en-MY" smtClean="0"/>
              <a:pPr/>
              <a:t>‹#›</a:t>
            </a:fld>
            <a:endParaRPr lang="en-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7A14EC-F5C0-4B99-A981-C30375CFCA97}" type="datetime1">
              <a:rPr lang="en-US" smtClean="0"/>
              <a:pPr/>
              <a:t>16-Mar-17</a:t>
            </a:fld>
            <a:endParaRPr lang="en-MY"/>
          </a:p>
        </p:txBody>
      </p:sp>
      <p:sp>
        <p:nvSpPr>
          <p:cNvPr id="6" name="Footer Placeholder 5"/>
          <p:cNvSpPr>
            <a:spLocks noGrp="1"/>
          </p:cNvSpPr>
          <p:nvPr>
            <p:ph type="ftr" sz="quarter" idx="11"/>
          </p:nvPr>
        </p:nvSpPr>
        <p:spPr/>
        <p:txBody>
          <a:bodyPr/>
          <a:lstStyle/>
          <a:p>
            <a:r>
              <a:rPr lang="en-MY"/>
              <a:t>Civil Engineering Elemental Cost Analysis (CEECA)</a:t>
            </a:r>
          </a:p>
        </p:txBody>
      </p:sp>
      <p:sp>
        <p:nvSpPr>
          <p:cNvPr id="7" name="Slide Number Placeholder 6"/>
          <p:cNvSpPr>
            <a:spLocks noGrp="1"/>
          </p:cNvSpPr>
          <p:nvPr>
            <p:ph type="sldNum" sz="quarter" idx="12"/>
          </p:nvPr>
        </p:nvSpPr>
        <p:spPr/>
        <p:txBody>
          <a:bodyPr/>
          <a:lstStyle/>
          <a:p>
            <a:fld id="{3449D8D9-60A4-4481-97E0-9AB255D44B69}" type="slidenum">
              <a:rPr lang="en-MY" smtClean="0"/>
              <a:pPr/>
              <a:t>‹#›</a:t>
            </a:fld>
            <a:endParaRPr lang="en-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DC2D99-C031-4F6A-899D-0FA173BC5BCF}" type="datetime1">
              <a:rPr lang="en-US" smtClean="0"/>
              <a:pPr/>
              <a:t>16-Mar-17</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MY"/>
              <a:t>Civil Engineering Elemental Cost Analysis (CEECA)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49D8D9-60A4-4481-97E0-9AB255D44B69}" type="slidenum">
              <a:rPr lang="en-MY" smtClean="0"/>
              <a:pPr/>
              <a:t>‹#›</a:t>
            </a:fld>
            <a:endParaRPr lang="en-M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7.xml"/><Relationship Id="rId1" Type="http://schemas.openxmlformats.org/officeDocument/2006/relationships/slideLayout" Target="../slideLayouts/slideLayout2.xml"/><Relationship Id="rId4" Type="http://schemas.openxmlformats.org/officeDocument/2006/relationships/slide" Target="slide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2.xml"/><Relationship Id="rId1" Type="http://schemas.openxmlformats.org/officeDocument/2006/relationships/slideLayout" Target="../slideLayouts/slideLayout2.xml"/><Relationship Id="rId4" Type="http://schemas.openxmlformats.org/officeDocument/2006/relationships/slide" Target="slide24.xml"/></Relationships>
</file>

<file path=ppt/slides/_rels/slide9.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en-US" dirty="0"/>
            </a:br>
            <a:br>
              <a:rPr lang="en-US" dirty="0"/>
            </a:br>
            <a:br>
              <a:rPr lang="en-US" dirty="0">
                <a:latin typeface="Arial" pitchFamily="34" charset="0"/>
                <a:cs typeface="Arial" pitchFamily="34" charset="0"/>
              </a:rPr>
            </a:br>
            <a:br>
              <a:rPr lang="en-US" dirty="0">
                <a:latin typeface="Arial" pitchFamily="34" charset="0"/>
                <a:cs typeface="Arial" pitchFamily="34" charset="0"/>
              </a:rPr>
            </a:br>
            <a:r>
              <a:rPr lang="en-US" b="1" dirty="0">
                <a:latin typeface="Arial" pitchFamily="34" charset="0"/>
                <a:cs typeface="Arial" pitchFamily="34" charset="0"/>
              </a:rPr>
              <a:t>CIVIL ENGINEERING ELEMENTAL COST ANALYSIS (CEECA)</a:t>
            </a:r>
            <a:br>
              <a:rPr lang="en-US" b="1" dirty="0">
                <a:latin typeface="Arial" pitchFamily="34" charset="0"/>
                <a:cs typeface="Arial" pitchFamily="34" charset="0"/>
              </a:rPr>
            </a:br>
            <a:br>
              <a:rPr lang="en-US" b="1" dirty="0">
                <a:latin typeface="Arial" pitchFamily="34" charset="0"/>
                <a:cs typeface="Arial" pitchFamily="34" charset="0"/>
              </a:rPr>
            </a:br>
            <a:r>
              <a:rPr lang="en-US" sz="3100" dirty="0">
                <a:solidFill>
                  <a:schemeClr val="accent1">
                    <a:lumMod val="75000"/>
                  </a:schemeClr>
                </a:solidFill>
                <a:latin typeface="Arial" pitchFamily="34" charset="0"/>
                <a:cs typeface="Arial" pitchFamily="34" charset="0"/>
              </a:rPr>
              <a:t>PENGENALAN KEPADA CEECA</a:t>
            </a:r>
            <a:br>
              <a:rPr lang="en-US" sz="3100" dirty="0">
                <a:solidFill>
                  <a:schemeClr val="accent1">
                    <a:lumMod val="75000"/>
                  </a:schemeClr>
                </a:solidFill>
                <a:latin typeface="Arial" pitchFamily="34" charset="0"/>
                <a:cs typeface="Arial" pitchFamily="34" charset="0"/>
              </a:rPr>
            </a:br>
            <a:r>
              <a:rPr lang="en-US" sz="3100" dirty="0">
                <a:solidFill>
                  <a:schemeClr val="accent1">
                    <a:lumMod val="75000"/>
                  </a:schemeClr>
                </a:solidFill>
                <a:latin typeface="Arial" pitchFamily="34" charset="0"/>
                <a:cs typeface="Arial" pitchFamily="34" charset="0"/>
              </a:rPr>
              <a:t>PRINSIP PENYEDIAAN CEECA</a:t>
            </a:r>
            <a:br>
              <a:rPr lang="en-US" dirty="0">
                <a:solidFill>
                  <a:schemeClr val="accent1">
                    <a:lumMod val="75000"/>
                  </a:schemeClr>
                </a:solidFill>
                <a:latin typeface="Arial" pitchFamily="34" charset="0"/>
                <a:cs typeface="Arial" pitchFamily="34" charset="0"/>
              </a:rPr>
            </a:br>
            <a:br>
              <a:rPr lang="en-US" dirty="0">
                <a:latin typeface="Arial" pitchFamily="34" charset="0"/>
                <a:cs typeface="Arial" pitchFamily="34" charset="0"/>
              </a:rPr>
            </a:br>
            <a:endParaRPr lang="en-MY" dirty="0"/>
          </a:p>
        </p:txBody>
      </p:sp>
      <p:sp>
        <p:nvSpPr>
          <p:cNvPr id="4" name="Footer Placeholder 3"/>
          <p:cNvSpPr>
            <a:spLocks noGrp="1"/>
          </p:cNvSpPr>
          <p:nvPr>
            <p:ph type="ftr" sz="quarter" idx="11"/>
          </p:nvPr>
        </p:nvSpPr>
        <p:spPr/>
        <p:txBody>
          <a:bodyPr/>
          <a:lstStyle/>
          <a:p>
            <a:r>
              <a:rPr lang="en-MY"/>
              <a:t>Civil Engineering Elemental Cost Analysis (CEECA)</a:t>
            </a:r>
          </a:p>
        </p:txBody>
      </p:sp>
      <p:sp>
        <p:nvSpPr>
          <p:cNvPr id="5" name="Slide Number Placeholder 4"/>
          <p:cNvSpPr>
            <a:spLocks noGrp="1"/>
          </p:cNvSpPr>
          <p:nvPr>
            <p:ph type="sldNum" sz="quarter" idx="12"/>
          </p:nvPr>
        </p:nvSpPr>
        <p:spPr/>
        <p:txBody>
          <a:bodyPr/>
          <a:lstStyle/>
          <a:p>
            <a:fld id="{3449D8D9-60A4-4481-97E0-9AB255D44B69}" type="slidenum">
              <a:rPr lang="en-MY" smtClean="0"/>
              <a:pPr/>
              <a:t>1</a:t>
            </a:fld>
            <a:endParaRPr lang="en-MY"/>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rial" pitchFamily="34" charset="0"/>
                <a:cs typeface="Arial" pitchFamily="34" charset="0"/>
              </a:rPr>
              <a:t>FORM 1</a:t>
            </a:r>
            <a:endParaRPr lang="en-MY" sz="3200" dirty="0"/>
          </a:p>
        </p:txBody>
      </p:sp>
      <p:sp>
        <p:nvSpPr>
          <p:cNvPr id="3" name="Content Placeholder 2"/>
          <p:cNvSpPr>
            <a:spLocks noGrp="1"/>
          </p:cNvSpPr>
          <p:nvPr>
            <p:ph idx="1"/>
          </p:nvPr>
        </p:nvSpPr>
        <p:spPr/>
        <p:txBody>
          <a:bodyPr>
            <a:noAutofit/>
          </a:bodyPr>
          <a:lstStyle/>
          <a:p>
            <a:pPr lvl="0">
              <a:buAutoNum type="alphaUcParenR" startAt="5"/>
            </a:pPr>
            <a:r>
              <a:rPr lang="en-GB" sz="1600" b="1" dirty="0">
                <a:latin typeface="Arial" pitchFamily="34" charset="0"/>
                <a:cs typeface="Arial" pitchFamily="34" charset="0"/>
              </a:rPr>
              <a:t>CONTRACT PARTICULARS</a:t>
            </a:r>
          </a:p>
          <a:p>
            <a:pPr lvl="0">
              <a:buNone/>
            </a:pPr>
            <a:endParaRPr lang="en-MY" sz="1600" dirty="0">
              <a:latin typeface="Arial" pitchFamily="34" charset="0"/>
              <a:cs typeface="Arial" pitchFamily="34" charset="0"/>
            </a:endParaRPr>
          </a:p>
          <a:p>
            <a:r>
              <a:rPr lang="en-GB" sz="1600" dirty="0">
                <a:latin typeface="Arial" pitchFamily="34" charset="0"/>
                <a:cs typeface="Arial" pitchFamily="34" charset="0"/>
              </a:rPr>
              <a:t>Contract No.</a:t>
            </a:r>
            <a:endParaRPr lang="en-MY" sz="1600" dirty="0">
              <a:latin typeface="Arial" pitchFamily="34" charset="0"/>
              <a:cs typeface="Arial" pitchFamily="34" charset="0"/>
            </a:endParaRPr>
          </a:p>
          <a:p>
            <a:pPr lvl="0"/>
            <a:r>
              <a:rPr lang="en-GB" sz="1600" dirty="0">
                <a:latin typeface="Arial" pitchFamily="34" charset="0"/>
                <a:cs typeface="Arial" pitchFamily="34" charset="0"/>
              </a:rPr>
              <a:t>Basis of tender - Open/Selective Tender or Negotiated. (Prequalification to be treated as selective tender)</a:t>
            </a:r>
            <a:endParaRPr lang="en-MY" sz="1600" dirty="0">
              <a:latin typeface="Arial" pitchFamily="34" charset="0"/>
              <a:cs typeface="Arial" pitchFamily="34" charset="0"/>
            </a:endParaRPr>
          </a:p>
          <a:p>
            <a:pPr lvl="0"/>
            <a:r>
              <a:rPr lang="en-GB" sz="1600" dirty="0">
                <a:latin typeface="Arial" pitchFamily="34" charset="0"/>
                <a:cs typeface="Arial" pitchFamily="34" charset="0"/>
              </a:rPr>
              <a:t>Type of Contract - Conventional, Design &amp; Build, Turnkey or Cost Plus including whether tendered internationally or locally</a:t>
            </a:r>
            <a:endParaRPr lang="en-MY" sz="1600" dirty="0">
              <a:latin typeface="Arial" pitchFamily="34" charset="0"/>
              <a:cs typeface="Arial" pitchFamily="34" charset="0"/>
            </a:endParaRPr>
          </a:p>
          <a:p>
            <a:pPr lvl="0"/>
            <a:r>
              <a:rPr lang="en-GB" sz="1600" dirty="0">
                <a:latin typeface="Arial" pitchFamily="34" charset="0"/>
                <a:cs typeface="Arial" pitchFamily="34" charset="0"/>
              </a:rPr>
              <a:t>Form of Contract – e.g.: PWD 203A</a:t>
            </a:r>
            <a:endParaRPr lang="en-MY" sz="1600" dirty="0">
              <a:latin typeface="Arial" pitchFamily="34" charset="0"/>
              <a:cs typeface="Arial" pitchFamily="34" charset="0"/>
            </a:endParaRPr>
          </a:p>
          <a:p>
            <a:pPr lvl="0"/>
            <a:r>
              <a:rPr lang="en-GB" sz="1600" dirty="0">
                <a:latin typeface="Arial" pitchFamily="34" charset="0"/>
                <a:cs typeface="Arial" pitchFamily="34" charset="0"/>
              </a:rPr>
              <a:t>Contract Period</a:t>
            </a:r>
            <a:endParaRPr lang="en-MY" sz="1600" dirty="0">
              <a:latin typeface="Arial" pitchFamily="34" charset="0"/>
              <a:cs typeface="Arial" pitchFamily="34" charset="0"/>
            </a:endParaRPr>
          </a:p>
          <a:p>
            <a:pPr lvl="0"/>
            <a:r>
              <a:rPr lang="en-GB" sz="1600" dirty="0">
                <a:latin typeface="Arial" pitchFamily="34" charset="0"/>
                <a:cs typeface="Arial" pitchFamily="34" charset="0"/>
              </a:rPr>
              <a:t>Date of Tender - Date of closing tender (for open/selective tender) or date of final negotiation (for direct negotiated tender)</a:t>
            </a:r>
            <a:endParaRPr lang="en-MY" sz="1600" dirty="0">
              <a:latin typeface="Arial" pitchFamily="34" charset="0"/>
              <a:cs typeface="Arial" pitchFamily="34" charset="0"/>
            </a:endParaRPr>
          </a:p>
          <a:p>
            <a:pPr lvl="0"/>
            <a:r>
              <a:rPr lang="en-GB" sz="1600" dirty="0">
                <a:latin typeface="Arial" pitchFamily="34" charset="0"/>
                <a:cs typeface="Arial" pitchFamily="34" charset="0"/>
              </a:rPr>
              <a:t>Commencement Date</a:t>
            </a:r>
            <a:endParaRPr lang="en-MY" sz="1600" dirty="0">
              <a:latin typeface="Arial" pitchFamily="34" charset="0"/>
              <a:cs typeface="Arial" pitchFamily="34" charset="0"/>
            </a:endParaRPr>
          </a:p>
          <a:p>
            <a:pPr lvl="0"/>
            <a:r>
              <a:rPr lang="en-GB" sz="1600" dirty="0">
                <a:latin typeface="Arial" pitchFamily="34" charset="0"/>
                <a:cs typeface="Arial" pitchFamily="34" charset="0"/>
              </a:rPr>
              <a:t>Completion Date (Original)</a:t>
            </a:r>
            <a:endParaRPr lang="en-MY" sz="1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MY"/>
              <a:t>Civil Engineering Elemental Cost Analysis (CEECA)</a:t>
            </a:r>
          </a:p>
        </p:txBody>
      </p:sp>
      <p:sp>
        <p:nvSpPr>
          <p:cNvPr id="5" name="Slide Number Placeholder 4"/>
          <p:cNvSpPr>
            <a:spLocks noGrp="1"/>
          </p:cNvSpPr>
          <p:nvPr>
            <p:ph type="sldNum" sz="quarter" idx="12"/>
          </p:nvPr>
        </p:nvSpPr>
        <p:spPr/>
        <p:txBody>
          <a:bodyPr/>
          <a:lstStyle/>
          <a:p>
            <a:fld id="{3449D8D9-60A4-4481-97E0-9AB255D44B69}" type="slidenum">
              <a:rPr lang="en-MY" smtClean="0"/>
              <a:pPr/>
              <a:t>10</a:t>
            </a:fld>
            <a:endParaRPr lang="en-MY"/>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rial" pitchFamily="34" charset="0"/>
                <a:cs typeface="Arial" pitchFamily="34" charset="0"/>
              </a:rPr>
              <a:t>FORM 1</a:t>
            </a:r>
            <a:endParaRPr lang="en-MY" sz="3200" dirty="0"/>
          </a:p>
        </p:txBody>
      </p:sp>
      <p:sp>
        <p:nvSpPr>
          <p:cNvPr id="3" name="Content Placeholder 2"/>
          <p:cNvSpPr>
            <a:spLocks noGrp="1"/>
          </p:cNvSpPr>
          <p:nvPr>
            <p:ph idx="1"/>
          </p:nvPr>
        </p:nvSpPr>
        <p:spPr>
          <a:xfrm>
            <a:off x="685800" y="1371600"/>
            <a:ext cx="8229600" cy="4038600"/>
          </a:xfrm>
        </p:spPr>
        <p:txBody>
          <a:bodyPr>
            <a:normAutofit fontScale="77500" lnSpcReduction="20000"/>
          </a:bodyPr>
          <a:lstStyle/>
          <a:p>
            <a:pPr>
              <a:buNone/>
            </a:pPr>
            <a:endParaRPr lang="en-MY" sz="2300" dirty="0">
              <a:latin typeface="Arial" pitchFamily="34" charset="0"/>
              <a:cs typeface="Arial" pitchFamily="34" charset="0"/>
            </a:endParaRPr>
          </a:p>
          <a:p>
            <a:pPr lvl="0">
              <a:buNone/>
            </a:pPr>
            <a:r>
              <a:rPr lang="en-GB" sz="2300" b="1" dirty="0">
                <a:latin typeface="Arial" pitchFamily="34" charset="0"/>
                <a:cs typeface="Arial" pitchFamily="34" charset="0"/>
              </a:rPr>
              <a:t>F)	ADJUSTMENT OF CONTRACT SUM</a:t>
            </a:r>
            <a:endParaRPr lang="en-MY" sz="2300" dirty="0">
              <a:latin typeface="Arial" pitchFamily="34" charset="0"/>
              <a:cs typeface="Arial" pitchFamily="34" charset="0"/>
            </a:endParaRPr>
          </a:p>
          <a:p>
            <a:pPr>
              <a:buNone/>
            </a:pPr>
            <a:endParaRPr lang="en-MY" sz="2300" dirty="0">
              <a:latin typeface="Arial" pitchFamily="34" charset="0"/>
              <a:cs typeface="Arial" pitchFamily="34" charset="0"/>
            </a:endParaRPr>
          </a:p>
          <a:p>
            <a:pPr lvl="0">
              <a:buNone/>
            </a:pPr>
            <a:r>
              <a:rPr lang="en-GB" sz="2300" dirty="0">
                <a:latin typeface="Arial" pitchFamily="34" charset="0"/>
                <a:cs typeface="Arial" pitchFamily="34" charset="0"/>
              </a:rPr>
              <a:t>	</a:t>
            </a:r>
            <a:r>
              <a:rPr lang="en-GB" sz="2300" b="1" dirty="0">
                <a:latin typeface="Arial" pitchFamily="34" charset="0"/>
                <a:cs typeface="Arial" pitchFamily="34" charset="0"/>
              </a:rPr>
              <a:t>Original Contract Sum </a:t>
            </a:r>
            <a:endParaRPr lang="en-MY" sz="2300" b="1" dirty="0">
              <a:latin typeface="Arial" pitchFamily="34" charset="0"/>
              <a:cs typeface="Arial" pitchFamily="34" charset="0"/>
            </a:endParaRPr>
          </a:p>
          <a:p>
            <a:pPr>
              <a:buNone/>
            </a:pPr>
            <a:r>
              <a:rPr lang="en-GB" sz="2300" dirty="0">
                <a:latin typeface="Arial" pitchFamily="34" charset="0"/>
                <a:cs typeface="Arial" pitchFamily="34" charset="0"/>
              </a:rPr>
              <a:t>	As stated in Letter of Acceptance.</a:t>
            </a:r>
            <a:endParaRPr lang="en-MY" sz="2300" dirty="0">
              <a:latin typeface="Arial" pitchFamily="34" charset="0"/>
              <a:cs typeface="Arial" pitchFamily="34" charset="0"/>
            </a:endParaRPr>
          </a:p>
          <a:p>
            <a:pPr>
              <a:buNone/>
            </a:pPr>
            <a:endParaRPr lang="en-MY" sz="2300" dirty="0">
              <a:latin typeface="Arial" pitchFamily="34" charset="0"/>
              <a:cs typeface="Arial" pitchFamily="34" charset="0"/>
            </a:endParaRPr>
          </a:p>
          <a:p>
            <a:pPr lvl="0">
              <a:buNone/>
            </a:pPr>
            <a:r>
              <a:rPr lang="en-GB" sz="2300" dirty="0">
                <a:latin typeface="Arial" pitchFamily="34" charset="0"/>
                <a:cs typeface="Arial" pitchFamily="34" charset="0"/>
              </a:rPr>
              <a:t>	</a:t>
            </a:r>
            <a:r>
              <a:rPr lang="en-GB" sz="2300" b="1" dirty="0">
                <a:latin typeface="Arial" pitchFamily="34" charset="0"/>
                <a:cs typeface="Arial" pitchFamily="34" charset="0"/>
              </a:rPr>
              <a:t>Adjusted Contract Sum</a:t>
            </a:r>
            <a:endParaRPr lang="en-MY" sz="2300" b="1" dirty="0">
              <a:latin typeface="Arial" pitchFamily="34" charset="0"/>
              <a:cs typeface="Arial" pitchFamily="34" charset="0"/>
            </a:endParaRPr>
          </a:p>
          <a:p>
            <a:pPr>
              <a:buNone/>
            </a:pPr>
            <a:r>
              <a:rPr lang="en-GB" sz="2300" dirty="0">
                <a:latin typeface="Arial" pitchFamily="34" charset="0"/>
                <a:cs typeface="Arial" pitchFamily="34" charset="0"/>
              </a:rPr>
              <a:t>	Contract Sum after taking into account final re-measured quantities excluding Variation Works and Variation of Price.</a:t>
            </a:r>
            <a:endParaRPr lang="en-MY" sz="2300" dirty="0">
              <a:latin typeface="Arial" pitchFamily="34" charset="0"/>
              <a:cs typeface="Arial" pitchFamily="34" charset="0"/>
            </a:endParaRPr>
          </a:p>
          <a:p>
            <a:pPr>
              <a:buNone/>
            </a:pPr>
            <a:endParaRPr lang="en-MY" sz="2300" dirty="0">
              <a:latin typeface="Arial" pitchFamily="34" charset="0"/>
              <a:cs typeface="Arial" pitchFamily="34" charset="0"/>
            </a:endParaRPr>
          </a:p>
          <a:p>
            <a:pPr lvl="0">
              <a:buNone/>
            </a:pPr>
            <a:r>
              <a:rPr lang="en-GB" sz="2300" b="1" dirty="0">
                <a:latin typeface="Arial" pitchFamily="34" charset="0"/>
                <a:cs typeface="Arial" pitchFamily="34" charset="0"/>
              </a:rPr>
              <a:t>G)	OTHER INFORMATION</a:t>
            </a:r>
            <a:endParaRPr lang="en-MY" sz="2300" dirty="0">
              <a:latin typeface="Arial" pitchFamily="34" charset="0"/>
              <a:cs typeface="Arial" pitchFamily="34" charset="0"/>
            </a:endParaRPr>
          </a:p>
          <a:p>
            <a:pPr lvl="0">
              <a:buNone/>
            </a:pPr>
            <a:r>
              <a:rPr lang="en-GB" sz="2300" dirty="0">
                <a:latin typeface="Arial" pitchFamily="34" charset="0"/>
                <a:cs typeface="Arial" pitchFamily="34" charset="0"/>
              </a:rPr>
              <a:t>	</a:t>
            </a:r>
            <a:r>
              <a:rPr lang="en-GB" sz="2300" b="1" dirty="0">
                <a:latin typeface="Arial" pitchFamily="34" charset="0"/>
                <a:cs typeface="Arial" pitchFamily="34" charset="0"/>
              </a:rPr>
              <a:t>Source of Materials</a:t>
            </a:r>
            <a:endParaRPr lang="en-MY" sz="2300" b="1" dirty="0">
              <a:latin typeface="Arial" pitchFamily="34" charset="0"/>
              <a:cs typeface="Arial" pitchFamily="34" charset="0"/>
            </a:endParaRPr>
          </a:p>
          <a:p>
            <a:pPr>
              <a:buNone/>
            </a:pPr>
            <a:r>
              <a:rPr lang="en-GB" sz="2300" dirty="0">
                <a:latin typeface="Arial" pitchFamily="34" charset="0"/>
                <a:cs typeface="Arial" pitchFamily="34" charset="0"/>
              </a:rPr>
              <a:t>	Haulage distance for sand, crusher run, </a:t>
            </a:r>
            <a:r>
              <a:rPr lang="en-GB" sz="2300" dirty="0" err="1">
                <a:latin typeface="Arial" pitchFamily="34" charset="0"/>
                <a:cs typeface="Arial" pitchFamily="34" charset="0"/>
              </a:rPr>
              <a:t>asphaltic</a:t>
            </a:r>
            <a:r>
              <a:rPr lang="en-GB" sz="2300" dirty="0">
                <a:latin typeface="Arial" pitchFamily="34" charset="0"/>
                <a:cs typeface="Arial" pitchFamily="34" charset="0"/>
              </a:rPr>
              <a:t> concrete binder course, </a:t>
            </a:r>
            <a:r>
              <a:rPr lang="en-GB" sz="2300" dirty="0" err="1">
                <a:latin typeface="Arial" pitchFamily="34" charset="0"/>
                <a:cs typeface="Arial" pitchFamily="34" charset="0"/>
              </a:rPr>
              <a:t>asphaltic</a:t>
            </a:r>
            <a:r>
              <a:rPr lang="en-GB" sz="2300" dirty="0">
                <a:latin typeface="Arial" pitchFamily="34" charset="0"/>
                <a:cs typeface="Arial" pitchFamily="34" charset="0"/>
              </a:rPr>
              <a:t> concrete wearing course and imported earth.</a:t>
            </a:r>
            <a:endParaRPr lang="en-MY" sz="2300" dirty="0">
              <a:latin typeface="Arial" pitchFamily="34" charset="0"/>
              <a:cs typeface="Arial" pitchFamily="34" charset="0"/>
            </a:endParaRPr>
          </a:p>
          <a:p>
            <a:endParaRPr lang="en-MY" dirty="0">
              <a:latin typeface="Arial" pitchFamily="34" charset="0"/>
              <a:cs typeface="Arial" pitchFamily="34" charset="0"/>
            </a:endParaRPr>
          </a:p>
          <a:p>
            <a:endParaRPr lang="en-MY" dirty="0"/>
          </a:p>
        </p:txBody>
      </p:sp>
      <p:sp>
        <p:nvSpPr>
          <p:cNvPr id="4" name="Footer Placeholder 3"/>
          <p:cNvSpPr>
            <a:spLocks noGrp="1"/>
          </p:cNvSpPr>
          <p:nvPr>
            <p:ph type="ftr" sz="quarter" idx="11"/>
          </p:nvPr>
        </p:nvSpPr>
        <p:spPr/>
        <p:txBody>
          <a:bodyPr/>
          <a:lstStyle/>
          <a:p>
            <a:r>
              <a:rPr lang="en-MY"/>
              <a:t>Civil Engineering Elemental Cost Analysis (CEECA)</a:t>
            </a:r>
          </a:p>
        </p:txBody>
      </p:sp>
      <p:sp>
        <p:nvSpPr>
          <p:cNvPr id="5" name="Slide Number Placeholder 4"/>
          <p:cNvSpPr>
            <a:spLocks noGrp="1"/>
          </p:cNvSpPr>
          <p:nvPr>
            <p:ph type="sldNum" sz="quarter" idx="12"/>
          </p:nvPr>
        </p:nvSpPr>
        <p:spPr/>
        <p:txBody>
          <a:bodyPr/>
          <a:lstStyle/>
          <a:p>
            <a:fld id="{3449D8D9-60A4-4481-97E0-9AB255D44B69}" type="slidenum">
              <a:rPr lang="en-MY" smtClean="0"/>
              <a:pPr/>
              <a:t>11</a:t>
            </a:fld>
            <a:endParaRPr lang="en-MY"/>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rial" pitchFamily="34" charset="0"/>
                <a:cs typeface="Arial" pitchFamily="34" charset="0"/>
              </a:rPr>
              <a:t>FORM 2</a:t>
            </a:r>
            <a:endParaRPr lang="en-MY" sz="3200"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GB" dirty="0">
                <a:latin typeface="Arial" pitchFamily="34" charset="0"/>
                <a:cs typeface="Arial" pitchFamily="34" charset="0"/>
              </a:rPr>
              <a:t>The analysis is tabulated in a format comprising of: </a:t>
            </a:r>
            <a:endParaRPr lang="en-MY" sz="2800" dirty="0">
              <a:latin typeface="Arial" pitchFamily="34" charset="0"/>
              <a:cs typeface="Arial" pitchFamily="34" charset="0"/>
            </a:endParaRPr>
          </a:p>
          <a:p>
            <a:pPr lvl="1"/>
            <a:r>
              <a:rPr lang="en-GB" dirty="0">
                <a:latin typeface="Arial" pitchFamily="34" charset="0"/>
                <a:cs typeface="Arial" pitchFamily="34" charset="0"/>
              </a:rPr>
              <a:t>Description</a:t>
            </a:r>
            <a:endParaRPr lang="en-MY" sz="2400" dirty="0">
              <a:latin typeface="Arial" pitchFamily="34" charset="0"/>
              <a:cs typeface="Arial" pitchFamily="34" charset="0"/>
            </a:endParaRPr>
          </a:p>
          <a:p>
            <a:pPr lvl="1"/>
            <a:r>
              <a:rPr lang="en-GB" dirty="0">
                <a:latin typeface="Arial" pitchFamily="34" charset="0"/>
                <a:cs typeface="Arial" pitchFamily="34" charset="0"/>
              </a:rPr>
              <a:t>Percentage of contract sum</a:t>
            </a:r>
            <a:endParaRPr lang="en-MY" sz="2400" dirty="0">
              <a:latin typeface="Arial" pitchFamily="34" charset="0"/>
              <a:cs typeface="Arial" pitchFamily="34" charset="0"/>
            </a:endParaRPr>
          </a:p>
          <a:p>
            <a:pPr lvl="1"/>
            <a:r>
              <a:rPr lang="en-GB" dirty="0">
                <a:latin typeface="Arial" pitchFamily="34" charset="0"/>
                <a:cs typeface="Arial" pitchFamily="34" charset="0"/>
              </a:rPr>
              <a:t>Cost per kilometre (cost/km)</a:t>
            </a:r>
            <a:endParaRPr lang="en-MY" sz="2400" dirty="0">
              <a:latin typeface="Arial" pitchFamily="34" charset="0"/>
              <a:cs typeface="Arial" pitchFamily="34" charset="0"/>
            </a:endParaRPr>
          </a:p>
          <a:p>
            <a:pPr lvl="1"/>
            <a:r>
              <a:rPr lang="en-GB" dirty="0">
                <a:latin typeface="Arial" pitchFamily="34" charset="0"/>
                <a:cs typeface="Arial" pitchFamily="34" charset="0"/>
              </a:rPr>
              <a:t>Total cost of element (RM)</a:t>
            </a:r>
            <a:endParaRPr lang="en-MY" sz="2400" dirty="0">
              <a:latin typeface="Arial" pitchFamily="34" charset="0"/>
              <a:cs typeface="Arial" pitchFamily="34" charset="0"/>
            </a:endParaRPr>
          </a:p>
          <a:p>
            <a:endParaRPr lang="en-MY" dirty="0"/>
          </a:p>
        </p:txBody>
      </p:sp>
      <p:sp>
        <p:nvSpPr>
          <p:cNvPr id="4" name="Footer Placeholder 3"/>
          <p:cNvSpPr>
            <a:spLocks noGrp="1"/>
          </p:cNvSpPr>
          <p:nvPr>
            <p:ph type="ftr" sz="quarter" idx="11"/>
          </p:nvPr>
        </p:nvSpPr>
        <p:spPr/>
        <p:txBody>
          <a:bodyPr/>
          <a:lstStyle/>
          <a:p>
            <a:r>
              <a:rPr lang="en-MY"/>
              <a:t>Civil Engineering Elemental Cost Analysis (CEECA)</a:t>
            </a:r>
          </a:p>
        </p:txBody>
      </p:sp>
      <p:sp>
        <p:nvSpPr>
          <p:cNvPr id="5" name="Slide Number Placeholder 4"/>
          <p:cNvSpPr>
            <a:spLocks noGrp="1"/>
          </p:cNvSpPr>
          <p:nvPr>
            <p:ph type="sldNum" sz="quarter" idx="12"/>
          </p:nvPr>
        </p:nvSpPr>
        <p:spPr/>
        <p:txBody>
          <a:bodyPr/>
          <a:lstStyle/>
          <a:p>
            <a:fld id="{3449D8D9-60A4-4481-97E0-9AB255D44B69}" type="slidenum">
              <a:rPr lang="en-MY" smtClean="0"/>
              <a:pPr/>
              <a:t>12</a:t>
            </a:fld>
            <a:endParaRPr lang="en-MY"/>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normAutofit/>
          </a:bodyPr>
          <a:lstStyle/>
          <a:p>
            <a:r>
              <a:rPr lang="en-US" sz="3200" dirty="0">
                <a:latin typeface="Arial" pitchFamily="34" charset="0"/>
                <a:cs typeface="Arial" pitchFamily="34" charset="0"/>
              </a:rPr>
              <a:t>FORM 2</a:t>
            </a:r>
            <a:endParaRPr lang="en-MY" sz="3200" dirty="0"/>
          </a:p>
        </p:txBody>
      </p:sp>
      <p:sp>
        <p:nvSpPr>
          <p:cNvPr id="3" name="Content Placeholder 2"/>
          <p:cNvSpPr>
            <a:spLocks noGrp="1"/>
          </p:cNvSpPr>
          <p:nvPr>
            <p:ph idx="1"/>
          </p:nvPr>
        </p:nvSpPr>
        <p:spPr>
          <a:xfrm>
            <a:off x="457200" y="1066800"/>
            <a:ext cx="8229600" cy="5059363"/>
          </a:xfrm>
        </p:spPr>
        <p:txBody>
          <a:bodyPr>
            <a:normAutofit fontScale="25000" lnSpcReduction="20000"/>
          </a:bodyPr>
          <a:lstStyle/>
          <a:p>
            <a:pPr>
              <a:buNone/>
            </a:pPr>
            <a:r>
              <a:rPr lang="en-GB" dirty="0"/>
              <a:t>	</a:t>
            </a:r>
            <a:r>
              <a:rPr lang="en-GB" sz="6400" dirty="0">
                <a:latin typeface="Arial" pitchFamily="34" charset="0"/>
                <a:cs typeface="Arial" pitchFamily="34" charset="0"/>
              </a:rPr>
              <a:t>The elements of works shall be described as follows:</a:t>
            </a:r>
            <a:endParaRPr lang="en-MY" sz="6400" dirty="0">
              <a:latin typeface="Arial" pitchFamily="34" charset="0"/>
              <a:cs typeface="Arial" pitchFamily="34" charset="0"/>
            </a:endParaRPr>
          </a:p>
          <a:p>
            <a:pPr>
              <a:buNone/>
            </a:pPr>
            <a:r>
              <a:rPr lang="en-GB" sz="6400" dirty="0">
                <a:latin typeface="Arial" pitchFamily="34" charset="0"/>
                <a:cs typeface="Arial" pitchFamily="34" charset="0"/>
              </a:rPr>
              <a:t>	1)	Preliminaries</a:t>
            </a:r>
            <a:endParaRPr lang="en-MY" sz="6400" dirty="0">
              <a:latin typeface="Arial" pitchFamily="34" charset="0"/>
              <a:cs typeface="Arial" pitchFamily="34" charset="0"/>
            </a:endParaRPr>
          </a:p>
          <a:p>
            <a:pPr lvl="2"/>
            <a:r>
              <a:rPr lang="en-GB" sz="6400" dirty="0">
                <a:latin typeface="Arial" pitchFamily="34" charset="0"/>
                <a:cs typeface="Arial" pitchFamily="34" charset="0"/>
              </a:rPr>
              <a:t>General Item</a:t>
            </a:r>
            <a:endParaRPr lang="en-MY" sz="6400" dirty="0">
              <a:latin typeface="Arial" pitchFamily="34" charset="0"/>
              <a:cs typeface="Arial" pitchFamily="34" charset="0"/>
            </a:endParaRPr>
          </a:p>
          <a:p>
            <a:pPr lvl="2"/>
            <a:r>
              <a:rPr lang="en-GB" sz="6400" dirty="0">
                <a:latin typeface="Arial" pitchFamily="34" charset="0"/>
                <a:cs typeface="Arial" pitchFamily="34" charset="0"/>
              </a:rPr>
              <a:t>Turnkey Elements (if applicable)</a:t>
            </a:r>
            <a:endParaRPr lang="en-MY" sz="6400" dirty="0">
              <a:latin typeface="Arial" pitchFamily="34" charset="0"/>
              <a:cs typeface="Arial" pitchFamily="34" charset="0"/>
            </a:endParaRPr>
          </a:p>
          <a:p>
            <a:pPr>
              <a:buNone/>
            </a:pPr>
            <a:r>
              <a:rPr lang="en-GB" sz="6400" dirty="0">
                <a:latin typeface="Arial" pitchFamily="34" charset="0"/>
                <a:cs typeface="Arial" pitchFamily="34" charset="0"/>
              </a:rPr>
              <a:t>	2)	Main Works</a:t>
            </a:r>
            <a:endParaRPr lang="en-MY" sz="6400" dirty="0">
              <a:latin typeface="Arial" pitchFamily="34" charset="0"/>
              <a:cs typeface="Arial" pitchFamily="34" charset="0"/>
            </a:endParaRPr>
          </a:p>
          <a:p>
            <a:pPr>
              <a:buNone/>
            </a:pPr>
            <a:r>
              <a:rPr lang="en-GB" sz="6400" dirty="0">
                <a:latin typeface="Arial" pitchFamily="34" charset="0"/>
                <a:cs typeface="Arial" pitchFamily="34" charset="0"/>
              </a:rPr>
              <a:t>	2a)	Site Clearance &amp; Demolition Works</a:t>
            </a:r>
            <a:endParaRPr lang="en-MY" sz="6400" dirty="0">
              <a:latin typeface="Arial" pitchFamily="34" charset="0"/>
              <a:cs typeface="Arial" pitchFamily="34" charset="0"/>
            </a:endParaRPr>
          </a:p>
          <a:p>
            <a:pPr>
              <a:buNone/>
            </a:pPr>
            <a:r>
              <a:rPr lang="en-GB" sz="6400" dirty="0">
                <a:latin typeface="Arial" pitchFamily="34" charset="0"/>
                <a:cs typeface="Arial" pitchFamily="34" charset="0"/>
              </a:rPr>
              <a:t>	2b)	Earthworks</a:t>
            </a:r>
            <a:endParaRPr lang="en-MY" sz="6400" dirty="0">
              <a:latin typeface="Arial" pitchFamily="34" charset="0"/>
              <a:cs typeface="Arial" pitchFamily="34" charset="0"/>
            </a:endParaRPr>
          </a:p>
          <a:p>
            <a:pPr>
              <a:buNone/>
            </a:pPr>
            <a:r>
              <a:rPr lang="en-GB" sz="6400" dirty="0">
                <a:latin typeface="Arial" pitchFamily="34" charset="0"/>
                <a:cs typeface="Arial" pitchFamily="34" charset="0"/>
              </a:rPr>
              <a:t>	2c)	Drainage Works</a:t>
            </a:r>
            <a:endParaRPr lang="en-MY" sz="6400" dirty="0">
              <a:latin typeface="Arial" pitchFamily="34" charset="0"/>
              <a:cs typeface="Arial" pitchFamily="34" charset="0"/>
            </a:endParaRPr>
          </a:p>
          <a:p>
            <a:pPr>
              <a:buNone/>
            </a:pPr>
            <a:r>
              <a:rPr lang="en-GB" sz="6400" dirty="0">
                <a:latin typeface="Arial" pitchFamily="34" charset="0"/>
                <a:cs typeface="Arial" pitchFamily="34" charset="0"/>
              </a:rPr>
              <a:t>	2d)	Pavements Works</a:t>
            </a:r>
            <a:endParaRPr lang="en-MY" sz="6400" dirty="0">
              <a:latin typeface="Arial" pitchFamily="34" charset="0"/>
              <a:cs typeface="Arial" pitchFamily="34" charset="0"/>
            </a:endParaRPr>
          </a:p>
          <a:p>
            <a:pPr>
              <a:buNone/>
            </a:pPr>
            <a:r>
              <a:rPr lang="en-GB" sz="6400" dirty="0">
                <a:latin typeface="Arial" pitchFamily="34" charset="0"/>
                <a:cs typeface="Arial" pitchFamily="34" charset="0"/>
              </a:rPr>
              <a:t>	2e)	Road Furniture	</a:t>
            </a:r>
            <a:endParaRPr lang="en-MY" sz="6400" dirty="0">
              <a:latin typeface="Arial" pitchFamily="34" charset="0"/>
              <a:cs typeface="Arial" pitchFamily="34" charset="0"/>
            </a:endParaRPr>
          </a:p>
          <a:p>
            <a:pPr>
              <a:buNone/>
            </a:pPr>
            <a:r>
              <a:rPr lang="en-GB" sz="6400" dirty="0">
                <a:latin typeface="Arial" pitchFamily="34" charset="0"/>
                <a:cs typeface="Arial" pitchFamily="34" charset="0"/>
              </a:rPr>
              <a:t>	2f)	Geotechnical Works</a:t>
            </a:r>
            <a:endParaRPr lang="en-MY" sz="6400" dirty="0">
              <a:latin typeface="Arial" pitchFamily="34" charset="0"/>
              <a:cs typeface="Arial" pitchFamily="34" charset="0"/>
            </a:endParaRPr>
          </a:p>
          <a:p>
            <a:pPr>
              <a:buNone/>
            </a:pPr>
            <a:r>
              <a:rPr lang="en-GB" sz="6400" dirty="0">
                <a:latin typeface="Arial" pitchFamily="34" charset="0"/>
                <a:cs typeface="Arial" pitchFamily="34" charset="0"/>
              </a:rPr>
              <a:t>	2g)	Structures</a:t>
            </a:r>
            <a:endParaRPr lang="en-MY" sz="6400" dirty="0">
              <a:latin typeface="Arial" pitchFamily="34" charset="0"/>
              <a:cs typeface="Arial" pitchFamily="34" charset="0"/>
            </a:endParaRPr>
          </a:p>
          <a:p>
            <a:pPr>
              <a:buNone/>
            </a:pPr>
            <a:r>
              <a:rPr lang="en-GB" sz="6400" dirty="0">
                <a:latin typeface="Arial" pitchFamily="34" charset="0"/>
                <a:cs typeface="Arial" pitchFamily="34" charset="0"/>
              </a:rPr>
              <a:t>	2h)	Traffic Management &amp; Control</a:t>
            </a:r>
            <a:endParaRPr lang="en-MY" sz="6400" dirty="0">
              <a:latin typeface="Arial" pitchFamily="34" charset="0"/>
              <a:cs typeface="Arial" pitchFamily="34" charset="0"/>
            </a:endParaRPr>
          </a:p>
          <a:p>
            <a:pPr>
              <a:buNone/>
            </a:pPr>
            <a:r>
              <a:rPr lang="en-GB" sz="6400" dirty="0">
                <a:latin typeface="Arial" pitchFamily="34" charset="0"/>
                <a:cs typeface="Arial" pitchFamily="34" charset="0"/>
              </a:rPr>
              <a:t>	2i)	Environmental Protection Works</a:t>
            </a:r>
            <a:endParaRPr lang="en-MY" sz="6400" dirty="0">
              <a:latin typeface="Arial" pitchFamily="34" charset="0"/>
              <a:cs typeface="Arial" pitchFamily="34" charset="0"/>
            </a:endParaRPr>
          </a:p>
          <a:p>
            <a:pPr>
              <a:buNone/>
            </a:pPr>
            <a:r>
              <a:rPr lang="en-GB" sz="6400" dirty="0">
                <a:latin typeface="Arial" pitchFamily="34" charset="0"/>
                <a:cs typeface="Arial" pitchFamily="34" charset="0"/>
              </a:rPr>
              <a:t>	2j)	Routine Maintenance Works</a:t>
            </a:r>
            <a:endParaRPr lang="en-MY" sz="6400" dirty="0">
              <a:latin typeface="Arial" pitchFamily="34" charset="0"/>
              <a:cs typeface="Arial" pitchFamily="34" charset="0"/>
            </a:endParaRPr>
          </a:p>
          <a:p>
            <a:pPr>
              <a:buNone/>
            </a:pPr>
            <a:r>
              <a:rPr lang="en-GB" sz="6400" dirty="0">
                <a:latin typeface="Arial" pitchFamily="34" charset="0"/>
                <a:cs typeface="Arial" pitchFamily="34" charset="0"/>
              </a:rPr>
              <a:t>	2k)	Others (To specify, if any)</a:t>
            </a:r>
            <a:endParaRPr lang="en-MY" sz="6400" dirty="0">
              <a:latin typeface="Arial" pitchFamily="34" charset="0"/>
              <a:cs typeface="Arial" pitchFamily="34" charset="0"/>
            </a:endParaRPr>
          </a:p>
          <a:p>
            <a:pPr>
              <a:buNone/>
            </a:pPr>
            <a:r>
              <a:rPr lang="en-GB" sz="6400" dirty="0">
                <a:latin typeface="Arial" pitchFamily="34" charset="0"/>
                <a:cs typeface="Arial" pitchFamily="34" charset="0"/>
              </a:rPr>
              <a:t> </a:t>
            </a:r>
            <a:endParaRPr lang="en-MY" sz="6400" dirty="0">
              <a:latin typeface="Arial" pitchFamily="34" charset="0"/>
              <a:cs typeface="Arial" pitchFamily="34" charset="0"/>
            </a:endParaRPr>
          </a:p>
          <a:p>
            <a:pPr>
              <a:buNone/>
            </a:pPr>
            <a:r>
              <a:rPr lang="en-GB" sz="6400" dirty="0">
                <a:latin typeface="Arial" pitchFamily="34" charset="0"/>
                <a:cs typeface="Arial" pitchFamily="34" charset="0"/>
              </a:rPr>
              <a:t>	3) Prime Cost Sum &amp; Provisional Sum (not related to builder’s work)</a:t>
            </a:r>
            <a:endParaRPr lang="en-MY" sz="6400" dirty="0">
              <a:latin typeface="Arial" pitchFamily="34" charset="0"/>
              <a:cs typeface="Arial" pitchFamily="34" charset="0"/>
            </a:endParaRPr>
          </a:p>
          <a:p>
            <a:pPr>
              <a:buNone/>
            </a:pPr>
            <a:r>
              <a:rPr lang="en-GB" sz="6400" dirty="0">
                <a:latin typeface="Arial" pitchFamily="34" charset="0"/>
                <a:cs typeface="Arial" pitchFamily="34" charset="0"/>
              </a:rPr>
              <a:t>	</a:t>
            </a:r>
            <a:r>
              <a:rPr lang="en-GB" sz="4800" dirty="0">
                <a:latin typeface="Arial" pitchFamily="34" charset="0"/>
                <a:cs typeface="Arial" pitchFamily="34" charset="0"/>
              </a:rPr>
              <a:t>The Prime Cost and Provisional Sum related to the Builder’s Works (Item 2a to 2k - Form 2), if any, shall be apportioned to the particular element that is to be analysed. The remaining Prime Cost &amp; Provisional Sum items (refer clause 3.1.11 - List and Content of Elements) shall be inserted in item 3 - Form 2 and the amount shall be as allocated in the contract.</a:t>
            </a:r>
            <a:endParaRPr lang="en-MY" sz="4800" dirty="0">
              <a:latin typeface="Arial" pitchFamily="34" charset="0"/>
              <a:cs typeface="Arial" pitchFamily="34" charset="0"/>
            </a:endParaRPr>
          </a:p>
          <a:p>
            <a:endParaRPr lang="en-MY" dirty="0"/>
          </a:p>
        </p:txBody>
      </p:sp>
      <p:sp>
        <p:nvSpPr>
          <p:cNvPr id="4" name="Footer Placeholder 3"/>
          <p:cNvSpPr>
            <a:spLocks noGrp="1"/>
          </p:cNvSpPr>
          <p:nvPr>
            <p:ph type="ftr" sz="quarter" idx="11"/>
          </p:nvPr>
        </p:nvSpPr>
        <p:spPr/>
        <p:txBody>
          <a:bodyPr/>
          <a:lstStyle/>
          <a:p>
            <a:r>
              <a:rPr lang="en-MY"/>
              <a:t>Civil Engineering Elemental Cost Analysis (CEECA)</a:t>
            </a:r>
          </a:p>
        </p:txBody>
      </p:sp>
      <p:sp>
        <p:nvSpPr>
          <p:cNvPr id="5" name="Slide Number Placeholder 4"/>
          <p:cNvSpPr>
            <a:spLocks noGrp="1"/>
          </p:cNvSpPr>
          <p:nvPr>
            <p:ph type="sldNum" sz="quarter" idx="12"/>
          </p:nvPr>
        </p:nvSpPr>
        <p:spPr/>
        <p:txBody>
          <a:bodyPr/>
          <a:lstStyle/>
          <a:p>
            <a:fld id="{3449D8D9-60A4-4481-97E0-9AB255D44B69}" type="slidenum">
              <a:rPr lang="en-MY" smtClean="0"/>
              <a:pPr/>
              <a:t>13</a:t>
            </a:fld>
            <a:endParaRPr lang="en-MY"/>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rial" pitchFamily="34" charset="0"/>
                <a:cs typeface="Arial" pitchFamily="34" charset="0"/>
              </a:rPr>
              <a:t>FORM 2</a:t>
            </a:r>
            <a:endParaRPr lang="en-MY" sz="3200" dirty="0"/>
          </a:p>
        </p:txBody>
      </p:sp>
      <p:sp>
        <p:nvSpPr>
          <p:cNvPr id="3" name="Content Placeholder 2"/>
          <p:cNvSpPr>
            <a:spLocks noGrp="1"/>
          </p:cNvSpPr>
          <p:nvPr>
            <p:ph idx="1"/>
          </p:nvPr>
        </p:nvSpPr>
        <p:spPr>
          <a:xfrm>
            <a:off x="609600" y="1447800"/>
            <a:ext cx="8229600" cy="4525963"/>
          </a:xfrm>
        </p:spPr>
        <p:txBody>
          <a:bodyPr>
            <a:normAutofit fontScale="47500" lnSpcReduction="20000"/>
          </a:bodyPr>
          <a:lstStyle/>
          <a:p>
            <a:pPr>
              <a:buNone/>
            </a:pPr>
            <a:r>
              <a:rPr lang="en-GB" dirty="0"/>
              <a:t>	</a:t>
            </a:r>
            <a:r>
              <a:rPr lang="en-GB" sz="3400" b="1" dirty="0">
                <a:latin typeface="Arial" pitchFamily="34" charset="0"/>
                <a:cs typeface="Arial" pitchFamily="34" charset="0"/>
              </a:rPr>
              <a:t>PERCENTAGE OF CONTRACT SUM </a:t>
            </a:r>
            <a:endParaRPr lang="en-MY" sz="3400" b="1" dirty="0">
              <a:latin typeface="Arial" pitchFamily="34" charset="0"/>
              <a:cs typeface="Arial" pitchFamily="34" charset="0"/>
            </a:endParaRPr>
          </a:p>
          <a:p>
            <a:r>
              <a:rPr lang="en-GB" sz="3400" dirty="0">
                <a:latin typeface="Arial" pitchFamily="34" charset="0"/>
                <a:cs typeface="Arial" pitchFamily="34" charset="0"/>
              </a:rPr>
              <a:t>The percentage calculation is derived from cost of each element over the Contract Sum and shall be calculated to the nearest one decimal place.</a:t>
            </a:r>
            <a:endParaRPr lang="en-MY" sz="3400" dirty="0">
              <a:latin typeface="Arial" pitchFamily="34" charset="0"/>
              <a:cs typeface="Arial" pitchFamily="34" charset="0"/>
            </a:endParaRPr>
          </a:p>
          <a:p>
            <a:pPr>
              <a:buNone/>
            </a:pPr>
            <a:endParaRPr lang="en-MY" sz="3400" dirty="0">
              <a:latin typeface="Arial" pitchFamily="34" charset="0"/>
              <a:cs typeface="Arial" pitchFamily="34" charset="0"/>
            </a:endParaRPr>
          </a:p>
          <a:p>
            <a:r>
              <a:rPr lang="en-GB" sz="3400" dirty="0">
                <a:latin typeface="Arial" pitchFamily="34" charset="0"/>
                <a:cs typeface="Arial" pitchFamily="34" charset="0"/>
              </a:rPr>
              <a:t>However, the percentage of Preliminaries shall be based on the remainder of Contract Sum excluding Preliminaries. General Item and Turnkey Element of Preliminaries shall be analysed separately.</a:t>
            </a:r>
            <a:endParaRPr lang="en-MY" sz="3400" dirty="0">
              <a:latin typeface="Arial" pitchFamily="34" charset="0"/>
              <a:cs typeface="Arial" pitchFamily="34" charset="0"/>
            </a:endParaRPr>
          </a:p>
          <a:p>
            <a:pPr>
              <a:buNone/>
            </a:pPr>
            <a:endParaRPr lang="en-MY" sz="3400" b="1" dirty="0">
              <a:latin typeface="Arial" pitchFamily="34" charset="0"/>
              <a:cs typeface="Arial" pitchFamily="34" charset="0"/>
            </a:endParaRPr>
          </a:p>
          <a:p>
            <a:pPr>
              <a:buNone/>
            </a:pPr>
            <a:r>
              <a:rPr lang="en-MY" sz="3400" b="1" dirty="0">
                <a:latin typeface="Arial" pitchFamily="34" charset="0"/>
                <a:cs typeface="Arial" pitchFamily="34" charset="0"/>
              </a:rPr>
              <a:t>	</a:t>
            </a:r>
          </a:p>
          <a:p>
            <a:pPr>
              <a:buNone/>
            </a:pPr>
            <a:r>
              <a:rPr lang="en-MY" sz="3400" b="1" dirty="0">
                <a:latin typeface="Arial" pitchFamily="34" charset="0"/>
                <a:cs typeface="Arial" pitchFamily="34" charset="0"/>
              </a:rPr>
              <a:t>	</a:t>
            </a:r>
            <a:r>
              <a:rPr lang="en-GB" sz="3400" b="1" dirty="0">
                <a:latin typeface="Arial" pitchFamily="34" charset="0"/>
                <a:cs typeface="Arial" pitchFamily="34" charset="0"/>
              </a:rPr>
              <a:t>TOTAL  COST OF ELEMENT (RM)</a:t>
            </a:r>
            <a:endParaRPr lang="en-MY" sz="3400" dirty="0">
              <a:latin typeface="Arial" pitchFamily="34" charset="0"/>
              <a:cs typeface="Arial" pitchFamily="34" charset="0"/>
            </a:endParaRPr>
          </a:p>
          <a:p>
            <a:r>
              <a:rPr lang="en-GB" sz="3400" dirty="0">
                <a:latin typeface="Arial" pitchFamily="34" charset="0"/>
                <a:cs typeface="Arial" pitchFamily="34" charset="0"/>
              </a:rPr>
              <a:t>The total cost shall include the amount for the related Prime Cost Sum and Provisional Sum items that have been apportioned to that particular element. The amount is carried from Form 5 – Final Re-measurement of Project Cost.</a:t>
            </a:r>
          </a:p>
          <a:p>
            <a:endParaRPr lang="en-GB" sz="3400" dirty="0">
              <a:latin typeface="Arial" pitchFamily="34" charset="0"/>
              <a:cs typeface="Arial" pitchFamily="34" charset="0"/>
            </a:endParaRPr>
          </a:p>
          <a:p>
            <a:pPr>
              <a:buNone/>
            </a:pPr>
            <a:r>
              <a:rPr lang="en-GB" sz="3400" b="1" dirty="0">
                <a:latin typeface="Arial" pitchFamily="34" charset="0"/>
                <a:cs typeface="Arial" pitchFamily="34" charset="0"/>
              </a:rPr>
              <a:t>	COST PER KILOMETRE (Cost/km)</a:t>
            </a:r>
            <a:endParaRPr lang="en-MY" sz="3400" dirty="0">
              <a:latin typeface="Arial" pitchFamily="34" charset="0"/>
              <a:cs typeface="Arial" pitchFamily="34" charset="0"/>
            </a:endParaRPr>
          </a:p>
          <a:p>
            <a:r>
              <a:rPr lang="en-GB" sz="3400" dirty="0">
                <a:latin typeface="Arial" pitchFamily="34" charset="0"/>
                <a:cs typeface="Arial" pitchFamily="34" charset="0"/>
              </a:rPr>
              <a:t>The total cost for each element is divided by length of the road (</a:t>
            </a:r>
            <a:r>
              <a:rPr lang="en-GB" sz="3400" dirty="0" err="1">
                <a:latin typeface="Arial" pitchFamily="34" charset="0"/>
                <a:cs typeface="Arial" pitchFamily="34" charset="0"/>
              </a:rPr>
              <a:t>nett</a:t>
            </a:r>
            <a:r>
              <a:rPr lang="en-GB" sz="3400" dirty="0">
                <a:latin typeface="Arial" pitchFamily="34" charset="0"/>
                <a:cs typeface="Arial" pitchFamily="34" charset="0"/>
              </a:rPr>
              <a:t>) in kilometre (to the nearest </a:t>
            </a:r>
            <a:r>
              <a:rPr lang="en-GB" sz="3400" dirty="0" err="1">
                <a:latin typeface="Arial" pitchFamily="34" charset="0"/>
                <a:cs typeface="Arial" pitchFamily="34" charset="0"/>
              </a:rPr>
              <a:t>Sen</a:t>
            </a:r>
            <a:r>
              <a:rPr lang="en-GB" sz="3400" dirty="0">
                <a:latin typeface="Arial" pitchFamily="34" charset="0"/>
                <a:cs typeface="Arial" pitchFamily="34" charset="0"/>
              </a:rPr>
              <a:t>).  </a:t>
            </a:r>
            <a:endParaRPr lang="en-MY" sz="3400" dirty="0">
              <a:latin typeface="Arial" pitchFamily="34" charset="0"/>
              <a:cs typeface="Arial" pitchFamily="34" charset="0"/>
            </a:endParaRPr>
          </a:p>
          <a:p>
            <a:endParaRPr lang="en-MY" sz="34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MY" dirty="0"/>
              <a:t>Civil Engineering Elemental Cost Analysis (CEECA)</a:t>
            </a:r>
          </a:p>
        </p:txBody>
      </p:sp>
      <p:sp>
        <p:nvSpPr>
          <p:cNvPr id="5" name="Slide Number Placeholder 4"/>
          <p:cNvSpPr>
            <a:spLocks noGrp="1"/>
          </p:cNvSpPr>
          <p:nvPr>
            <p:ph type="sldNum" sz="quarter" idx="12"/>
          </p:nvPr>
        </p:nvSpPr>
        <p:spPr/>
        <p:txBody>
          <a:bodyPr/>
          <a:lstStyle/>
          <a:p>
            <a:fld id="{3449D8D9-60A4-4481-97E0-9AB255D44B69}" type="slidenum">
              <a:rPr lang="en-MY" smtClean="0"/>
              <a:pPr/>
              <a:t>14</a:t>
            </a:fld>
            <a:endParaRPr lang="en-MY"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n-US" sz="3200" dirty="0">
                <a:latin typeface="Arial" pitchFamily="34" charset="0"/>
                <a:cs typeface="Arial" pitchFamily="34" charset="0"/>
              </a:rPr>
              <a:t>FORM 3</a:t>
            </a:r>
            <a:endParaRPr lang="en-MY" sz="3200" dirty="0">
              <a:latin typeface="Arial" pitchFamily="34" charset="0"/>
              <a:cs typeface="Arial" pitchFamily="34" charset="0"/>
            </a:endParaRPr>
          </a:p>
        </p:txBody>
      </p:sp>
      <p:sp>
        <p:nvSpPr>
          <p:cNvPr id="3" name="Content Placeholder 2"/>
          <p:cNvSpPr>
            <a:spLocks noGrp="1"/>
          </p:cNvSpPr>
          <p:nvPr>
            <p:ph idx="1"/>
          </p:nvPr>
        </p:nvSpPr>
        <p:spPr>
          <a:xfrm>
            <a:off x="457200" y="1219200"/>
            <a:ext cx="8229600" cy="4906963"/>
          </a:xfrm>
        </p:spPr>
        <p:txBody>
          <a:bodyPr>
            <a:normAutofit fontScale="25000" lnSpcReduction="20000"/>
          </a:bodyPr>
          <a:lstStyle/>
          <a:p>
            <a:pPr>
              <a:buNone/>
            </a:pPr>
            <a:r>
              <a:rPr lang="en-GB" sz="4900" dirty="0"/>
              <a:t>	</a:t>
            </a:r>
            <a:r>
              <a:rPr lang="en-GB" sz="6400" dirty="0">
                <a:latin typeface="Arial" pitchFamily="34" charset="0"/>
                <a:cs typeface="Arial" pitchFamily="34" charset="0"/>
              </a:rPr>
              <a:t>The type of structures is categorised as follows:</a:t>
            </a:r>
            <a:endParaRPr lang="en-MY" sz="6400" dirty="0">
              <a:latin typeface="Arial" pitchFamily="34" charset="0"/>
              <a:cs typeface="Arial" pitchFamily="34" charset="0"/>
            </a:endParaRPr>
          </a:p>
          <a:p>
            <a:pPr lvl="2"/>
            <a:r>
              <a:rPr lang="en-GB" sz="6400" dirty="0">
                <a:latin typeface="Arial" pitchFamily="34" charset="0"/>
                <a:cs typeface="Arial" pitchFamily="34" charset="0"/>
              </a:rPr>
              <a:t>Bridge</a:t>
            </a:r>
            <a:endParaRPr lang="en-MY" sz="6400" dirty="0">
              <a:latin typeface="Arial" pitchFamily="34" charset="0"/>
              <a:cs typeface="Arial" pitchFamily="34" charset="0"/>
            </a:endParaRPr>
          </a:p>
          <a:p>
            <a:pPr lvl="2"/>
            <a:r>
              <a:rPr lang="en-GB" sz="6400" dirty="0">
                <a:latin typeface="Arial" pitchFamily="34" charset="0"/>
                <a:cs typeface="Arial" pitchFamily="34" charset="0"/>
              </a:rPr>
              <a:t>Viaduct</a:t>
            </a:r>
            <a:endParaRPr lang="en-MY" sz="6400" dirty="0">
              <a:latin typeface="Arial" pitchFamily="34" charset="0"/>
              <a:cs typeface="Arial" pitchFamily="34" charset="0"/>
            </a:endParaRPr>
          </a:p>
          <a:p>
            <a:pPr lvl="2"/>
            <a:r>
              <a:rPr lang="en-GB" sz="6400" dirty="0">
                <a:latin typeface="Arial" pitchFamily="34" charset="0"/>
                <a:cs typeface="Arial" pitchFamily="34" charset="0"/>
              </a:rPr>
              <a:t>Interchange</a:t>
            </a:r>
            <a:endParaRPr lang="en-MY" sz="6400" dirty="0">
              <a:latin typeface="Arial" pitchFamily="34" charset="0"/>
              <a:cs typeface="Arial" pitchFamily="34" charset="0"/>
            </a:endParaRPr>
          </a:p>
          <a:p>
            <a:pPr lvl="2"/>
            <a:r>
              <a:rPr lang="en-GB" sz="6400" dirty="0">
                <a:latin typeface="Arial" pitchFamily="34" charset="0"/>
                <a:cs typeface="Arial" pitchFamily="34" charset="0"/>
              </a:rPr>
              <a:t>Underpass</a:t>
            </a:r>
            <a:endParaRPr lang="en-MY" sz="6400" dirty="0">
              <a:latin typeface="Arial" pitchFamily="34" charset="0"/>
              <a:cs typeface="Arial" pitchFamily="34" charset="0"/>
            </a:endParaRPr>
          </a:p>
          <a:p>
            <a:pPr lvl="2"/>
            <a:r>
              <a:rPr lang="en-GB" sz="6400" dirty="0">
                <a:latin typeface="Arial" pitchFamily="34" charset="0"/>
                <a:cs typeface="Arial" pitchFamily="34" charset="0"/>
              </a:rPr>
              <a:t>Tunnel</a:t>
            </a:r>
            <a:endParaRPr lang="en-MY" sz="6400" dirty="0">
              <a:latin typeface="Arial" pitchFamily="34" charset="0"/>
              <a:cs typeface="Arial" pitchFamily="34" charset="0"/>
            </a:endParaRPr>
          </a:p>
          <a:p>
            <a:pPr lvl="2"/>
            <a:r>
              <a:rPr lang="en-GB" sz="6400" dirty="0">
                <a:latin typeface="Arial" pitchFamily="34" charset="0"/>
                <a:cs typeface="Arial" pitchFamily="34" charset="0"/>
              </a:rPr>
              <a:t>Culverts (more than 3 meter wide) (Culverts function as drainage shall be analysed under Element Drainage Works)</a:t>
            </a:r>
          </a:p>
          <a:p>
            <a:pPr lvl="2">
              <a:buNone/>
            </a:pPr>
            <a:endParaRPr lang="en-MY" sz="6400" dirty="0">
              <a:latin typeface="Arial" pitchFamily="34" charset="0"/>
              <a:cs typeface="Arial" pitchFamily="34" charset="0"/>
            </a:endParaRPr>
          </a:p>
          <a:p>
            <a:pPr>
              <a:buNone/>
            </a:pPr>
            <a:r>
              <a:rPr lang="en-GB" sz="6400" b="1" dirty="0">
                <a:latin typeface="Arial" pitchFamily="34" charset="0"/>
                <a:cs typeface="Arial" pitchFamily="34" charset="0"/>
              </a:rPr>
              <a:t>	Type of Structure</a:t>
            </a:r>
            <a:endParaRPr lang="en-MY" sz="6400" b="1" dirty="0">
              <a:latin typeface="Arial" pitchFamily="34" charset="0"/>
              <a:cs typeface="Arial" pitchFamily="34" charset="0"/>
            </a:endParaRPr>
          </a:p>
          <a:p>
            <a:pPr>
              <a:buNone/>
            </a:pPr>
            <a:r>
              <a:rPr lang="en-MY" sz="6400" b="1" dirty="0">
                <a:latin typeface="Arial" pitchFamily="34" charset="0"/>
                <a:cs typeface="Arial" pitchFamily="34" charset="0"/>
              </a:rPr>
              <a:t>	</a:t>
            </a:r>
            <a:r>
              <a:rPr lang="en-MY" sz="6400" dirty="0">
                <a:latin typeface="Arial" pitchFamily="34" charset="0"/>
                <a:cs typeface="Arial" pitchFamily="34" charset="0"/>
              </a:rPr>
              <a:t>-</a:t>
            </a:r>
            <a:r>
              <a:rPr lang="en-MY" sz="6400" b="1" dirty="0">
                <a:latin typeface="Arial" pitchFamily="34" charset="0"/>
                <a:cs typeface="Arial" pitchFamily="34" charset="0"/>
              </a:rPr>
              <a:t>	</a:t>
            </a:r>
            <a:r>
              <a:rPr lang="en-GB" sz="6400" dirty="0">
                <a:latin typeface="Arial" pitchFamily="34" charset="0"/>
                <a:cs typeface="Arial" pitchFamily="34" charset="0"/>
              </a:rPr>
              <a:t>Type of structure shall be stated.</a:t>
            </a:r>
            <a:endParaRPr lang="en-MY" sz="6400" dirty="0">
              <a:latin typeface="Arial" pitchFamily="34" charset="0"/>
              <a:cs typeface="Arial" pitchFamily="34" charset="0"/>
            </a:endParaRPr>
          </a:p>
          <a:p>
            <a:pPr>
              <a:buNone/>
            </a:pPr>
            <a:r>
              <a:rPr lang="en-MY" sz="6400" dirty="0">
                <a:latin typeface="Arial" pitchFamily="34" charset="0"/>
                <a:cs typeface="Arial" pitchFamily="34" charset="0"/>
              </a:rPr>
              <a:t>	-	</a:t>
            </a:r>
            <a:r>
              <a:rPr lang="en-GB" sz="6400" dirty="0">
                <a:latin typeface="Arial" pitchFamily="34" charset="0"/>
                <a:cs typeface="Arial" pitchFamily="34" charset="0"/>
              </a:rPr>
              <a:t>The following shall be described :</a:t>
            </a:r>
            <a:endParaRPr lang="en-MY" sz="6400" dirty="0">
              <a:latin typeface="Arial" pitchFamily="34" charset="0"/>
              <a:cs typeface="Arial" pitchFamily="34" charset="0"/>
            </a:endParaRPr>
          </a:p>
          <a:p>
            <a:pPr lvl="0">
              <a:buNone/>
            </a:pPr>
            <a:r>
              <a:rPr lang="en-GB" sz="6400" dirty="0">
                <a:latin typeface="Arial" pitchFamily="34" charset="0"/>
                <a:cs typeface="Arial" pitchFamily="34" charset="0"/>
              </a:rPr>
              <a:t>		</a:t>
            </a:r>
            <a:r>
              <a:rPr lang="en-GB" sz="6400" dirty="0" err="1">
                <a:latin typeface="Arial" pitchFamily="34" charset="0"/>
                <a:cs typeface="Arial" pitchFamily="34" charset="0"/>
              </a:rPr>
              <a:t>i</a:t>
            </a:r>
            <a:r>
              <a:rPr lang="en-GB" sz="6400" dirty="0">
                <a:latin typeface="Arial" pitchFamily="34" charset="0"/>
                <a:cs typeface="Arial" pitchFamily="34" charset="0"/>
              </a:rPr>
              <a:t>)	Type of pile</a:t>
            </a:r>
            <a:endParaRPr lang="en-MY" sz="6400" dirty="0">
              <a:latin typeface="Arial" pitchFamily="34" charset="0"/>
              <a:cs typeface="Arial" pitchFamily="34" charset="0"/>
            </a:endParaRPr>
          </a:p>
          <a:p>
            <a:pPr lvl="0">
              <a:buNone/>
            </a:pPr>
            <a:r>
              <a:rPr lang="en-GB" sz="6400" dirty="0">
                <a:latin typeface="Arial" pitchFamily="34" charset="0"/>
                <a:cs typeface="Arial" pitchFamily="34" charset="0"/>
              </a:rPr>
              <a:t>		ii)	Type of structure (e.g. beam, box girder /  segmental)</a:t>
            </a:r>
            <a:endParaRPr lang="en-MY" sz="6400" dirty="0">
              <a:latin typeface="Arial" pitchFamily="34" charset="0"/>
              <a:cs typeface="Arial" pitchFamily="34" charset="0"/>
            </a:endParaRPr>
          </a:p>
          <a:p>
            <a:pPr lvl="0">
              <a:buNone/>
            </a:pPr>
            <a:r>
              <a:rPr lang="en-GB" sz="6400" dirty="0">
                <a:latin typeface="Arial" pitchFamily="34" charset="0"/>
                <a:cs typeface="Arial" pitchFamily="34" charset="0"/>
              </a:rPr>
              <a:t>		iii)	No. of span</a:t>
            </a:r>
            <a:endParaRPr lang="en-MY" sz="6400" dirty="0">
              <a:latin typeface="Arial" pitchFamily="34" charset="0"/>
              <a:cs typeface="Arial" pitchFamily="34" charset="0"/>
            </a:endParaRPr>
          </a:p>
          <a:p>
            <a:pPr lvl="0">
              <a:buNone/>
            </a:pPr>
            <a:endParaRPr lang="en-MY" sz="6400" b="1" dirty="0">
              <a:latin typeface="Arial" pitchFamily="34" charset="0"/>
              <a:cs typeface="Arial" pitchFamily="34" charset="0"/>
            </a:endParaRPr>
          </a:p>
          <a:p>
            <a:pPr lvl="0">
              <a:buNone/>
            </a:pPr>
            <a:r>
              <a:rPr lang="en-MY" sz="6400" b="1" dirty="0">
                <a:latin typeface="Arial" pitchFamily="34" charset="0"/>
                <a:cs typeface="Arial" pitchFamily="34" charset="0"/>
              </a:rPr>
              <a:t>	</a:t>
            </a:r>
            <a:r>
              <a:rPr lang="en-GB" sz="6400" b="1" dirty="0">
                <a:latin typeface="Arial" pitchFamily="34" charset="0"/>
                <a:cs typeface="Arial" pitchFamily="34" charset="0"/>
              </a:rPr>
              <a:t>Dimension</a:t>
            </a:r>
            <a:endParaRPr lang="en-MY" sz="6400" dirty="0">
              <a:latin typeface="Arial" pitchFamily="34" charset="0"/>
              <a:cs typeface="Arial" pitchFamily="34" charset="0"/>
            </a:endParaRPr>
          </a:p>
          <a:p>
            <a:pPr>
              <a:buNone/>
            </a:pPr>
            <a:r>
              <a:rPr lang="en-GB" sz="6400" b="1" dirty="0">
                <a:latin typeface="Arial" pitchFamily="34" charset="0"/>
                <a:cs typeface="Arial" pitchFamily="34" charset="0"/>
              </a:rPr>
              <a:t>	A)	</a:t>
            </a:r>
            <a:r>
              <a:rPr lang="en-GB" sz="6400" b="1" dirty="0">
                <a:latin typeface="Arial" pitchFamily="34" charset="0"/>
                <a:cs typeface="Arial" pitchFamily="34" charset="0"/>
                <a:hlinkClick r:id="rId2" action="ppaction://hlinksldjump"/>
              </a:rPr>
              <a:t>Bridge</a:t>
            </a:r>
            <a:endParaRPr lang="en-MY" sz="6400" b="1" dirty="0">
              <a:latin typeface="Arial" pitchFamily="34" charset="0"/>
              <a:cs typeface="Arial" pitchFamily="34" charset="0"/>
            </a:endParaRPr>
          </a:p>
          <a:p>
            <a:pPr>
              <a:buNone/>
            </a:pPr>
            <a:r>
              <a:rPr lang="en-MY" sz="6400" b="1" dirty="0">
                <a:latin typeface="Arial" pitchFamily="34" charset="0"/>
                <a:cs typeface="Arial" pitchFamily="34" charset="0"/>
              </a:rPr>
              <a:t>		</a:t>
            </a:r>
            <a:r>
              <a:rPr lang="en-GB" sz="6400" dirty="0">
                <a:latin typeface="Arial" pitchFamily="34" charset="0"/>
                <a:cs typeface="Arial" pitchFamily="34" charset="0"/>
              </a:rPr>
              <a:t>Length (L) – measured from abutment to abutment</a:t>
            </a:r>
            <a:endParaRPr lang="en-MY" sz="6400" dirty="0">
              <a:latin typeface="Arial" pitchFamily="34" charset="0"/>
              <a:cs typeface="Arial" pitchFamily="34" charset="0"/>
            </a:endParaRPr>
          </a:p>
          <a:p>
            <a:pPr lvl="0">
              <a:buNone/>
            </a:pPr>
            <a:r>
              <a:rPr lang="en-GB" sz="6400" dirty="0">
                <a:latin typeface="Arial" pitchFamily="34" charset="0"/>
                <a:cs typeface="Arial" pitchFamily="34" charset="0"/>
              </a:rPr>
              <a:t>		Width (W) – measured from the outer edge of parapet</a:t>
            </a:r>
            <a:endParaRPr lang="en-MY" sz="6400" dirty="0">
              <a:latin typeface="Arial" pitchFamily="34" charset="0"/>
              <a:cs typeface="Arial" pitchFamily="34" charset="0"/>
            </a:endParaRPr>
          </a:p>
          <a:p>
            <a:endParaRPr lang="en-MY" dirty="0"/>
          </a:p>
        </p:txBody>
      </p:sp>
      <p:sp>
        <p:nvSpPr>
          <p:cNvPr id="4" name="Footer Placeholder 3"/>
          <p:cNvSpPr>
            <a:spLocks noGrp="1"/>
          </p:cNvSpPr>
          <p:nvPr>
            <p:ph type="ftr" sz="quarter" idx="11"/>
          </p:nvPr>
        </p:nvSpPr>
        <p:spPr/>
        <p:txBody>
          <a:bodyPr/>
          <a:lstStyle/>
          <a:p>
            <a:r>
              <a:rPr lang="en-MY" dirty="0"/>
              <a:t>Civil Engineering Elemental Cost Analysis (CEECA)</a:t>
            </a:r>
          </a:p>
        </p:txBody>
      </p:sp>
      <p:sp>
        <p:nvSpPr>
          <p:cNvPr id="5" name="Slide Number Placeholder 4"/>
          <p:cNvSpPr>
            <a:spLocks noGrp="1"/>
          </p:cNvSpPr>
          <p:nvPr>
            <p:ph type="sldNum" sz="quarter" idx="12"/>
          </p:nvPr>
        </p:nvSpPr>
        <p:spPr/>
        <p:txBody>
          <a:bodyPr/>
          <a:lstStyle/>
          <a:p>
            <a:fld id="{3449D8D9-60A4-4481-97E0-9AB255D44B69}" type="slidenum">
              <a:rPr lang="en-MY" smtClean="0"/>
              <a:pPr/>
              <a:t>15</a:t>
            </a:fld>
            <a:endParaRPr lang="en-MY"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rial" pitchFamily="34" charset="0"/>
                <a:cs typeface="Arial" pitchFamily="34" charset="0"/>
              </a:rPr>
              <a:t>FORM 3</a:t>
            </a:r>
            <a:endParaRPr lang="en-MY" sz="32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buNone/>
            </a:pPr>
            <a:r>
              <a:rPr lang="en-GB" b="1" dirty="0">
                <a:latin typeface="Arial" pitchFamily="34" charset="0"/>
                <a:cs typeface="Arial" pitchFamily="34" charset="0"/>
              </a:rPr>
              <a:t>	</a:t>
            </a:r>
            <a:r>
              <a:rPr lang="en-GB" sz="1800" b="1" dirty="0">
                <a:latin typeface="Arial" pitchFamily="34" charset="0"/>
                <a:cs typeface="Arial" pitchFamily="34" charset="0"/>
              </a:rPr>
              <a:t>B)	</a:t>
            </a:r>
            <a:r>
              <a:rPr lang="en-GB" sz="1800" b="1" dirty="0">
                <a:latin typeface="Arial" pitchFamily="34" charset="0"/>
                <a:cs typeface="Arial" pitchFamily="34" charset="0"/>
                <a:hlinkClick r:id="rId2" action="ppaction://hlinksldjump"/>
              </a:rPr>
              <a:t>Pedestrian Bridge / Pedestrian Bridge with Motorcycle Ramp</a:t>
            </a:r>
            <a:endParaRPr lang="en-MY" sz="1800" dirty="0">
              <a:latin typeface="Arial" pitchFamily="34" charset="0"/>
              <a:cs typeface="Arial" pitchFamily="34" charset="0"/>
            </a:endParaRPr>
          </a:p>
          <a:p>
            <a:pPr lvl="0">
              <a:buNone/>
            </a:pPr>
            <a:r>
              <a:rPr lang="en-GB" sz="1800" dirty="0">
                <a:latin typeface="Arial" pitchFamily="34" charset="0"/>
                <a:cs typeface="Arial" pitchFamily="34" charset="0"/>
              </a:rPr>
              <a:t>		Length (L) – total length of bridge from end A to end B</a:t>
            </a:r>
            <a:endParaRPr lang="en-MY" sz="1800" dirty="0">
              <a:latin typeface="Arial" pitchFamily="34" charset="0"/>
              <a:cs typeface="Arial" pitchFamily="34" charset="0"/>
            </a:endParaRPr>
          </a:p>
          <a:p>
            <a:pPr lvl="0">
              <a:buNone/>
            </a:pPr>
            <a:r>
              <a:rPr lang="en-GB" sz="1800" dirty="0">
                <a:latin typeface="Arial" pitchFamily="34" charset="0"/>
                <a:cs typeface="Arial" pitchFamily="34" charset="0"/>
              </a:rPr>
              <a:t>		Width (W) – measured from the outer edge of slab</a:t>
            </a:r>
            <a:endParaRPr lang="en-MY" sz="1800" dirty="0">
              <a:latin typeface="Arial" pitchFamily="34" charset="0"/>
              <a:cs typeface="Arial" pitchFamily="34" charset="0"/>
            </a:endParaRPr>
          </a:p>
          <a:p>
            <a:pPr>
              <a:buNone/>
            </a:pPr>
            <a:endParaRPr lang="en-GB" sz="1800" b="1" dirty="0">
              <a:latin typeface="Arial" pitchFamily="34" charset="0"/>
              <a:cs typeface="Arial" pitchFamily="34" charset="0"/>
            </a:endParaRPr>
          </a:p>
          <a:p>
            <a:pPr>
              <a:buNone/>
            </a:pPr>
            <a:r>
              <a:rPr lang="en-GB" sz="1800" b="1" dirty="0">
                <a:latin typeface="Arial" pitchFamily="34" charset="0"/>
                <a:cs typeface="Arial" pitchFamily="34" charset="0"/>
              </a:rPr>
              <a:t>	C)	</a:t>
            </a:r>
            <a:r>
              <a:rPr lang="en-GB" sz="1800" b="1" dirty="0">
                <a:latin typeface="Arial" pitchFamily="34" charset="0"/>
                <a:cs typeface="Arial" pitchFamily="34" charset="0"/>
                <a:hlinkClick r:id="rId3" action="ppaction://hlinksldjump"/>
              </a:rPr>
              <a:t>Viaduct/ Interchange</a:t>
            </a:r>
            <a:endParaRPr lang="en-MY" sz="1800" dirty="0">
              <a:latin typeface="Arial" pitchFamily="34" charset="0"/>
              <a:cs typeface="Arial" pitchFamily="34" charset="0"/>
            </a:endParaRPr>
          </a:p>
          <a:p>
            <a:pPr lvl="0">
              <a:buNone/>
            </a:pPr>
            <a:r>
              <a:rPr lang="en-GB" sz="1800" dirty="0">
                <a:latin typeface="Arial" pitchFamily="34" charset="0"/>
                <a:cs typeface="Arial" pitchFamily="34" charset="0"/>
              </a:rPr>
              <a:t>		Length (L) – total length of bridge from end A to end B </a:t>
            </a:r>
            <a:endParaRPr lang="en-MY" sz="1800" dirty="0">
              <a:latin typeface="Arial" pitchFamily="34" charset="0"/>
              <a:cs typeface="Arial" pitchFamily="34" charset="0"/>
            </a:endParaRPr>
          </a:p>
          <a:p>
            <a:pPr lvl="0">
              <a:buNone/>
            </a:pPr>
            <a:r>
              <a:rPr lang="en-GB" sz="1800" dirty="0">
                <a:latin typeface="Arial" pitchFamily="34" charset="0"/>
                <a:cs typeface="Arial" pitchFamily="34" charset="0"/>
              </a:rPr>
              <a:t>		Width (W) – measured from the outer edge of parapet</a:t>
            </a:r>
            <a:endParaRPr lang="en-MY" sz="1800" dirty="0">
              <a:latin typeface="Arial" pitchFamily="34" charset="0"/>
              <a:cs typeface="Arial" pitchFamily="34" charset="0"/>
            </a:endParaRPr>
          </a:p>
          <a:p>
            <a:pPr>
              <a:buNone/>
            </a:pPr>
            <a:endParaRPr lang="en-GB" sz="1800" b="1" dirty="0">
              <a:latin typeface="Arial" pitchFamily="34" charset="0"/>
              <a:cs typeface="Arial" pitchFamily="34" charset="0"/>
            </a:endParaRPr>
          </a:p>
          <a:p>
            <a:pPr>
              <a:buNone/>
            </a:pPr>
            <a:r>
              <a:rPr lang="en-GB" sz="1800" b="1" dirty="0">
                <a:latin typeface="Arial" pitchFamily="34" charset="0"/>
                <a:cs typeface="Arial" pitchFamily="34" charset="0"/>
              </a:rPr>
              <a:t>	D)	</a:t>
            </a:r>
            <a:r>
              <a:rPr lang="en-GB" sz="1800" b="1" dirty="0">
                <a:latin typeface="Arial" pitchFamily="34" charset="0"/>
                <a:cs typeface="Arial" pitchFamily="34" charset="0"/>
                <a:hlinkClick r:id="rId4" action="ppaction://hlinksldjump"/>
              </a:rPr>
              <a:t>Underpass/ Tunnel/ Culvert</a:t>
            </a:r>
            <a:endParaRPr lang="en-MY" sz="1800" dirty="0">
              <a:latin typeface="Arial" pitchFamily="34" charset="0"/>
              <a:cs typeface="Arial" pitchFamily="34" charset="0"/>
            </a:endParaRPr>
          </a:p>
          <a:p>
            <a:pPr lvl="0">
              <a:buNone/>
            </a:pPr>
            <a:r>
              <a:rPr lang="en-GB" sz="1800" dirty="0">
                <a:latin typeface="Arial" pitchFamily="34" charset="0"/>
                <a:cs typeface="Arial" pitchFamily="34" charset="0"/>
              </a:rPr>
              <a:t>		Length (L) – total length of bridge from end A to end B</a:t>
            </a:r>
            <a:endParaRPr lang="en-MY" sz="1800" dirty="0">
              <a:latin typeface="Arial" pitchFamily="34" charset="0"/>
              <a:cs typeface="Arial" pitchFamily="34" charset="0"/>
            </a:endParaRPr>
          </a:p>
          <a:p>
            <a:pPr lvl="0">
              <a:buNone/>
            </a:pPr>
            <a:r>
              <a:rPr lang="en-GB" sz="1800" dirty="0">
                <a:latin typeface="Arial" pitchFamily="34" charset="0"/>
                <a:cs typeface="Arial" pitchFamily="34" charset="0"/>
              </a:rPr>
              <a:t>		Width (W) – measured from the outer edge of wall</a:t>
            </a:r>
            <a:endParaRPr lang="en-MY" sz="1800" dirty="0">
              <a:latin typeface="Arial" pitchFamily="34" charset="0"/>
              <a:cs typeface="Arial" pitchFamily="34" charset="0"/>
            </a:endParaRPr>
          </a:p>
          <a:p>
            <a:endParaRPr lang="en-MY" dirty="0"/>
          </a:p>
        </p:txBody>
      </p:sp>
      <p:sp>
        <p:nvSpPr>
          <p:cNvPr id="4" name="Footer Placeholder 3"/>
          <p:cNvSpPr>
            <a:spLocks noGrp="1"/>
          </p:cNvSpPr>
          <p:nvPr>
            <p:ph type="ftr" sz="quarter" idx="11"/>
          </p:nvPr>
        </p:nvSpPr>
        <p:spPr/>
        <p:txBody>
          <a:bodyPr/>
          <a:lstStyle/>
          <a:p>
            <a:r>
              <a:rPr lang="en-MY"/>
              <a:t>Civil Engineering Elemental Cost Analysis (CEECA)</a:t>
            </a:r>
          </a:p>
        </p:txBody>
      </p:sp>
      <p:sp>
        <p:nvSpPr>
          <p:cNvPr id="5" name="Slide Number Placeholder 4"/>
          <p:cNvSpPr>
            <a:spLocks noGrp="1"/>
          </p:cNvSpPr>
          <p:nvPr>
            <p:ph type="sldNum" sz="quarter" idx="12"/>
          </p:nvPr>
        </p:nvSpPr>
        <p:spPr/>
        <p:txBody>
          <a:bodyPr/>
          <a:lstStyle/>
          <a:p>
            <a:fld id="{3449D8D9-60A4-4481-97E0-9AB255D44B69}" type="slidenum">
              <a:rPr lang="en-MY" smtClean="0"/>
              <a:pPr/>
              <a:t>16</a:t>
            </a:fld>
            <a:endParaRPr lang="en-MY"/>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rial" pitchFamily="34" charset="0"/>
                <a:cs typeface="Arial" pitchFamily="34" charset="0"/>
              </a:rPr>
              <a:t>FORM 3</a:t>
            </a:r>
            <a:endParaRPr lang="en-MY" sz="3200" dirty="0"/>
          </a:p>
        </p:txBody>
      </p:sp>
      <p:sp>
        <p:nvSpPr>
          <p:cNvPr id="3" name="Content Placeholder 2"/>
          <p:cNvSpPr>
            <a:spLocks noGrp="1"/>
          </p:cNvSpPr>
          <p:nvPr>
            <p:ph idx="1"/>
          </p:nvPr>
        </p:nvSpPr>
        <p:spPr>
          <a:xfrm>
            <a:off x="-457200" y="1371600"/>
            <a:ext cx="8229600" cy="4525963"/>
          </a:xfrm>
        </p:spPr>
        <p:txBody>
          <a:bodyPr>
            <a:normAutofit/>
          </a:bodyPr>
          <a:lstStyle/>
          <a:p>
            <a:pPr lvl="3">
              <a:buNone/>
            </a:pPr>
            <a:endParaRPr lang="en-GB" sz="1800" b="1" dirty="0">
              <a:latin typeface="Arial" pitchFamily="34" charset="0"/>
              <a:cs typeface="Arial" pitchFamily="34" charset="0"/>
            </a:endParaRPr>
          </a:p>
          <a:p>
            <a:pPr lvl="3">
              <a:buNone/>
            </a:pPr>
            <a:r>
              <a:rPr lang="en-GB" sz="1800" b="1" dirty="0">
                <a:latin typeface="Arial" pitchFamily="34" charset="0"/>
                <a:cs typeface="Arial" pitchFamily="34" charset="0"/>
              </a:rPr>
              <a:t>Area of structure  (m2)</a:t>
            </a:r>
            <a:endParaRPr lang="en-MY" sz="1800" b="1" dirty="0">
              <a:latin typeface="Arial" pitchFamily="34" charset="0"/>
              <a:cs typeface="Arial" pitchFamily="34" charset="0"/>
            </a:endParaRPr>
          </a:p>
          <a:p>
            <a:pPr lvl="3">
              <a:buNone/>
            </a:pPr>
            <a:r>
              <a:rPr lang="en-GB" sz="1800" dirty="0">
                <a:latin typeface="Arial" pitchFamily="34" charset="0"/>
                <a:cs typeface="Arial" pitchFamily="34" charset="0"/>
              </a:rPr>
              <a:t>Measured to the nearest whole number.</a:t>
            </a:r>
            <a:endParaRPr lang="en-MY" sz="1800" dirty="0">
              <a:latin typeface="Arial" pitchFamily="34" charset="0"/>
              <a:cs typeface="Arial" pitchFamily="34" charset="0"/>
            </a:endParaRPr>
          </a:p>
          <a:p>
            <a:pPr lvl="3">
              <a:buNone/>
            </a:pPr>
            <a:endParaRPr lang="en-MY" sz="1800" b="1" dirty="0">
              <a:latin typeface="Arial" pitchFamily="34" charset="0"/>
              <a:cs typeface="Arial" pitchFamily="34" charset="0"/>
            </a:endParaRPr>
          </a:p>
          <a:p>
            <a:pPr lvl="3">
              <a:buNone/>
            </a:pPr>
            <a:r>
              <a:rPr lang="en-GB" sz="1800" b="1" dirty="0">
                <a:latin typeface="Arial" pitchFamily="34" charset="0"/>
                <a:cs typeface="Arial" pitchFamily="34" charset="0"/>
              </a:rPr>
              <a:t>Total length of pile (m)</a:t>
            </a:r>
            <a:endParaRPr lang="en-MY" sz="1800" b="1" dirty="0">
              <a:latin typeface="Arial" pitchFamily="34" charset="0"/>
              <a:cs typeface="Arial" pitchFamily="34" charset="0"/>
            </a:endParaRPr>
          </a:p>
          <a:p>
            <a:pPr lvl="3">
              <a:buNone/>
            </a:pPr>
            <a:r>
              <a:rPr lang="en-GB" sz="1800" dirty="0">
                <a:latin typeface="Arial" pitchFamily="34" charset="0"/>
                <a:cs typeface="Arial" pitchFamily="34" charset="0"/>
              </a:rPr>
              <a:t>Measured from toe to cut-off level</a:t>
            </a:r>
            <a:endParaRPr lang="en-MY" sz="1800" dirty="0">
              <a:latin typeface="Arial" pitchFamily="34" charset="0"/>
              <a:cs typeface="Arial" pitchFamily="34" charset="0"/>
            </a:endParaRPr>
          </a:p>
          <a:p>
            <a:endParaRPr lang="en-MY" sz="1800" dirty="0">
              <a:latin typeface="Arial" pitchFamily="34" charset="0"/>
              <a:cs typeface="Arial" pitchFamily="34" charset="0"/>
            </a:endParaRPr>
          </a:p>
          <a:p>
            <a:pPr lvl="3">
              <a:buNone/>
            </a:pPr>
            <a:r>
              <a:rPr lang="en-GB" sz="1800" b="1" dirty="0">
                <a:latin typeface="Arial" pitchFamily="34" charset="0"/>
                <a:cs typeface="Arial" pitchFamily="34" charset="0"/>
              </a:rPr>
              <a:t>Cost of structure (RM)</a:t>
            </a:r>
            <a:endParaRPr lang="en-MY" sz="1800" b="1" dirty="0">
              <a:latin typeface="Arial" pitchFamily="34" charset="0"/>
              <a:cs typeface="Arial" pitchFamily="34" charset="0"/>
            </a:endParaRPr>
          </a:p>
          <a:p>
            <a:pPr lvl="3">
              <a:buNone/>
            </a:pPr>
            <a:r>
              <a:rPr lang="en-GB" sz="1800" dirty="0">
                <a:latin typeface="Arial" pitchFamily="34" charset="0"/>
                <a:cs typeface="Arial" pitchFamily="34" charset="0"/>
              </a:rPr>
              <a:t>Cost excludes temporary work. Refurbishment works (if any) and</a:t>
            </a:r>
          </a:p>
          <a:p>
            <a:pPr lvl="3">
              <a:buNone/>
            </a:pPr>
            <a:r>
              <a:rPr lang="en-GB" sz="1800" dirty="0">
                <a:latin typeface="Arial" pitchFamily="34" charset="0"/>
                <a:cs typeface="Arial" pitchFamily="34" charset="0"/>
              </a:rPr>
              <a:t>bridge widening shall not be analysed.</a:t>
            </a:r>
            <a:endParaRPr lang="en-MY" sz="1800" dirty="0">
              <a:latin typeface="Arial" pitchFamily="34" charset="0"/>
              <a:cs typeface="Arial" pitchFamily="34" charset="0"/>
            </a:endParaRPr>
          </a:p>
          <a:p>
            <a:endParaRPr lang="en-MY" dirty="0"/>
          </a:p>
        </p:txBody>
      </p:sp>
      <p:sp>
        <p:nvSpPr>
          <p:cNvPr id="4" name="Footer Placeholder 3"/>
          <p:cNvSpPr>
            <a:spLocks noGrp="1"/>
          </p:cNvSpPr>
          <p:nvPr>
            <p:ph type="ftr" sz="quarter" idx="11"/>
          </p:nvPr>
        </p:nvSpPr>
        <p:spPr/>
        <p:txBody>
          <a:bodyPr/>
          <a:lstStyle/>
          <a:p>
            <a:r>
              <a:rPr lang="en-MY"/>
              <a:t>Civil Engineering Elemental Cost Analysis (CEECA)</a:t>
            </a:r>
          </a:p>
        </p:txBody>
      </p:sp>
      <p:sp>
        <p:nvSpPr>
          <p:cNvPr id="5" name="Slide Number Placeholder 4"/>
          <p:cNvSpPr>
            <a:spLocks noGrp="1"/>
          </p:cNvSpPr>
          <p:nvPr>
            <p:ph type="sldNum" sz="quarter" idx="12"/>
          </p:nvPr>
        </p:nvSpPr>
        <p:spPr/>
        <p:txBody>
          <a:bodyPr/>
          <a:lstStyle/>
          <a:p>
            <a:fld id="{3449D8D9-60A4-4481-97E0-9AB255D44B69}" type="slidenum">
              <a:rPr lang="en-MY" smtClean="0"/>
              <a:pPr/>
              <a:t>17</a:t>
            </a:fld>
            <a:endParaRPr lang="en-MY"/>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1600200"/>
            <a:ext cx="3429000" cy="884238"/>
          </a:xfrm>
        </p:spPr>
        <p:txBody>
          <a:bodyPr>
            <a:normAutofit fontScale="90000"/>
          </a:bodyPr>
          <a:lstStyle/>
          <a:p>
            <a:r>
              <a:rPr lang="en-US" sz="3200" dirty="0">
                <a:latin typeface="Arial" pitchFamily="34" charset="0"/>
                <a:cs typeface="Arial" pitchFamily="34" charset="0"/>
              </a:rPr>
              <a:t>FORM 3</a:t>
            </a:r>
            <a:br>
              <a:rPr lang="en-US" sz="3200" dirty="0">
                <a:latin typeface="Arial" pitchFamily="34" charset="0"/>
                <a:cs typeface="Arial" pitchFamily="34" charset="0"/>
              </a:rPr>
            </a:br>
            <a:br>
              <a:rPr lang="en-US" sz="3200" dirty="0">
                <a:latin typeface="Arial" pitchFamily="34" charset="0"/>
                <a:cs typeface="Arial" pitchFamily="34" charset="0"/>
              </a:rPr>
            </a:br>
            <a:r>
              <a:rPr lang="en-US" sz="2200" dirty="0">
                <a:latin typeface="Arial" pitchFamily="34" charset="0"/>
                <a:cs typeface="Arial" pitchFamily="34" charset="0"/>
              </a:rPr>
              <a:t>STRUCTURE COMPONENT</a:t>
            </a:r>
            <a:endParaRPr lang="en-MY" sz="22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MY"/>
              <a:t>Civil Engineering Elemental Cost Analysis (CEECA)</a:t>
            </a:r>
          </a:p>
        </p:txBody>
      </p:sp>
      <p:sp>
        <p:nvSpPr>
          <p:cNvPr id="5" name="Slide Number Placeholder 4"/>
          <p:cNvSpPr>
            <a:spLocks noGrp="1"/>
          </p:cNvSpPr>
          <p:nvPr>
            <p:ph type="sldNum" sz="quarter" idx="12"/>
          </p:nvPr>
        </p:nvSpPr>
        <p:spPr/>
        <p:txBody>
          <a:bodyPr/>
          <a:lstStyle/>
          <a:p>
            <a:fld id="{3449D8D9-60A4-4481-97E0-9AB255D44B69}" type="slidenum">
              <a:rPr lang="en-MY" smtClean="0"/>
              <a:pPr/>
              <a:t>18</a:t>
            </a:fld>
            <a:endParaRPr lang="en-MY"/>
          </a:p>
        </p:txBody>
      </p:sp>
      <p:pic>
        <p:nvPicPr>
          <p:cNvPr id="3074" name="Picture 2"/>
          <p:cNvPicPr>
            <a:picLocks noGrp="1" noChangeAspect="1" noChangeArrowheads="1"/>
          </p:cNvPicPr>
          <p:nvPr>
            <p:ph idx="1"/>
          </p:nvPr>
        </p:nvPicPr>
        <p:blipFill>
          <a:blip r:embed="rId2"/>
          <a:srcRect l="10244" t="21887" r="60412" b="10768"/>
          <a:stretch>
            <a:fillRect/>
          </a:stretch>
        </p:blipFill>
        <p:spPr bwMode="auto">
          <a:xfrm>
            <a:off x="838200" y="533399"/>
            <a:ext cx="4267200" cy="5506065"/>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a:latin typeface="Arial" pitchFamily="34" charset="0"/>
                <a:cs typeface="Arial" pitchFamily="34" charset="0"/>
              </a:rPr>
              <a:t>FORM 4</a:t>
            </a:r>
            <a:endParaRPr lang="en-MY" sz="32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MY"/>
              <a:t>Civil Engineering Elemental Cost Analysis (CEECA)</a:t>
            </a:r>
          </a:p>
        </p:txBody>
      </p:sp>
      <p:sp>
        <p:nvSpPr>
          <p:cNvPr id="5" name="Slide Number Placeholder 4"/>
          <p:cNvSpPr>
            <a:spLocks noGrp="1"/>
          </p:cNvSpPr>
          <p:nvPr>
            <p:ph type="sldNum" sz="quarter" idx="12"/>
          </p:nvPr>
        </p:nvSpPr>
        <p:spPr/>
        <p:txBody>
          <a:bodyPr/>
          <a:lstStyle/>
          <a:p>
            <a:fld id="{3449D8D9-60A4-4481-97E0-9AB255D44B69}" type="slidenum">
              <a:rPr lang="en-MY" smtClean="0"/>
              <a:pPr/>
              <a:t>19</a:t>
            </a:fld>
            <a:endParaRPr lang="en-MY"/>
          </a:p>
        </p:txBody>
      </p:sp>
      <p:pic>
        <p:nvPicPr>
          <p:cNvPr id="4098" name="Picture 2"/>
          <p:cNvPicPr>
            <a:picLocks noGrp="1" noChangeAspect="1" noChangeArrowheads="1"/>
          </p:cNvPicPr>
          <p:nvPr>
            <p:ph idx="1"/>
          </p:nvPr>
        </p:nvPicPr>
        <p:blipFill>
          <a:blip r:embed="rId2"/>
          <a:srcRect l="27282" t="21887" r="25389" b="19186"/>
          <a:stretch>
            <a:fillRect/>
          </a:stretch>
        </p:blipFill>
        <p:spPr bwMode="auto">
          <a:xfrm>
            <a:off x="2133600" y="1066800"/>
            <a:ext cx="4724400" cy="51054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a:latin typeface="Arial" pitchFamily="34" charset="0"/>
                <a:cs typeface="Arial" pitchFamily="34" charset="0"/>
              </a:rPr>
              <a:t>COST ANALYSIS</a:t>
            </a:r>
            <a:endParaRPr lang="en-MY" dirty="0">
              <a:latin typeface="Arial" pitchFamily="34" charset="0"/>
              <a:cs typeface="Arial" pitchFamily="34" charset="0"/>
            </a:endParaRPr>
          </a:p>
        </p:txBody>
      </p:sp>
      <p:sp>
        <p:nvSpPr>
          <p:cNvPr id="3" name="Content Placeholder 2"/>
          <p:cNvSpPr>
            <a:spLocks noGrp="1"/>
          </p:cNvSpPr>
          <p:nvPr>
            <p:ph idx="1"/>
          </p:nvPr>
        </p:nvSpPr>
        <p:spPr>
          <a:xfrm>
            <a:off x="457200" y="2332037"/>
            <a:ext cx="8229600" cy="4525963"/>
          </a:xfrm>
        </p:spPr>
        <p:txBody>
          <a:bodyPr/>
          <a:lstStyle/>
          <a:p>
            <a:r>
              <a:rPr lang="en-US" dirty="0">
                <a:latin typeface="Arial" pitchFamily="34" charset="0"/>
                <a:cs typeface="Arial" pitchFamily="34" charset="0"/>
              </a:rPr>
              <a:t>Used in establishing Preliminary Estimate</a:t>
            </a:r>
          </a:p>
          <a:p>
            <a:r>
              <a:rPr lang="en-US" dirty="0">
                <a:latin typeface="Arial" pitchFamily="34" charset="0"/>
                <a:cs typeface="Arial" pitchFamily="34" charset="0"/>
              </a:rPr>
              <a:t>Negotiation</a:t>
            </a:r>
          </a:p>
          <a:p>
            <a:r>
              <a:rPr lang="en-US" dirty="0">
                <a:latin typeface="Arial" pitchFamily="34" charset="0"/>
                <a:cs typeface="Arial" pitchFamily="34" charset="0"/>
              </a:rPr>
              <a:t>Basis for Detailed Estimate</a:t>
            </a:r>
            <a:endParaRPr lang="en-MY"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MY"/>
              <a:t>Civil Engineering Elemental Cost Analysis (CEECA)</a:t>
            </a:r>
          </a:p>
        </p:txBody>
      </p:sp>
      <p:sp>
        <p:nvSpPr>
          <p:cNvPr id="5" name="Slide Number Placeholder 4"/>
          <p:cNvSpPr>
            <a:spLocks noGrp="1"/>
          </p:cNvSpPr>
          <p:nvPr>
            <p:ph type="sldNum" sz="quarter" idx="12"/>
          </p:nvPr>
        </p:nvSpPr>
        <p:spPr/>
        <p:txBody>
          <a:bodyPr/>
          <a:lstStyle/>
          <a:p>
            <a:fld id="{3449D8D9-60A4-4481-97E0-9AB255D44B69}" type="slidenum">
              <a:rPr lang="en-MY" smtClean="0"/>
              <a:pPr/>
              <a:t>2</a:t>
            </a:fld>
            <a:endParaRPr lang="en-MY"/>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a:latin typeface="Arial" pitchFamily="34" charset="0"/>
                <a:cs typeface="Arial" pitchFamily="34" charset="0"/>
              </a:rPr>
              <a:t>FORM 5</a:t>
            </a:r>
            <a:endParaRPr lang="en-MY" sz="3200" dirty="0">
              <a:latin typeface="Arial" pitchFamily="34" charset="0"/>
              <a:cs typeface="Arial" pitchFamily="34" charset="0"/>
            </a:endParaRPr>
          </a:p>
        </p:txBody>
      </p:sp>
      <p:sp>
        <p:nvSpPr>
          <p:cNvPr id="3" name="Content Placeholder 2"/>
          <p:cNvSpPr>
            <a:spLocks noGrp="1"/>
          </p:cNvSpPr>
          <p:nvPr>
            <p:ph idx="1"/>
          </p:nvPr>
        </p:nvSpPr>
        <p:spPr>
          <a:xfrm>
            <a:off x="381000" y="1066800"/>
            <a:ext cx="8229600" cy="4525963"/>
          </a:xfrm>
        </p:spPr>
        <p:txBody>
          <a:bodyPr>
            <a:normAutofit fontScale="25000" lnSpcReduction="20000"/>
          </a:bodyPr>
          <a:lstStyle/>
          <a:p>
            <a:pPr>
              <a:buNone/>
            </a:pPr>
            <a:r>
              <a:rPr lang="en-GB" sz="5500" dirty="0">
                <a:latin typeface="Arial" pitchFamily="34" charset="0"/>
                <a:cs typeface="Arial" pitchFamily="34" charset="0"/>
              </a:rPr>
              <a:t>	</a:t>
            </a:r>
            <a:r>
              <a:rPr lang="en-GB" sz="6400" dirty="0">
                <a:latin typeface="Arial" pitchFamily="34" charset="0"/>
                <a:cs typeface="Arial" pitchFamily="34" charset="0"/>
              </a:rPr>
              <a:t>The final re-measurement of project cost is tabulated in a format comprising of: </a:t>
            </a:r>
            <a:endParaRPr lang="en-MY" sz="6400" dirty="0">
              <a:latin typeface="Arial" pitchFamily="34" charset="0"/>
              <a:cs typeface="Arial" pitchFamily="34" charset="0"/>
            </a:endParaRPr>
          </a:p>
          <a:p>
            <a:pPr lvl="1"/>
            <a:r>
              <a:rPr lang="en-GB" sz="6400" dirty="0">
                <a:latin typeface="Arial" pitchFamily="34" charset="0"/>
                <a:cs typeface="Arial" pitchFamily="34" charset="0"/>
              </a:rPr>
              <a:t>Description of work</a:t>
            </a:r>
            <a:endParaRPr lang="en-MY" sz="6400" dirty="0">
              <a:latin typeface="Arial" pitchFamily="34" charset="0"/>
              <a:cs typeface="Arial" pitchFamily="34" charset="0"/>
            </a:endParaRPr>
          </a:p>
          <a:p>
            <a:pPr lvl="1"/>
            <a:r>
              <a:rPr lang="en-GB" sz="6400" dirty="0">
                <a:latin typeface="Arial" pitchFamily="34" charset="0"/>
                <a:cs typeface="Arial" pitchFamily="34" charset="0"/>
              </a:rPr>
              <a:t>Contract cost (RM)</a:t>
            </a:r>
            <a:endParaRPr lang="en-MY" sz="6400" dirty="0">
              <a:latin typeface="Arial" pitchFamily="34" charset="0"/>
              <a:cs typeface="Arial" pitchFamily="34" charset="0"/>
            </a:endParaRPr>
          </a:p>
          <a:p>
            <a:pPr lvl="1"/>
            <a:r>
              <a:rPr lang="en-GB" sz="6400" dirty="0">
                <a:latin typeface="Arial" pitchFamily="34" charset="0"/>
                <a:cs typeface="Arial" pitchFamily="34" charset="0"/>
              </a:rPr>
              <a:t>Allocation of provisional sum items from original contract cost (RM)</a:t>
            </a:r>
            <a:endParaRPr lang="en-MY" sz="6400" dirty="0">
              <a:latin typeface="Arial" pitchFamily="34" charset="0"/>
              <a:cs typeface="Arial" pitchFamily="34" charset="0"/>
            </a:endParaRPr>
          </a:p>
          <a:p>
            <a:pPr lvl="1"/>
            <a:r>
              <a:rPr lang="en-GB" sz="6400" dirty="0">
                <a:latin typeface="Arial" pitchFamily="34" charset="0"/>
                <a:cs typeface="Arial" pitchFamily="34" charset="0"/>
              </a:rPr>
              <a:t>Adjustment due to re-measurement of final quantities (Addition/Omission) (RM)</a:t>
            </a:r>
            <a:endParaRPr lang="en-MY" sz="6400" dirty="0">
              <a:latin typeface="Arial" pitchFamily="34" charset="0"/>
              <a:cs typeface="Arial" pitchFamily="34" charset="0"/>
            </a:endParaRPr>
          </a:p>
          <a:p>
            <a:pPr lvl="1"/>
            <a:r>
              <a:rPr lang="en-GB" sz="6400" dirty="0">
                <a:latin typeface="Arial" pitchFamily="34" charset="0"/>
                <a:cs typeface="Arial" pitchFamily="34" charset="0"/>
              </a:rPr>
              <a:t>Final cost (RM)</a:t>
            </a:r>
            <a:endParaRPr lang="en-MY" sz="6400" dirty="0">
              <a:latin typeface="Arial" pitchFamily="34" charset="0"/>
              <a:cs typeface="Arial" pitchFamily="34" charset="0"/>
            </a:endParaRPr>
          </a:p>
          <a:p>
            <a:pPr>
              <a:buNone/>
            </a:pPr>
            <a:endParaRPr lang="en-MY" sz="6400" dirty="0">
              <a:latin typeface="Arial" pitchFamily="34" charset="0"/>
              <a:cs typeface="Arial" pitchFamily="34" charset="0"/>
            </a:endParaRPr>
          </a:p>
          <a:p>
            <a:pPr>
              <a:buNone/>
            </a:pPr>
            <a:r>
              <a:rPr lang="en-GB" sz="6400" b="1" dirty="0">
                <a:latin typeface="Arial" pitchFamily="34" charset="0"/>
                <a:cs typeface="Arial" pitchFamily="34" charset="0"/>
              </a:rPr>
              <a:t>	DESCRIPTION OF WORKS</a:t>
            </a:r>
            <a:endParaRPr lang="en-MY" sz="6400" dirty="0">
              <a:latin typeface="Arial" pitchFamily="34" charset="0"/>
              <a:cs typeface="Arial" pitchFamily="34" charset="0"/>
            </a:endParaRPr>
          </a:p>
          <a:p>
            <a:pPr>
              <a:buNone/>
            </a:pPr>
            <a:r>
              <a:rPr lang="en-GB" sz="6400" dirty="0">
                <a:latin typeface="Arial" pitchFamily="34" charset="0"/>
                <a:cs typeface="Arial" pitchFamily="34" charset="0"/>
              </a:rPr>
              <a:t>	The elements of works shall be stated.</a:t>
            </a:r>
          </a:p>
          <a:p>
            <a:pPr>
              <a:buNone/>
            </a:pPr>
            <a:endParaRPr lang="en-MY" sz="6400" dirty="0">
              <a:latin typeface="Arial" pitchFamily="34" charset="0"/>
              <a:cs typeface="Arial" pitchFamily="34" charset="0"/>
            </a:endParaRPr>
          </a:p>
          <a:p>
            <a:pPr>
              <a:buNone/>
            </a:pPr>
            <a:r>
              <a:rPr lang="en-GB" sz="6400" b="1" dirty="0">
                <a:latin typeface="Arial" pitchFamily="34" charset="0"/>
                <a:cs typeface="Arial" pitchFamily="34" charset="0"/>
              </a:rPr>
              <a:t>	CONTRACT COST (RM)</a:t>
            </a:r>
            <a:endParaRPr lang="en-MY" sz="6400" dirty="0">
              <a:latin typeface="Arial" pitchFamily="34" charset="0"/>
              <a:cs typeface="Arial" pitchFamily="34" charset="0"/>
            </a:endParaRPr>
          </a:p>
          <a:p>
            <a:pPr>
              <a:buNone/>
            </a:pPr>
            <a:r>
              <a:rPr lang="en-GB" sz="6400" dirty="0">
                <a:latin typeface="Arial" pitchFamily="34" charset="0"/>
                <a:cs typeface="Arial" pitchFamily="34" charset="0"/>
              </a:rPr>
              <a:t>	The amounts for the particular elements are derived from the original Contract Amount.</a:t>
            </a:r>
            <a:endParaRPr lang="en-MY" sz="6400" dirty="0">
              <a:latin typeface="Arial" pitchFamily="34" charset="0"/>
              <a:cs typeface="Arial" pitchFamily="34" charset="0"/>
            </a:endParaRPr>
          </a:p>
          <a:p>
            <a:pPr>
              <a:buNone/>
            </a:pPr>
            <a:endParaRPr lang="en-MY" sz="6400" b="1" dirty="0">
              <a:latin typeface="Arial" pitchFamily="34" charset="0"/>
              <a:cs typeface="Arial" pitchFamily="34" charset="0"/>
            </a:endParaRPr>
          </a:p>
          <a:p>
            <a:pPr>
              <a:buNone/>
            </a:pPr>
            <a:r>
              <a:rPr lang="en-MY" sz="6400" b="1" dirty="0">
                <a:latin typeface="Arial" pitchFamily="34" charset="0"/>
                <a:cs typeface="Arial" pitchFamily="34" charset="0"/>
              </a:rPr>
              <a:t>	</a:t>
            </a:r>
            <a:r>
              <a:rPr lang="en-GB" sz="6400" b="1" dirty="0">
                <a:latin typeface="Arial" pitchFamily="34" charset="0"/>
                <a:cs typeface="Arial" pitchFamily="34" charset="0"/>
              </a:rPr>
              <a:t>ALLOCATION OF PROVISIONAL SUM ITEMS FROM ORIGINAL CONTRACT COST (RM)</a:t>
            </a:r>
            <a:endParaRPr lang="en-MY" sz="6400" dirty="0">
              <a:latin typeface="Arial" pitchFamily="34" charset="0"/>
              <a:cs typeface="Arial" pitchFamily="34" charset="0"/>
            </a:endParaRPr>
          </a:p>
          <a:p>
            <a:pPr>
              <a:buNone/>
            </a:pPr>
            <a:r>
              <a:rPr lang="en-GB" sz="6400" dirty="0">
                <a:latin typeface="Arial" pitchFamily="34" charset="0"/>
                <a:cs typeface="Arial" pitchFamily="34" charset="0"/>
              </a:rPr>
              <a:t>	The Prime Cost and Provisional Sum related to the Builder’s Works (Item 2a to 2k - Form 2), if any, shall be apportioned to the particular element that is to be analysed. The remaining Prime Cost &amp; Provisional Sum items (refer clause 3.1.11 - List and Content of Elements) shall be inserted in item 3 - Form 2 and the amount shall be as allocated in the contract.</a:t>
            </a:r>
            <a:endParaRPr lang="en-MY" sz="6400" dirty="0">
              <a:latin typeface="Arial" pitchFamily="34" charset="0"/>
              <a:cs typeface="Arial" pitchFamily="34" charset="0"/>
            </a:endParaRPr>
          </a:p>
          <a:p>
            <a:endParaRPr lang="en-MY" dirty="0"/>
          </a:p>
        </p:txBody>
      </p:sp>
      <p:sp>
        <p:nvSpPr>
          <p:cNvPr id="4" name="Footer Placeholder 3"/>
          <p:cNvSpPr>
            <a:spLocks noGrp="1"/>
          </p:cNvSpPr>
          <p:nvPr>
            <p:ph type="ftr" sz="quarter" idx="11"/>
          </p:nvPr>
        </p:nvSpPr>
        <p:spPr/>
        <p:txBody>
          <a:bodyPr/>
          <a:lstStyle/>
          <a:p>
            <a:r>
              <a:rPr lang="en-MY"/>
              <a:t>Civil Engineering Elemental Cost Analysis (CEECA)</a:t>
            </a:r>
          </a:p>
        </p:txBody>
      </p:sp>
      <p:sp>
        <p:nvSpPr>
          <p:cNvPr id="5" name="Slide Number Placeholder 4"/>
          <p:cNvSpPr>
            <a:spLocks noGrp="1"/>
          </p:cNvSpPr>
          <p:nvPr>
            <p:ph type="sldNum" sz="quarter" idx="12"/>
          </p:nvPr>
        </p:nvSpPr>
        <p:spPr/>
        <p:txBody>
          <a:bodyPr/>
          <a:lstStyle/>
          <a:p>
            <a:fld id="{3449D8D9-60A4-4481-97E0-9AB255D44B69}" type="slidenum">
              <a:rPr lang="en-MY" smtClean="0"/>
              <a:pPr/>
              <a:t>20</a:t>
            </a:fld>
            <a:endParaRPr lang="en-MY"/>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rial" pitchFamily="34" charset="0"/>
                <a:cs typeface="Arial" pitchFamily="34" charset="0"/>
              </a:rPr>
              <a:t>FORM 5</a:t>
            </a:r>
            <a:endParaRPr lang="en-MY" sz="3200" dirty="0"/>
          </a:p>
        </p:txBody>
      </p:sp>
      <p:sp>
        <p:nvSpPr>
          <p:cNvPr id="3" name="Content Placeholder 2"/>
          <p:cNvSpPr>
            <a:spLocks noGrp="1"/>
          </p:cNvSpPr>
          <p:nvPr>
            <p:ph idx="1"/>
          </p:nvPr>
        </p:nvSpPr>
        <p:spPr>
          <a:xfrm>
            <a:off x="457200" y="1600201"/>
            <a:ext cx="8229600" cy="2895599"/>
          </a:xfrm>
        </p:spPr>
        <p:txBody>
          <a:bodyPr>
            <a:normAutofit fontScale="77500" lnSpcReduction="20000"/>
          </a:bodyPr>
          <a:lstStyle/>
          <a:p>
            <a:pPr>
              <a:buNone/>
            </a:pPr>
            <a:endParaRPr lang="en-MY" b="1" dirty="0">
              <a:latin typeface="Arial" pitchFamily="34" charset="0"/>
              <a:cs typeface="Arial" pitchFamily="34" charset="0"/>
            </a:endParaRPr>
          </a:p>
          <a:p>
            <a:pPr>
              <a:buNone/>
            </a:pPr>
            <a:r>
              <a:rPr lang="en-MY" b="1" dirty="0">
                <a:latin typeface="Arial" pitchFamily="34" charset="0"/>
                <a:cs typeface="Arial" pitchFamily="34" charset="0"/>
              </a:rPr>
              <a:t>	</a:t>
            </a:r>
            <a:r>
              <a:rPr lang="en-GB" sz="2300" b="1" dirty="0">
                <a:latin typeface="Arial" pitchFamily="34" charset="0"/>
                <a:cs typeface="Arial" pitchFamily="34" charset="0"/>
              </a:rPr>
              <a:t>ADJUSTMENT DUE TO RE-MEASUREMENT OF FINAL QUANTITIES (ADDITION/OMISSION) (RM)</a:t>
            </a:r>
            <a:endParaRPr lang="en-MY" sz="2300" dirty="0">
              <a:latin typeface="Arial" pitchFamily="34" charset="0"/>
              <a:cs typeface="Arial" pitchFamily="34" charset="0"/>
            </a:endParaRPr>
          </a:p>
          <a:p>
            <a:pPr>
              <a:buNone/>
            </a:pPr>
            <a:r>
              <a:rPr lang="en-GB" sz="2300" dirty="0">
                <a:latin typeface="Arial" pitchFamily="34" charset="0"/>
                <a:cs typeface="Arial" pitchFamily="34" charset="0"/>
              </a:rPr>
              <a:t>	The </a:t>
            </a:r>
            <a:r>
              <a:rPr lang="en-GB" sz="2300" dirty="0" err="1">
                <a:latin typeface="Arial" pitchFamily="34" charset="0"/>
                <a:cs typeface="Arial" pitchFamily="34" charset="0"/>
              </a:rPr>
              <a:t>nett</a:t>
            </a:r>
            <a:r>
              <a:rPr lang="en-GB" sz="2300" dirty="0">
                <a:latin typeface="Arial" pitchFamily="34" charset="0"/>
                <a:cs typeface="Arial" pitchFamily="34" charset="0"/>
              </a:rPr>
              <a:t> addition/omission due to the re-measurement of quantities shall be stated for the particular element </a:t>
            </a:r>
            <a:r>
              <a:rPr lang="en-GB" sz="2300" dirty="0">
                <a:solidFill>
                  <a:srgbClr val="FF0000"/>
                </a:solidFill>
                <a:latin typeface="Arial" pitchFamily="34" charset="0"/>
                <a:cs typeface="Arial" pitchFamily="34" charset="0"/>
              </a:rPr>
              <a:t>EXCEPT for works with variation due to substitution</a:t>
            </a:r>
            <a:r>
              <a:rPr lang="en-GB" sz="2300" dirty="0">
                <a:latin typeface="Arial" pitchFamily="34" charset="0"/>
                <a:cs typeface="Arial" pitchFamily="34" charset="0"/>
              </a:rPr>
              <a:t>, the original amount shall remain.</a:t>
            </a:r>
            <a:endParaRPr lang="en-MY" sz="2300" dirty="0">
              <a:latin typeface="Arial" pitchFamily="34" charset="0"/>
              <a:cs typeface="Arial" pitchFamily="34" charset="0"/>
            </a:endParaRPr>
          </a:p>
          <a:p>
            <a:pPr>
              <a:buNone/>
            </a:pPr>
            <a:endParaRPr lang="en-MY" sz="2300" dirty="0">
              <a:latin typeface="Arial" pitchFamily="34" charset="0"/>
              <a:cs typeface="Arial" pitchFamily="34" charset="0"/>
            </a:endParaRPr>
          </a:p>
          <a:p>
            <a:pPr>
              <a:buNone/>
            </a:pPr>
            <a:r>
              <a:rPr lang="en-GB" sz="2300" b="1" dirty="0">
                <a:latin typeface="Arial" pitchFamily="34" charset="0"/>
                <a:cs typeface="Arial" pitchFamily="34" charset="0"/>
              </a:rPr>
              <a:t>	FINAL COST (RM)</a:t>
            </a:r>
            <a:endParaRPr lang="en-MY" sz="2300" b="1" dirty="0">
              <a:latin typeface="Arial" pitchFamily="34" charset="0"/>
              <a:cs typeface="Arial" pitchFamily="34" charset="0"/>
            </a:endParaRPr>
          </a:p>
          <a:p>
            <a:pPr>
              <a:buNone/>
            </a:pPr>
            <a:r>
              <a:rPr lang="en-MY" sz="2300" b="1" dirty="0">
                <a:latin typeface="Arial" pitchFamily="34" charset="0"/>
                <a:cs typeface="Arial" pitchFamily="34" charset="0"/>
              </a:rPr>
              <a:t>	</a:t>
            </a:r>
            <a:r>
              <a:rPr lang="en-GB" sz="2300" dirty="0">
                <a:latin typeface="Arial" pitchFamily="34" charset="0"/>
                <a:cs typeface="Arial" pitchFamily="34" charset="0"/>
              </a:rPr>
              <a:t>The final cost for the particular element after the adjustment shall be taken to Form 2.</a:t>
            </a:r>
            <a:endParaRPr lang="en-MY" sz="2300" dirty="0">
              <a:latin typeface="Arial" pitchFamily="34" charset="0"/>
              <a:cs typeface="Arial" pitchFamily="34" charset="0"/>
            </a:endParaRPr>
          </a:p>
          <a:p>
            <a:endParaRPr lang="en-MY" dirty="0"/>
          </a:p>
        </p:txBody>
      </p:sp>
      <p:sp>
        <p:nvSpPr>
          <p:cNvPr id="4" name="Footer Placeholder 3"/>
          <p:cNvSpPr>
            <a:spLocks noGrp="1"/>
          </p:cNvSpPr>
          <p:nvPr>
            <p:ph type="ftr" sz="quarter" idx="11"/>
          </p:nvPr>
        </p:nvSpPr>
        <p:spPr/>
        <p:txBody>
          <a:bodyPr/>
          <a:lstStyle/>
          <a:p>
            <a:r>
              <a:rPr lang="en-MY"/>
              <a:t>Civil Engineering Elemental Cost Analysis (CEECA)</a:t>
            </a:r>
          </a:p>
        </p:txBody>
      </p:sp>
      <p:sp>
        <p:nvSpPr>
          <p:cNvPr id="5" name="Slide Number Placeholder 4"/>
          <p:cNvSpPr>
            <a:spLocks noGrp="1"/>
          </p:cNvSpPr>
          <p:nvPr>
            <p:ph type="sldNum" sz="quarter" idx="12"/>
          </p:nvPr>
        </p:nvSpPr>
        <p:spPr/>
        <p:txBody>
          <a:bodyPr/>
          <a:lstStyle/>
          <a:p>
            <a:fld id="{3449D8D9-60A4-4481-97E0-9AB255D44B69}" type="slidenum">
              <a:rPr lang="en-MY" smtClean="0"/>
              <a:pPr/>
              <a:t>21</a:t>
            </a:fld>
            <a:endParaRPr lang="en-MY"/>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MY"/>
              <a:t>Civil Engineering Elemental Cost Analysis (CEECA)</a:t>
            </a:r>
          </a:p>
        </p:txBody>
      </p:sp>
      <p:sp>
        <p:nvSpPr>
          <p:cNvPr id="5" name="Slide Number Placeholder 4"/>
          <p:cNvSpPr>
            <a:spLocks noGrp="1"/>
          </p:cNvSpPr>
          <p:nvPr>
            <p:ph type="sldNum" sz="quarter" idx="12"/>
          </p:nvPr>
        </p:nvSpPr>
        <p:spPr/>
        <p:txBody>
          <a:bodyPr/>
          <a:lstStyle/>
          <a:p>
            <a:fld id="{3449D8D9-60A4-4481-97E0-9AB255D44B69}" type="slidenum">
              <a:rPr lang="en-MY" smtClean="0"/>
              <a:pPr/>
              <a:t>22</a:t>
            </a:fld>
            <a:endParaRPr lang="en-MY"/>
          </a:p>
        </p:txBody>
      </p:sp>
      <p:pic>
        <p:nvPicPr>
          <p:cNvPr id="5122" name="Picture 2"/>
          <p:cNvPicPr>
            <a:picLocks noGrp="1" noChangeAspect="1" noChangeArrowheads="1"/>
          </p:cNvPicPr>
          <p:nvPr>
            <p:ph idx="1"/>
          </p:nvPr>
        </p:nvPicPr>
        <p:blipFill>
          <a:blip r:embed="rId2"/>
          <a:srcRect l="17816" t="11785" r="15923" b="5717"/>
          <a:stretch>
            <a:fillRect/>
          </a:stretch>
        </p:blipFill>
        <p:spPr bwMode="auto">
          <a:xfrm>
            <a:off x="990600" y="533400"/>
            <a:ext cx="7434943" cy="520446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MY"/>
              <a:t>Civil Engineering Elemental Cost Analysis (CEECA)</a:t>
            </a:r>
          </a:p>
        </p:txBody>
      </p:sp>
      <p:sp>
        <p:nvSpPr>
          <p:cNvPr id="5" name="Slide Number Placeholder 4"/>
          <p:cNvSpPr>
            <a:spLocks noGrp="1"/>
          </p:cNvSpPr>
          <p:nvPr>
            <p:ph type="sldNum" sz="quarter" idx="12"/>
          </p:nvPr>
        </p:nvSpPr>
        <p:spPr/>
        <p:txBody>
          <a:bodyPr/>
          <a:lstStyle/>
          <a:p>
            <a:fld id="{3449D8D9-60A4-4481-97E0-9AB255D44B69}" type="slidenum">
              <a:rPr lang="en-MY" smtClean="0"/>
              <a:pPr/>
              <a:t>23</a:t>
            </a:fld>
            <a:endParaRPr lang="en-MY"/>
          </a:p>
        </p:txBody>
      </p:sp>
      <p:pic>
        <p:nvPicPr>
          <p:cNvPr id="6146" name="Picture 2"/>
          <p:cNvPicPr>
            <a:picLocks noGrp="1" noChangeAspect="1" noChangeArrowheads="1"/>
          </p:cNvPicPr>
          <p:nvPr>
            <p:ph idx="1"/>
          </p:nvPr>
        </p:nvPicPr>
        <p:blipFill>
          <a:blip r:embed="rId2"/>
          <a:srcRect l="16870" t="11785" r="16870" b="4034"/>
          <a:stretch>
            <a:fillRect/>
          </a:stretch>
        </p:blipFill>
        <p:spPr bwMode="auto">
          <a:xfrm>
            <a:off x="914400" y="685800"/>
            <a:ext cx="7437120" cy="5312229"/>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MY"/>
              <a:t>Civil Engineering Elemental Cost Analysis (CEECA)</a:t>
            </a:r>
          </a:p>
        </p:txBody>
      </p:sp>
      <p:sp>
        <p:nvSpPr>
          <p:cNvPr id="5" name="Slide Number Placeholder 4"/>
          <p:cNvSpPr>
            <a:spLocks noGrp="1"/>
          </p:cNvSpPr>
          <p:nvPr>
            <p:ph type="sldNum" sz="quarter" idx="12"/>
          </p:nvPr>
        </p:nvSpPr>
        <p:spPr/>
        <p:txBody>
          <a:bodyPr/>
          <a:lstStyle/>
          <a:p>
            <a:fld id="{3449D8D9-60A4-4481-97E0-9AB255D44B69}" type="slidenum">
              <a:rPr lang="en-MY" smtClean="0"/>
              <a:pPr/>
              <a:t>24</a:t>
            </a:fld>
            <a:endParaRPr lang="en-MY"/>
          </a:p>
        </p:txBody>
      </p:sp>
      <p:pic>
        <p:nvPicPr>
          <p:cNvPr id="14338" name="Picture 2"/>
          <p:cNvPicPr>
            <a:picLocks noGrp="1" noChangeAspect="1" noChangeArrowheads="1"/>
          </p:cNvPicPr>
          <p:nvPr>
            <p:ph idx="1"/>
          </p:nvPr>
        </p:nvPicPr>
        <p:blipFill>
          <a:blip r:embed="rId2"/>
          <a:srcRect l="17985" t="11785" r="16701" b="7401"/>
          <a:stretch>
            <a:fillRect/>
          </a:stretch>
        </p:blipFill>
        <p:spPr bwMode="auto">
          <a:xfrm>
            <a:off x="762000" y="533400"/>
            <a:ext cx="7886701" cy="54864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MY"/>
              <a:t>Civil Engineering Elemental Cost Analysis (CEECA)</a:t>
            </a:r>
          </a:p>
        </p:txBody>
      </p:sp>
      <p:sp>
        <p:nvSpPr>
          <p:cNvPr id="5" name="Slide Number Placeholder 4"/>
          <p:cNvSpPr>
            <a:spLocks noGrp="1"/>
          </p:cNvSpPr>
          <p:nvPr>
            <p:ph type="sldNum" sz="quarter" idx="12"/>
          </p:nvPr>
        </p:nvSpPr>
        <p:spPr/>
        <p:txBody>
          <a:bodyPr/>
          <a:lstStyle/>
          <a:p>
            <a:fld id="{3449D8D9-60A4-4481-97E0-9AB255D44B69}" type="slidenum">
              <a:rPr lang="en-MY" smtClean="0"/>
              <a:pPr/>
              <a:t>25</a:t>
            </a:fld>
            <a:endParaRPr lang="en-MY"/>
          </a:p>
        </p:txBody>
      </p:sp>
      <p:pic>
        <p:nvPicPr>
          <p:cNvPr id="7170" name="Picture 2"/>
          <p:cNvPicPr>
            <a:picLocks noGrp="1" noChangeAspect="1" noChangeArrowheads="1"/>
          </p:cNvPicPr>
          <p:nvPr>
            <p:ph idx="1"/>
          </p:nvPr>
        </p:nvPicPr>
        <p:blipFill>
          <a:blip r:embed="rId2"/>
          <a:srcRect l="16870" t="21887" r="14977" b="5717"/>
          <a:stretch>
            <a:fillRect/>
          </a:stretch>
        </p:blipFill>
        <p:spPr bwMode="auto">
          <a:xfrm>
            <a:off x="838200" y="762000"/>
            <a:ext cx="7783033" cy="46482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MY"/>
              <a:t>Civil Engineering Elemental Cost Analysis (CEECA)</a:t>
            </a:r>
          </a:p>
        </p:txBody>
      </p:sp>
      <p:sp>
        <p:nvSpPr>
          <p:cNvPr id="5" name="Slide Number Placeholder 4"/>
          <p:cNvSpPr>
            <a:spLocks noGrp="1"/>
          </p:cNvSpPr>
          <p:nvPr>
            <p:ph type="sldNum" sz="quarter" idx="12"/>
          </p:nvPr>
        </p:nvSpPr>
        <p:spPr/>
        <p:txBody>
          <a:bodyPr/>
          <a:lstStyle/>
          <a:p>
            <a:fld id="{3449D8D9-60A4-4481-97E0-9AB255D44B69}" type="slidenum">
              <a:rPr lang="en-MY" smtClean="0"/>
              <a:pPr/>
              <a:t>26</a:t>
            </a:fld>
            <a:endParaRPr lang="en-MY"/>
          </a:p>
        </p:txBody>
      </p:sp>
      <p:pic>
        <p:nvPicPr>
          <p:cNvPr id="9218" name="Picture 2"/>
          <p:cNvPicPr>
            <a:picLocks noGrp="1" noChangeAspect="1" noChangeArrowheads="1"/>
          </p:cNvPicPr>
          <p:nvPr>
            <p:ph idx="1"/>
          </p:nvPr>
        </p:nvPicPr>
        <p:blipFill>
          <a:blip r:embed="rId2"/>
          <a:srcRect l="17816" t="11786" r="15923" b="4034"/>
          <a:stretch>
            <a:fillRect/>
          </a:stretch>
        </p:blipFill>
        <p:spPr bwMode="auto">
          <a:xfrm>
            <a:off x="990600" y="609600"/>
            <a:ext cx="7437120" cy="5312229"/>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MY"/>
              <a:t>Civil Engineering Elemental Cost Analysis (CEECA)</a:t>
            </a:r>
          </a:p>
        </p:txBody>
      </p:sp>
      <p:sp>
        <p:nvSpPr>
          <p:cNvPr id="5" name="Slide Number Placeholder 4"/>
          <p:cNvSpPr>
            <a:spLocks noGrp="1"/>
          </p:cNvSpPr>
          <p:nvPr>
            <p:ph type="sldNum" sz="quarter" idx="12"/>
          </p:nvPr>
        </p:nvSpPr>
        <p:spPr/>
        <p:txBody>
          <a:bodyPr/>
          <a:lstStyle/>
          <a:p>
            <a:fld id="{3449D8D9-60A4-4481-97E0-9AB255D44B69}" type="slidenum">
              <a:rPr lang="en-MY" smtClean="0"/>
              <a:pPr/>
              <a:t>27</a:t>
            </a:fld>
            <a:endParaRPr lang="en-MY"/>
          </a:p>
        </p:txBody>
      </p:sp>
      <p:pic>
        <p:nvPicPr>
          <p:cNvPr id="10242" name="Picture 2"/>
          <p:cNvPicPr>
            <a:picLocks noChangeAspect="1" noChangeArrowheads="1"/>
          </p:cNvPicPr>
          <p:nvPr/>
        </p:nvPicPr>
        <p:blipFill>
          <a:blip r:embed="rId2"/>
          <a:srcRect l="17570" t="10417" r="20351" b="6250"/>
          <a:stretch>
            <a:fillRect/>
          </a:stretch>
        </p:blipFill>
        <p:spPr bwMode="auto">
          <a:xfrm>
            <a:off x="685800" y="228600"/>
            <a:ext cx="8077200" cy="60960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MY"/>
              <a:t>Civil Engineering Elemental Cost Analysis (CEECA)</a:t>
            </a:r>
          </a:p>
        </p:txBody>
      </p:sp>
      <p:sp>
        <p:nvSpPr>
          <p:cNvPr id="5" name="Slide Number Placeholder 4"/>
          <p:cNvSpPr>
            <a:spLocks noGrp="1"/>
          </p:cNvSpPr>
          <p:nvPr>
            <p:ph type="sldNum" sz="quarter" idx="12"/>
          </p:nvPr>
        </p:nvSpPr>
        <p:spPr/>
        <p:txBody>
          <a:bodyPr/>
          <a:lstStyle/>
          <a:p>
            <a:fld id="{3449D8D9-60A4-4481-97E0-9AB255D44B69}" type="slidenum">
              <a:rPr lang="en-MY" smtClean="0"/>
              <a:pPr/>
              <a:t>28</a:t>
            </a:fld>
            <a:endParaRPr lang="en-MY"/>
          </a:p>
        </p:txBody>
      </p:sp>
      <p:pic>
        <p:nvPicPr>
          <p:cNvPr id="11267" name="Picture 3"/>
          <p:cNvPicPr>
            <a:picLocks noChangeAspect="1" noChangeArrowheads="1"/>
          </p:cNvPicPr>
          <p:nvPr/>
        </p:nvPicPr>
        <p:blipFill>
          <a:blip r:embed="rId2"/>
          <a:srcRect l="16032" t="11458" r="14861" b="6250"/>
          <a:stretch>
            <a:fillRect/>
          </a:stretch>
        </p:blipFill>
        <p:spPr bwMode="auto">
          <a:xfrm>
            <a:off x="152400" y="228600"/>
            <a:ext cx="8991600" cy="601980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MY"/>
              <a:t>Civil Engineering Elemental Cost Analysis (CEECA)</a:t>
            </a:r>
          </a:p>
        </p:txBody>
      </p:sp>
      <p:sp>
        <p:nvSpPr>
          <p:cNvPr id="5" name="Slide Number Placeholder 4"/>
          <p:cNvSpPr>
            <a:spLocks noGrp="1"/>
          </p:cNvSpPr>
          <p:nvPr>
            <p:ph type="sldNum" sz="quarter" idx="12"/>
          </p:nvPr>
        </p:nvSpPr>
        <p:spPr/>
        <p:txBody>
          <a:bodyPr/>
          <a:lstStyle/>
          <a:p>
            <a:fld id="{3449D8D9-60A4-4481-97E0-9AB255D44B69}" type="slidenum">
              <a:rPr lang="en-MY" smtClean="0"/>
              <a:pPr/>
              <a:t>29</a:t>
            </a:fld>
            <a:endParaRPr lang="en-MY"/>
          </a:p>
        </p:txBody>
      </p:sp>
      <p:pic>
        <p:nvPicPr>
          <p:cNvPr id="12290" name="Picture 2"/>
          <p:cNvPicPr>
            <a:picLocks noChangeAspect="1" noChangeArrowheads="1"/>
          </p:cNvPicPr>
          <p:nvPr/>
        </p:nvPicPr>
        <p:blipFill>
          <a:blip r:embed="rId2"/>
          <a:srcRect l="18155" t="12500" r="16838" b="6250"/>
          <a:stretch>
            <a:fillRect/>
          </a:stretch>
        </p:blipFill>
        <p:spPr bwMode="auto">
          <a:xfrm>
            <a:off x="381000" y="152400"/>
            <a:ext cx="8458200" cy="59436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Principle of Analysis</a:t>
            </a:r>
            <a:endParaRPr lang="en-MY" dirty="0">
              <a:latin typeface="Arial" pitchFamily="34" charset="0"/>
              <a:cs typeface="Arial" pitchFamily="34" charset="0"/>
            </a:endParaRPr>
          </a:p>
        </p:txBody>
      </p:sp>
      <p:sp>
        <p:nvSpPr>
          <p:cNvPr id="3" name="Content Placeholder 2"/>
          <p:cNvSpPr>
            <a:spLocks noGrp="1"/>
          </p:cNvSpPr>
          <p:nvPr>
            <p:ph idx="1"/>
          </p:nvPr>
        </p:nvSpPr>
        <p:spPr/>
        <p:txBody>
          <a:bodyPr/>
          <a:lstStyle/>
          <a:p>
            <a:pPr lvl="0"/>
            <a:r>
              <a:rPr lang="en-GB" sz="2800" dirty="0">
                <a:latin typeface="Arial" pitchFamily="34" charset="0"/>
                <a:cs typeface="Arial" pitchFamily="34" charset="0"/>
              </a:rPr>
              <a:t>The CEECA shall be prepared based on the finalised re-measured quantities from the original scope of works </a:t>
            </a:r>
            <a:r>
              <a:rPr lang="en-GB" sz="2800" b="1" u="sng" dirty="0">
                <a:latin typeface="Arial" pitchFamily="34" charset="0"/>
                <a:cs typeface="Arial" pitchFamily="34" charset="0"/>
              </a:rPr>
              <a:t>ONLY</a:t>
            </a:r>
            <a:r>
              <a:rPr lang="en-GB" sz="2800" dirty="0">
                <a:latin typeface="Arial" pitchFamily="34" charset="0"/>
                <a:cs typeface="Arial" pitchFamily="34" charset="0"/>
              </a:rPr>
              <a:t>.</a:t>
            </a:r>
            <a:endParaRPr lang="en-MY" sz="2800" dirty="0">
              <a:latin typeface="Arial" pitchFamily="34" charset="0"/>
              <a:cs typeface="Arial" pitchFamily="34" charset="0"/>
            </a:endParaRPr>
          </a:p>
          <a:p>
            <a:pPr lvl="0"/>
            <a:r>
              <a:rPr lang="en-GB" sz="2800" dirty="0">
                <a:latin typeface="Arial" pitchFamily="34" charset="0"/>
                <a:cs typeface="Arial" pitchFamily="34" charset="0"/>
              </a:rPr>
              <a:t>For projects with multiple structures, each structure shall be analysed separately.</a:t>
            </a:r>
            <a:endParaRPr lang="en-MY" sz="2800" dirty="0">
              <a:latin typeface="Arial" pitchFamily="34" charset="0"/>
              <a:cs typeface="Arial" pitchFamily="34" charset="0"/>
            </a:endParaRPr>
          </a:p>
          <a:p>
            <a:pPr lvl="0"/>
            <a:r>
              <a:rPr lang="en-GB" sz="2800" dirty="0">
                <a:latin typeface="Arial" pitchFamily="34" charset="0"/>
                <a:cs typeface="Arial" pitchFamily="34" charset="0"/>
              </a:rPr>
              <a:t>The analysis of data shall be tabulated in the following sequence by using the standard format: </a:t>
            </a:r>
            <a:endParaRPr lang="en-MY" sz="2800" dirty="0">
              <a:latin typeface="Arial" pitchFamily="34" charset="0"/>
              <a:cs typeface="Arial" pitchFamily="34" charset="0"/>
            </a:endParaRPr>
          </a:p>
          <a:p>
            <a:pPr>
              <a:buNone/>
            </a:pPr>
            <a:endParaRPr lang="en-MY" dirty="0"/>
          </a:p>
        </p:txBody>
      </p:sp>
      <p:sp>
        <p:nvSpPr>
          <p:cNvPr id="4" name="Footer Placeholder 3"/>
          <p:cNvSpPr>
            <a:spLocks noGrp="1"/>
          </p:cNvSpPr>
          <p:nvPr>
            <p:ph type="ftr" sz="quarter" idx="11"/>
          </p:nvPr>
        </p:nvSpPr>
        <p:spPr/>
        <p:txBody>
          <a:bodyPr/>
          <a:lstStyle/>
          <a:p>
            <a:r>
              <a:rPr lang="en-MY"/>
              <a:t>Civil Engineering Elemental Cost Analysis (CEECA)</a:t>
            </a:r>
          </a:p>
        </p:txBody>
      </p:sp>
      <p:sp>
        <p:nvSpPr>
          <p:cNvPr id="5" name="Slide Number Placeholder 4"/>
          <p:cNvSpPr>
            <a:spLocks noGrp="1"/>
          </p:cNvSpPr>
          <p:nvPr>
            <p:ph type="sldNum" sz="quarter" idx="12"/>
          </p:nvPr>
        </p:nvSpPr>
        <p:spPr/>
        <p:txBody>
          <a:bodyPr/>
          <a:lstStyle/>
          <a:p>
            <a:fld id="{3449D8D9-60A4-4481-97E0-9AB255D44B69}" type="slidenum">
              <a:rPr lang="en-MY" smtClean="0"/>
              <a:pPr/>
              <a:t>3</a:t>
            </a:fld>
            <a:endParaRPr lang="en-MY"/>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MY"/>
              <a:t>Civil Engineering Elemental Cost Analysis (CEECA)</a:t>
            </a:r>
          </a:p>
        </p:txBody>
      </p:sp>
      <p:sp>
        <p:nvSpPr>
          <p:cNvPr id="5" name="Slide Number Placeholder 4"/>
          <p:cNvSpPr>
            <a:spLocks noGrp="1"/>
          </p:cNvSpPr>
          <p:nvPr>
            <p:ph type="sldNum" sz="quarter" idx="12"/>
          </p:nvPr>
        </p:nvSpPr>
        <p:spPr/>
        <p:txBody>
          <a:bodyPr/>
          <a:lstStyle/>
          <a:p>
            <a:fld id="{3449D8D9-60A4-4481-97E0-9AB255D44B69}" type="slidenum">
              <a:rPr lang="en-MY" smtClean="0"/>
              <a:pPr/>
              <a:t>30</a:t>
            </a:fld>
            <a:endParaRPr lang="en-MY"/>
          </a:p>
        </p:txBody>
      </p:sp>
      <p:pic>
        <p:nvPicPr>
          <p:cNvPr id="13314" name="Picture 2"/>
          <p:cNvPicPr>
            <a:picLocks noChangeAspect="1" noChangeArrowheads="1"/>
          </p:cNvPicPr>
          <p:nvPr/>
        </p:nvPicPr>
        <p:blipFill>
          <a:blip r:embed="rId2"/>
          <a:srcRect l="15813" t="13542" r="15080" b="18750"/>
          <a:stretch>
            <a:fillRect/>
          </a:stretch>
        </p:blipFill>
        <p:spPr bwMode="auto">
          <a:xfrm>
            <a:off x="0" y="457200"/>
            <a:ext cx="8991600" cy="4953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Principle of Analysis</a:t>
            </a:r>
            <a:endParaRPr lang="en-MY" dirty="0"/>
          </a:p>
        </p:txBody>
      </p:sp>
      <p:sp>
        <p:nvSpPr>
          <p:cNvPr id="4" name="Footer Placeholder 3"/>
          <p:cNvSpPr>
            <a:spLocks noGrp="1"/>
          </p:cNvSpPr>
          <p:nvPr>
            <p:ph type="ftr" sz="quarter" idx="11"/>
          </p:nvPr>
        </p:nvSpPr>
        <p:spPr/>
        <p:txBody>
          <a:bodyPr/>
          <a:lstStyle/>
          <a:p>
            <a:r>
              <a:rPr lang="en-MY"/>
              <a:t>Civil Engineering Elemental Cost Analysis (CEECA)</a:t>
            </a:r>
          </a:p>
        </p:txBody>
      </p:sp>
      <p:sp>
        <p:nvSpPr>
          <p:cNvPr id="5" name="Slide Number Placeholder 4"/>
          <p:cNvSpPr>
            <a:spLocks noGrp="1"/>
          </p:cNvSpPr>
          <p:nvPr>
            <p:ph type="sldNum" sz="quarter" idx="12"/>
          </p:nvPr>
        </p:nvSpPr>
        <p:spPr/>
        <p:txBody>
          <a:bodyPr/>
          <a:lstStyle/>
          <a:p>
            <a:fld id="{3449D8D9-60A4-4481-97E0-9AB255D44B69}" type="slidenum">
              <a:rPr lang="en-MY" smtClean="0"/>
              <a:pPr/>
              <a:t>4</a:t>
            </a:fld>
            <a:endParaRPr lang="en-MY"/>
          </a:p>
        </p:txBody>
      </p:sp>
      <p:pic>
        <p:nvPicPr>
          <p:cNvPr id="1026" name="Picture 2"/>
          <p:cNvPicPr>
            <a:picLocks noGrp="1" noChangeAspect="1" noChangeArrowheads="1"/>
          </p:cNvPicPr>
          <p:nvPr>
            <p:ph idx="1"/>
          </p:nvPr>
        </p:nvPicPr>
        <p:blipFill>
          <a:blip r:embed="rId2"/>
          <a:srcRect l="27282" t="31989" r="29175" b="15819"/>
          <a:stretch>
            <a:fillRect/>
          </a:stretch>
        </p:blipFill>
        <p:spPr bwMode="auto">
          <a:xfrm>
            <a:off x="1949246" y="1600200"/>
            <a:ext cx="5766620" cy="44196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Principle of Analysis</a:t>
            </a:r>
            <a:endParaRPr lang="en-MY" dirty="0"/>
          </a:p>
        </p:txBody>
      </p:sp>
      <p:sp>
        <p:nvSpPr>
          <p:cNvPr id="3" name="Content Placeholder 2"/>
          <p:cNvSpPr>
            <a:spLocks noGrp="1"/>
          </p:cNvSpPr>
          <p:nvPr>
            <p:ph idx="1"/>
          </p:nvPr>
        </p:nvSpPr>
        <p:spPr/>
        <p:txBody>
          <a:bodyPr>
            <a:normAutofit lnSpcReduction="10000"/>
          </a:bodyPr>
          <a:lstStyle/>
          <a:p>
            <a:pPr lvl="0"/>
            <a:r>
              <a:rPr lang="en-GB" sz="2600" dirty="0">
                <a:latin typeface="Arial" pitchFamily="34" charset="0"/>
                <a:cs typeface="Arial" pitchFamily="34" charset="0"/>
              </a:rPr>
              <a:t>The Prime Cost and Provisional Sum related to the Builder’s Works (Item 2a to 2k - Form 2), if any, shall be apportioned to the particular element that is to be analysed. The remaining Prime Cost &amp; Provisional Sum items (refer clause 3.1.11 - List and Content of Elements) shall be inserted in item 3 - Form 2 and the amount shall be as allocated in the contract.</a:t>
            </a:r>
            <a:endParaRPr lang="en-MY" sz="2600" dirty="0">
              <a:latin typeface="Arial" pitchFamily="34" charset="0"/>
              <a:cs typeface="Arial" pitchFamily="34" charset="0"/>
            </a:endParaRPr>
          </a:p>
          <a:p>
            <a:pPr lvl="0"/>
            <a:r>
              <a:rPr lang="en-GB" sz="2600" dirty="0">
                <a:latin typeface="Arial" pitchFamily="34" charset="0"/>
                <a:cs typeface="Arial" pitchFamily="34" charset="0"/>
              </a:rPr>
              <a:t>Rationalised rates shall be used instead of tendered rates, (where applicable).</a:t>
            </a:r>
            <a:endParaRPr lang="en-MY" sz="2600" dirty="0">
              <a:latin typeface="Arial" pitchFamily="34" charset="0"/>
              <a:cs typeface="Arial" pitchFamily="34" charset="0"/>
            </a:endParaRPr>
          </a:p>
          <a:p>
            <a:pPr lvl="0"/>
            <a:r>
              <a:rPr lang="en-GB" sz="2600" dirty="0">
                <a:latin typeface="Arial" pitchFamily="34" charset="0"/>
                <a:cs typeface="Arial" pitchFamily="34" charset="0"/>
              </a:rPr>
              <a:t>Contingency Sum to cover unforeseen expenditure shall not be included in the analysis.</a:t>
            </a:r>
            <a:endParaRPr lang="en-MY" sz="2600" dirty="0">
              <a:latin typeface="Arial" pitchFamily="34" charset="0"/>
              <a:cs typeface="Arial" pitchFamily="34" charset="0"/>
            </a:endParaRPr>
          </a:p>
          <a:p>
            <a:endParaRPr lang="en-MY" dirty="0"/>
          </a:p>
        </p:txBody>
      </p:sp>
      <p:sp>
        <p:nvSpPr>
          <p:cNvPr id="4" name="Footer Placeholder 3"/>
          <p:cNvSpPr>
            <a:spLocks noGrp="1"/>
          </p:cNvSpPr>
          <p:nvPr>
            <p:ph type="ftr" sz="quarter" idx="11"/>
          </p:nvPr>
        </p:nvSpPr>
        <p:spPr/>
        <p:txBody>
          <a:bodyPr/>
          <a:lstStyle/>
          <a:p>
            <a:r>
              <a:rPr lang="en-MY"/>
              <a:t>Civil Engineering Elemental Cost Analysis (CEECA)</a:t>
            </a:r>
          </a:p>
        </p:txBody>
      </p:sp>
      <p:sp>
        <p:nvSpPr>
          <p:cNvPr id="5" name="Slide Number Placeholder 4"/>
          <p:cNvSpPr>
            <a:spLocks noGrp="1"/>
          </p:cNvSpPr>
          <p:nvPr>
            <p:ph type="sldNum" sz="quarter" idx="12"/>
          </p:nvPr>
        </p:nvSpPr>
        <p:spPr/>
        <p:txBody>
          <a:bodyPr/>
          <a:lstStyle/>
          <a:p>
            <a:fld id="{3449D8D9-60A4-4481-97E0-9AB255D44B69}" type="slidenum">
              <a:rPr lang="en-MY" smtClean="0"/>
              <a:pPr/>
              <a:t>5</a:t>
            </a:fld>
            <a:endParaRPr lang="en-MY"/>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CEECA FORM</a:t>
            </a:r>
            <a:endParaRPr lang="en-MY"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dirty="0">
                <a:latin typeface="Arial" pitchFamily="34" charset="0"/>
                <a:cs typeface="Arial" pitchFamily="34" charset="0"/>
              </a:rPr>
              <a:t>FORM 1</a:t>
            </a:r>
          </a:p>
          <a:p>
            <a:r>
              <a:rPr lang="en-US" dirty="0">
                <a:latin typeface="Arial" pitchFamily="34" charset="0"/>
                <a:cs typeface="Arial" pitchFamily="34" charset="0"/>
              </a:rPr>
              <a:t>FORM 2</a:t>
            </a:r>
          </a:p>
          <a:p>
            <a:r>
              <a:rPr lang="en-US" dirty="0">
                <a:latin typeface="Arial" pitchFamily="34" charset="0"/>
                <a:cs typeface="Arial" pitchFamily="34" charset="0"/>
              </a:rPr>
              <a:t>FORM 3</a:t>
            </a:r>
          </a:p>
          <a:p>
            <a:r>
              <a:rPr lang="en-US" dirty="0">
                <a:latin typeface="Arial" pitchFamily="34" charset="0"/>
                <a:cs typeface="Arial" pitchFamily="34" charset="0"/>
              </a:rPr>
              <a:t>FORM 4</a:t>
            </a:r>
          </a:p>
          <a:p>
            <a:r>
              <a:rPr lang="en-US" dirty="0">
                <a:latin typeface="Arial" pitchFamily="34" charset="0"/>
                <a:cs typeface="Arial" pitchFamily="34" charset="0"/>
              </a:rPr>
              <a:t>FORM 5</a:t>
            </a:r>
            <a:endParaRPr lang="en-MY"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MY"/>
              <a:t>Civil Engineering Elemental Cost Analysis (CEECA)</a:t>
            </a:r>
          </a:p>
        </p:txBody>
      </p:sp>
      <p:sp>
        <p:nvSpPr>
          <p:cNvPr id="5" name="Slide Number Placeholder 4"/>
          <p:cNvSpPr>
            <a:spLocks noGrp="1"/>
          </p:cNvSpPr>
          <p:nvPr>
            <p:ph type="sldNum" sz="quarter" idx="12"/>
          </p:nvPr>
        </p:nvSpPr>
        <p:spPr/>
        <p:txBody>
          <a:bodyPr/>
          <a:lstStyle/>
          <a:p>
            <a:fld id="{3449D8D9-60A4-4481-97E0-9AB255D44B69}" type="slidenum">
              <a:rPr lang="en-MY" smtClean="0"/>
              <a:pPr/>
              <a:t>6</a:t>
            </a:fld>
            <a:endParaRPr lang="en-MY"/>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162800" cy="715962"/>
          </a:xfrm>
        </p:spPr>
        <p:txBody>
          <a:bodyPr>
            <a:normAutofit/>
          </a:bodyPr>
          <a:lstStyle/>
          <a:p>
            <a:r>
              <a:rPr lang="en-US" sz="3200" dirty="0">
                <a:latin typeface="Arial" pitchFamily="34" charset="0"/>
                <a:cs typeface="Arial" pitchFamily="34" charset="0"/>
              </a:rPr>
              <a:t>FORM I</a:t>
            </a:r>
            <a:endParaRPr lang="en-MY" sz="3200" dirty="0">
              <a:latin typeface="Arial" pitchFamily="34" charset="0"/>
              <a:cs typeface="Arial" pitchFamily="34" charset="0"/>
            </a:endParaRPr>
          </a:p>
        </p:txBody>
      </p:sp>
      <p:sp>
        <p:nvSpPr>
          <p:cNvPr id="3" name="Content Placeholder 2"/>
          <p:cNvSpPr>
            <a:spLocks noGrp="1"/>
          </p:cNvSpPr>
          <p:nvPr>
            <p:ph idx="1"/>
          </p:nvPr>
        </p:nvSpPr>
        <p:spPr>
          <a:xfrm>
            <a:off x="533400" y="838200"/>
            <a:ext cx="8229600" cy="4525963"/>
          </a:xfrm>
        </p:spPr>
        <p:txBody>
          <a:bodyPr>
            <a:normAutofit fontScale="25000" lnSpcReduction="20000"/>
          </a:bodyPr>
          <a:lstStyle/>
          <a:p>
            <a:pPr marL="0" lvl="0" indent="0">
              <a:spcBef>
                <a:spcPct val="0"/>
              </a:spcBef>
              <a:buNone/>
              <a:defRPr/>
            </a:pPr>
            <a:r>
              <a:rPr lang="en-US" sz="7200" b="1" dirty="0">
                <a:latin typeface="Arial" pitchFamily="34" charset="0"/>
                <a:cs typeface="Arial" pitchFamily="34" charset="0"/>
              </a:rPr>
              <a:t>INFORMATION ON CONTRACT</a:t>
            </a:r>
          </a:p>
          <a:p>
            <a:pPr lvl="0">
              <a:buNone/>
            </a:pPr>
            <a:endParaRPr lang="en-GB" sz="5600" b="1" dirty="0">
              <a:latin typeface="Arial" pitchFamily="34" charset="0"/>
              <a:cs typeface="Arial" pitchFamily="34" charset="0"/>
            </a:endParaRPr>
          </a:p>
          <a:p>
            <a:pPr lvl="0">
              <a:buNone/>
            </a:pPr>
            <a:r>
              <a:rPr lang="en-GB" sz="5600" b="1" dirty="0">
                <a:latin typeface="Arial" pitchFamily="34" charset="0"/>
                <a:cs typeface="Arial" pitchFamily="34" charset="0"/>
              </a:rPr>
              <a:t>A)	</a:t>
            </a:r>
            <a:r>
              <a:rPr lang="en-GB" sz="6400" b="1" dirty="0">
                <a:latin typeface="Arial" pitchFamily="34" charset="0"/>
                <a:cs typeface="Arial" pitchFamily="34" charset="0"/>
              </a:rPr>
              <a:t>JOB TITLE</a:t>
            </a:r>
            <a:endParaRPr lang="en-MY" sz="6400" dirty="0">
              <a:latin typeface="Arial" pitchFamily="34" charset="0"/>
              <a:cs typeface="Arial" pitchFamily="34" charset="0"/>
            </a:endParaRPr>
          </a:p>
          <a:p>
            <a:pPr>
              <a:buNone/>
            </a:pPr>
            <a:r>
              <a:rPr lang="en-GB" sz="6400" dirty="0">
                <a:latin typeface="Arial" pitchFamily="34" charset="0"/>
                <a:cs typeface="Arial" pitchFamily="34" charset="0"/>
              </a:rPr>
              <a:t>	Name of project.</a:t>
            </a:r>
            <a:endParaRPr lang="en-MY" sz="6400" dirty="0">
              <a:latin typeface="Arial" pitchFamily="34" charset="0"/>
              <a:cs typeface="Arial" pitchFamily="34" charset="0"/>
            </a:endParaRPr>
          </a:p>
          <a:p>
            <a:pPr>
              <a:buNone/>
            </a:pPr>
            <a:endParaRPr lang="en-MY" sz="6400" dirty="0">
              <a:latin typeface="Arial" pitchFamily="34" charset="0"/>
              <a:cs typeface="Arial" pitchFamily="34" charset="0"/>
            </a:endParaRPr>
          </a:p>
          <a:p>
            <a:pPr lvl="0">
              <a:buNone/>
            </a:pPr>
            <a:r>
              <a:rPr lang="en-GB" sz="6400" b="1" dirty="0">
                <a:latin typeface="Arial" pitchFamily="34" charset="0"/>
                <a:cs typeface="Arial" pitchFamily="34" charset="0"/>
              </a:rPr>
              <a:t>B)	CLIENT</a:t>
            </a:r>
            <a:endParaRPr lang="en-MY" sz="6400" dirty="0">
              <a:latin typeface="Arial" pitchFamily="34" charset="0"/>
              <a:cs typeface="Arial" pitchFamily="34" charset="0"/>
            </a:endParaRPr>
          </a:p>
          <a:p>
            <a:pPr>
              <a:buNone/>
            </a:pPr>
            <a:r>
              <a:rPr lang="en-GB" sz="6400" dirty="0">
                <a:latin typeface="Arial" pitchFamily="34" charset="0"/>
                <a:cs typeface="Arial" pitchFamily="34" charset="0"/>
              </a:rPr>
              <a:t>	Example - </a:t>
            </a:r>
            <a:r>
              <a:rPr lang="en-GB" sz="6400" dirty="0" err="1">
                <a:latin typeface="Arial" pitchFamily="34" charset="0"/>
                <a:cs typeface="Arial" pitchFamily="34" charset="0"/>
              </a:rPr>
              <a:t>Kementerian</a:t>
            </a:r>
            <a:r>
              <a:rPr lang="en-GB" sz="6400" dirty="0">
                <a:latin typeface="Arial" pitchFamily="34" charset="0"/>
                <a:cs typeface="Arial" pitchFamily="34" charset="0"/>
              </a:rPr>
              <a:t> </a:t>
            </a:r>
            <a:r>
              <a:rPr lang="en-GB" sz="6400" dirty="0" err="1">
                <a:latin typeface="Arial" pitchFamily="34" charset="0"/>
                <a:cs typeface="Arial" pitchFamily="34" charset="0"/>
              </a:rPr>
              <a:t>Kerja</a:t>
            </a:r>
            <a:r>
              <a:rPr lang="en-GB" sz="6400" dirty="0">
                <a:latin typeface="Arial" pitchFamily="34" charset="0"/>
                <a:cs typeface="Arial" pitchFamily="34" charset="0"/>
              </a:rPr>
              <a:t> </a:t>
            </a:r>
            <a:r>
              <a:rPr lang="en-GB" sz="6400" dirty="0" err="1">
                <a:latin typeface="Arial" pitchFamily="34" charset="0"/>
                <a:cs typeface="Arial" pitchFamily="34" charset="0"/>
              </a:rPr>
              <a:t>Raya</a:t>
            </a:r>
            <a:r>
              <a:rPr lang="en-GB" sz="6400" dirty="0">
                <a:latin typeface="Arial" pitchFamily="34" charset="0"/>
                <a:cs typeface="Arial" pitchFamily="34" charset="0"/>
              </a:rPr>
              <a:t>, </a:t>
            </a:r>
            <a:r>
              <a:rPr lang="en-GB" sz="6400" dirty="0" err="1">
                <a:latin typeface="Arial" pitchFamily="34" charset="0"/>
                <a:cs typeface="Arial" pitchFamily="34" charset="0"/>
              </a:rPr>
              <a:t>Kementerian</a:t>
            </a:r>
            <a:r>
              <a:rPr lang="en-GB" sz="6400" dirty="0">
                <a:latin typeface="Arial" pitchFamily="34" charset="0"/>
                <a:cs typeface="Arial" pitchFamily="34" charset="0"/>
              </a:rPr>
              <a:t> </a:t>
            </a:r>
            <a:r>
              <a:rPr lang="en-GB" sz="6400" dirty="0" err="1">
                <a:latin typeface="Arial" pitchFamily="34" charset="0"/>
                <a:cs typeface="Arial" pitchFamily="34" charset="0"/>
              </a:rPr>
              <a:t>Kemajuan</a:t>
            </a:r>
            <a:r>
              <a:rPr lang="en-GB" sz="6400" dirty="0">
                <a:latin typeface="Arial" pitchFamily="34" charset="0"/>
                <a:cs typeface="Arial" pitchFamily="34" charset="0"/>
              </a:rPr>
              <a:t> </a:t>
            </a:r>
            <a:r>
              <a:rPr lang="en-GB" sz="6400" dirty="0" err="1">
                <a:latin typeface="Arial" pitchFamily="34" charset="0"/>
                <a:cs typeface="Arial" pitchFamily="34" charset="0"/>
              </a:rPr>
              <a:t>Luar</a:t>
            </a:r>
            <a:r>
              <a:rPr lang="en-GB" sz="6400" dirty="0">
                <a:latin typeface="Arial" pitchFamily="34" charset="0"/>
                <a:cs typeface="Arial" pitchFamily="34" charset="0"/>
              </a:rPr>
              <a:t> Bandar </a:t>
            </a:r>
            <a:r>
              <a:rPr lang="en-GB" sz="6400" dirty="0" err="1">
                <a:latin typeface="Arial" pitchFamily="34" charset="0"/>
                <a:cs typeface="Arial" pitchFamily="34" charset="0"/>
              </a:rPr>
              <a:t>dan</a:t>
            </a:r>
            <a:r>
              <a:rPr lang="en-GB" sz="6400" dirty="0">
                <a:latin typeface="Arial" pitchFamily="34" charset="0"/>
                <a:cs typeface="Arial" pitchFamily="34" charset="0"/>
              </a:rPr>
              <a:t> </a:t>
            </a:r>
            <a:r>
              <a:rPr lang="en-GB" sz="6400" dirty="0" err="1">
                <a:latin typeface="Arial" pitchFamily="34" charset="0"/>
                <a:cs typeface="Arial" pitchFamily="34" charset="0"/>
              </a:rPr>
              <a:t>Wilayah</a:t>
            </a:r>
            <a:r>
              <a:rPr lang="en-GB" sz="6400" dirty="0">
                <a:latin typeface="Arial" pitchFamily="34" charset="0"/>
                <a:cs typeface="Arial" pitchFamily="34" charset="0"/>
              </a:rPr>
              <a:t>, etc.</a:t>
            </a:r>
            <a:endParaRPr lang="en-MY" sz="6400" dirty="0">
              <a:latin typeface="Arial" pitchFamily="34" charset="0"/>
              <a:cs typeface="Arial" pitchFamily="34" charset="0"/>
            </a:endParaRPr>
          </a:p>
          <a:p>
            <a:pPr>
              <a:buNone/>
            </a:pPr>
            <a:endParaRPr lang="en-MY" sz="6400" dirty="0">
              <a:latin typeface="Arial" pitchFamily="34" charset="0"/>
              <a:cs typeface="Arial" pitchFamily="34" charset="0"/>
            </a:endParaRPr>
          </a:p>
          <a:p>
            <a:pPr lvl="0">
              <a:buNone/>
            </a:pPr>
            <a:r>
              <a:rPr lang="en-GB" sz="6400" b="1" dirty="0">
                <a:latin typeface="Arial" pitchFamily="34" charset="0"/>
                <a:cs typeface="Arial" pitchFamily="34" charset="0"/>
              </a:rPr>
              <a:t>C)	LOCATION</a:t>
            </a:r>
            <a:endParaRPr lang="en-MY" sz="6400" dirty="0">
              <a:latin typeface="Arial" pitchFamily="34" charset="0"/>
              <a:cs typeface="Arial" pitchFamily="34" charset="0"/>
            </a:endParaRPr>
          </a:p>
          <a:p>
            <a:pPr>
              <a:buNone/>
            </a:pPr>
            <a:r>
              <a:rPr lang="en-GB" sz="6400" dirty="0">
                <a:latin typeface="Arial" pitchFamily="34" charset="0"/>
                <a:cs typeface="Arial" pitchFamily="34" charset="0"/>
              </a:rPr>
              <a:t>	State, example - </a:t>
            </a:r>
            <a:r>
              <a:rPr lang="en-GB" sz="6400" dirty="0" err="1">
                <a:latin typeface="Arial" pitchFamily="34" charset="0"/>
                <a:cs typeface="Arial" pitchFamily="34" charset="0"/>
              </a:rPr>
              <a:t>Pahang</a:t>
            </a:r>
            <a:r>
              <a:rPr lang="en-GB" sz="6400" dirty="0">
                <a:latin typeface="Arial" pitchFamily="34" charset="0"/>
                <a:cs typeface="Arial" pitchFamily="34" charset="0"/>
              </a:rPr>
              <a:t>.</a:t>
            </a:r>
            <a:endParaRPr lang="en-MY" sz="6400" dirty="0">
              <a:latin typeface="Arial" pitchFamily="34" charset="0"/>
              <a:cs typeface="Arial" pitchFamily="34" charset="0"/>
            </a:endParaRPr>
          </a:p>
          <a:p>
            <a:pPr>
              <a:buNone/>
            </a:pPr>
            <a:endParaRPr lang="en-MY" sz="6400" dirty="0">
              <a:latin typeface="Arial" pitchFamily="34" charset="0"/>
              <a:cs typeface="Arial" pitchFamily="34" charset="0"/>
            </a:endParaRPr>
          </a:p>
          <a:p>
            <a:pPr lvl="0">
              <a:buNone/>
            </a:pPr>
            <a:r>
              <a:rPr lang="en-GB" sz="6400" b="1" dirty="0">
                <a:latin typeface="Arial" pitchFamily="34" charset="0"/>
                <a:cs typeface="Arial" pitchFamily="34" charset="0"/>
              </a:rPr>
              <a:t>D)	PROJECT DETAILS AND SITE CONDITION</a:t>
            </a:r>
            <a:endParaRPr lang="en-MY" sz="6400" dirty="0">
              <a:latin typeface="Arial" pitchFamily="34" charset="0"/>
              <a:cs typeface="Arial" pitchFamily="34" charset="0"/>
            </a:endParaRPr>
          </a:p>
          <a:p>
            <a:pPr>
              <a:buNone/>
            </a:pPr>
            <a:endParaRPr lang="en-MY" sz="6400" dirty="0">
              <a:latin typeface="Arial" pitchFamily="34" charset="0"/>
              <a:cs typeface="Arial" pitchFamily="34" charset="0"/>
            </a:endParaRPr>
          </a:p>
          <a:p>
            <a:pPr lvl="0">
              <a:buNone/>
            </a:pPr>
            <a:r>
              <a:rPr lang="en-GB" sz="6400" b="1" dirty="0">
                <a:latin typeface="Arial" pitchFamily="34" charset="0"/>
                <a:cs typeface="Arial" pitchFamily="34" charset="0"/>
              </a:rPr>
              <a:t>	Project Brief Description</a:t>
            </a:r>
            <a:endParaRPr lang="en-MY" sz="6400" dirty="0">
              <a:latin typeface="Arial" pitchFamily="34" charset="0"/>
              <a:cs typeface="Arial" pitchFamily="34" charset="0"/>
            </a:endParaRPr>
          </a:p>
          <a:p>
            <a:pPr>
              <a:buNone/>
            </a:pPr>
            <a:r>
              <a:rPr lang="en-GB" sz="6400" dirty="0">
                <a:latin typeface="Arial" pitchFamily="34" charset="0"/>
                <a:cs typeface="Arial" pitchFamily="34" charset="0"/>
              </a:rPr>
              <a:t>	Description of project shall include limit of project area, length of road constructed, type of work (new works/upgrading work) with specified length.</a:t>
            </a:r>
            <a:endParaRPr lang="en-MY" sz="6400" dirty="0">
              <a:latin typeface="Arial" pitchFamily="34" charset="0"/>
              <a:cs typeface="Arial" pitchFamily="34" charset="0"/>
            </a:endParaRPr>
          </a:p>
          <a:p>
            <a:pPr>
              <a:buNone/>
            </a:pPr>
            <a:endParaRPr lang="en-MY" sz="6400" dirty="0">
              <a:latin typeface="Arial" pitchFamily="34" charset="0"/>
              <a:cs typeface="Arial" pitchFamily="34" charset="0"/>
            </a:endParaRPr>
          </a:p>
          <a:p>
            <a:pPr lvl="0">
              <a:buNone/>
            </a:pPr>
            <a:r>
              <a:rPr lang="en-GB" sz="6400" b="1" dirty="0">
                <a:latin typeface="Arial" pitchFamily="34" charset="0"/>
                <a:cs typeface="Arial" pitchFamily="34" charset="0"/>
              </a:rPr>
              <a:t>	JKR Design Standard</a:t>
            </a:r>
            <a:endParaRPr lang="en-MY" sz="6400" b="1" dirty="0">
              <a:latin typeface="Arial" pitchFamily="34" charset="0"/>
              <a:cs typeface="Arial" pitchFamily="34" charset="0"/>
            </a:endParaRPr>
          </a:p>
          <a:p>
            <a:pPr>
              <a:buNone/>
            </a:pPr>
            <a:r>
              <a:rPr lang="en-GB" sz="6400" dirty="0">
                <a:latin typeface="Arial" pitchFamily="34" charset="0"/>
                <a:cs typeface="Arial" pitchFamily="34" charset="0"/>
              </a:rPr>
              <a:t>	Example - R3, R5, U5 etc. </a:t>
            </a:r>
            <a:endParaRPr lang="en-MY" sz="6400" dirty="0">
              <a:latin typeface="Arial" pitchFamily="34" charset="0"/>
              <a:cs typeface="Arial" pitchFamily="34" charset="0"/>
            </a:endParaRPr>
          </a:p>
          <a:p>
            <a:pPr>
              <a:buNone/>
            </a:pPr>
            <a:endParaRPr lang="en-MY" sz="6400" dirty="0">
              <a:latin typeface="Arial" pitchFamily="34" charset="0"/>
              <a:cs typeface="Arial" pitchFamily="34" charset="0"/>
            </a:endParaRPr>
          </a:p>
          <a:p>
            <a:pPr lvl="0">
              <a:buNone/>
            </a:pPr>
            <a:r>
              <a:rPr lang="en-GB" sz="6400" b="1" dirty="0">
                <a:latin typeface="Arial" pitchFamily="34" charset="0"/>
                <a:cs typeface="Arial" pitchFamily="34" charset="0"/>
              </a:rPr>
              <a:t>	Terrain/Geographical Condition</a:t>
            </a:r>
            <a:endParaRPr lang="en-MY" sz="6400" dirty="0">
              <a:latin typeface="Arial" pitchFamily="34" charset="0"/>
              <a:cs typeface="Arial" pitchFamily="34" charset="0"/>
            </a:endParaRPr>
          </a:p>
          <a:p>
            <a:pPr>
              <a:buNone/>
            </a:pPr>
            <a:r>
              <a:rPr lang="en-GB" sz="6400" dirty="0">
                <a:latin typeface="Arial" pitchFamily="34" charset="0"/>
                <a:cs typeface="Arial" pitchFamily="34" charset="0"/>
              </a:rPr>
              <a:t>	Example - flat, undulating, mountainous etc.</a:t>
            </a:r>
            <a:endParaRPr lang="en-MY" sz="64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MY"/>
              <a:t>Civil Engineering Elemental Cost Analysis (CEECA)</a:t>
            </a:r>
          </a:p>
        </p:txBody>
      </p:sp>
      <p:sp>
        <p:nvSpPr>
          <p:cNvPr id="5" name="Slide Number Placeholder 4"/>
          <p:cNvSpPr>
            <a:spLocks noGrp="1"/>
          </p:cNvSpPr>
          <p:nvPr>
            <p:ph type="sldNum" sz="quarter" idx="12"/>
          </p:nvPr>
        </p:nvSpPr>
        <p:spPr/>
        <p:txBody>
          <a:bodyPr/>
          <a:lstStyle/>
          <a:p>
            <a:fld id="{3449D8D9-60A4-4481-97E0-9AB255D44B69}" type="slidenum">
              <a:rPr lang="en-MY" smtClean="0"/>
              <a:pPr/>
              <a:t>7</a:t>
            </a:fld>
            <a:endParaRPr lang="en-MY"/>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a:latin typeface="Arial" pitchFamily="34" charset="0"/>
                <a:cs typeface="Arial" pitchFamily="34" charset="0"/>
              </a:rPr>
              <a:t>FORM I</a:t>
            </a:r>
            <a:endParaRPr lang="en-MY" sz="3200" dirty="0"/>
          </a:p>
        </p:txBody>
      </p:sp>
      <p:sp>
        <p:nvSpPr>
          <p:cNvPr id="3" name="Content Placeholder 2"/>
          <p:cNvSpPr>
            <a:spLocks noGrp="1"/>
          </p:cNvSpPr>
          <p:nvPr>
            <p:ph idx="1"/>
          </p:nvPr>
        </p:nvSpPr>
        <p:spPr>
          <a:xfrm>
            <a:off x="381000" y="914400"/>
            <a:ext cx="8229600" cy="4525963"/>
          </a:xfrm>
        </p:spPr>
        <p:txBody>
          <a:bodyPr>
            <a:normAutofit fontScale="25000" lnSpcReduction="20000"/>
          </a:bodyPr>
          <a:lstStyle/>
          <a:p>
            <a:pPr>
              <a:buNone/>
            </a:pPr>
            <a:endParaRPr lang="en-MY" dirty="0"/>
          </a:p>
          <a:p>
            <a:pPr lvl="0">
              <a:buNone/>
            </a:pPr>
            <a:r>
              <a:rPr lang="en-GB" b="1" dirty="0"/>
              <a:t>	</a:t>
            </a:r>
            <a:r>
              <a:rPr lang="en-GB" sz="6400" b="1" dirty="0">
                <a:latin typeface="Arial" pitchFamily="34" charset="0"/>
                <a:cs typeface="Arial" pitchFamily="34" charset="0"/>
                <a:hlinkClick r:id="rId2" action="ppaction://hlinksldjump"/>
              </a:rPr>
              <a:t>No. of </a:t>
            </a:r>
            <a:r>
              <a:rPr lang="en-GB" sz="6400" b="1" dirty="0" err="1">
                <a:latin typeface="Arial" pitchFamily="34" charset="0"/>
                <a:cs typeface="Arial" pitchFamily="34" charset="0"/>
                <a:hlinkClick r:id="rId2" action="ppaction://hlinksldjump"/>
              </a:rPr>
              <a:t>Berms</a:t>
            </a:r>
            <a:endParaRPr lang="en-MY" sz="6400" dirty="0">
              <a:latin typeface="Arial" pitchFamily="34" charset="0"/>
              <a:cs typeface="Arial" pitchFamily="34" charset="0"/>
            </a:endParaRPr>
          </a:p>
          <a:p>
            <a:pPr>
              <a:buNone/>
            </a:pPr>
            <a:r>
              <a:rPr lang="en-GB" sz="6400" dirty="0">
                <a:latin typeface="Arial" pitchFamily="34" charset="0"/>
                <a:cs typeface="Arial" pitchFamily="34" charset="0"/>
              </a:rPr>
              <a:t>	To specify number of </a:t>
            </a:r>
            <a:r>
              <a:rPr lang="en-GB" sz="6400" dirty="0" err="1">
                <a:latin typeface="Arial" pitchFamily="34" charset="0"/>
                <a:cs typeface="Arial" pitchFamily="34" charset="0"/>
              </a:rPr>
              <a:t>berms</a:t>
            </a:r>
            <a:r>
              <a:rPr lang="en-GB" sz="6400" dirty="0">
                <a:latin typeface="Arial" pitchFamily="34" charset="0"/>
                <a:cs typeface="Arial" pitchFamily="34" charset="0"/>
              </a:rPr>
              <a:t> representing the major length of the </a:t>
            </a:r>
            <a:r>
              <a:rPr lang="en-GB" sz="6400" dirty="0" err="1">
                <a:latin typeface="Arial" pitchFamily="34" charset="0"/>
                <a:cs typeface="Arial" pitchFamily="34" charset="0"/>
              </a:rPr>
              <a:t>berm</a:t>
            </a:r>
            <a:r>
              <a:rPr lang="en-GB" sz="6400" dirty="0">
                <a:latin typeface="Arial" pitchFamily="34" charset="0"/>
                <a:cs typeface="Arial" pitchFamily="34" charset="0"/>
              </a:rPr>
              <a:t> </a:t>
            </a:r>
            <a:endParaRPr lang="en-MY" sz="6400" dirty="0">
              <a:latin typeface="Arial" pitchFamily="34" charset="0"/>
              <a:cs typeface="Arial" pitchFamily="34" charset="0"/>
            </a:endParaRPr>
          </a:p>
          <a:p>
            <a:pPr>
              <a:buNone/>
            </a:pPr>
            <a:endParaRPr lang="en-MY" sz="6400" dirty="0">
              <a:latin typeface="Arial" pitchFamily="34" charset="0"/>
              <a:cs typeface="Arial" pitchFamily="34" charset="0"/>
            </a:endParaRPr>
          </a:p>
          <a:p>
            <a:pPr lvl="0">
              <a:buNone/>
            </a:pPr>
            <a:r>
              <a:rPr lang="en-GB" sz="6400" b="1" dirty="0">
                <a:latin typeface="Arial" pitchFamily="34" charset="0"/>
                <a:cs typeface="Arial" pitchFamily="34" charset="0"/>
              </a:rPr>
              <a:t>	Overall Road Length</a:t>
            </a:r>
            <a:endParaRPr lang="en-MY" sz="6400" dirty="0">
              <a:latin typeface="Arial" pitchFamily="34" charset="0"/>
              <a:cs typeface="Arial" pitchFamily="34" charset="0"/>
            </a:endParaRPr>
          </a:p>
          <a:p>
            <a:pPr>
              <a:buNone/>
            </a:pPr>
            <a:r>
              <a:rPr lang="en-GB" sz="6400" dirty="0">
                <a:latin typeface="Arial" pitchFamily="34" charset="0"/>
                <a:cs typeface="Arial" pitchFamily="34" charset="0"/>
              </a:rPr>
              <a:t>	Length of road is measured gross from </a:t>
            </a:r>
            <a:r>
              <a:rPr lang="en-GB" sz="6400" dirty="0" err="1">
                <a:latin typeface="Arial" pitchFamily="34" charset="0"/>
                <a:cs typeface="Arial" pitchFamily="34" charset="0"/>
              </a:rPr>
              <a:t>chainage</a:t>
            </a:r>
            <a:r>
              <a:rPr lang="en-GB" sz="6400" dirty="0">
                <a:latin typeface="Arial" pitchFamily="34" charset="0"/>
                <a:cs typeface="Arial" pitchFamily="34" charset="0"/>
              </a:rPr>
              <a:t> to </a:t>
            </a:r>
            <a:r>
              <a:rPr lang="en-GB" sz="6400" dirty="0" err="1">
                <a:latin typeface="Arial" pitchFamily="34" charset="0"/>
                <a:cs typeface="Arial" pitchFamily="34" charset="0"/>
              </a:rPr>
              <a:t>chainage</a:t>
            </a:r>
            <a:r>
              <a:rPr lang="en-GB" sz="6400" dirty="0">
                <a:latin typeface="Arial" pitchFamily="34" charset="0"/>
                <a:cs typeface="Arial" pitchFamily="34" charset="0"/>
              </a:rPr>
              <a:t>.</a:t>
            </a:r>
            <a:endParaRPr lang="en-MY" sz="6400" dirty="0">
              <a:latin typeface="Arial" pitchFamily="34" charset="0"/>
              <a:cs typeface="Arial" pitchFamily="34" charset="0"/>
            </a:endParaRPr>
          </a:p>
          <a:p>
            <a:pPr lvl="0">
              <a:buNone/>
            </a:pPr>
            <a:endParaRPr lang="en-GB" sz="6400" b="1" dirty="0">
              <a:latin typeface="Arial" pitchFamily="34" charset="0"/>
              <a:cs typeface="Arial" pitchFamily="34" charset="0"/>
            </a:endParaRPr>
          </a:p>
          <a:p>
            <a:pPr lvl="0">
              <a:buNone/>
            </a:pPr>
            <a:r>
              <a:rPr lang="en-GB" sz="6400" b="1" dirty="0">
                <a:latin typeface="Arial" pitchFamily="34" charset="0"/>
                <a:cs typeface="Arial" pitchFamily="34" charset="0"/>
              </a:rPr>
              <a:t>	</a:t>
            </a:r>
            <a:r>
              <a:rPr lang="en-GB" sz="6400" b="1" dirty="0">
                <a:latin typeface="Arial" pitchFamily="34" charset="0"/>
                <a:cs typeface="Arial" pitchFamily="34" charset="0"/>
                <a:hlinkClick r:id="rId3" action="ppaction://hlinksldjump"/>
              </a:rPr>
              <a:t>Road Length (</a:t>
            </a:r>
            <a:r>
              <a:rPr lang="en-GB" sz="6400" b="1" dirty="0" err="1">
                <a:latin typeface="Arial" pitchFamily="34" charset="0"/>
                <a:cs typeface="Arial" pitchFamily="34" charset="0"/>
                <a:hlinkClick r:id="rId3" action="ppaction://hlinksldjump"/>
              </a:rPr>
              <a:t>Nett</a:t>
            </a:r>
            <a:r>
              <a:rPr lang="en-GB" sz="6400" b="1" dirty="0">
                <a:latin typeface="Arial" pitchFamily="34" charset="0"/>
                <a:cs typeface="Arial" pitchFamily="34" charset="0"/>
                <a:hlinkClick r:id="rId3" action="ppaction://hlinksldjump"/>
              </a:rPr>
              <a:t>)</a:t>
            </a:r>
            <a:endParaRPr lang="en-MY" sz="6400" dirty="0">
              <a:latin typeface="Arial" pitchFamily="34" charset="0"/>
              <a:cs typeface="Arial" pitchFamily="34" charset="0"/>
            </a:endParaRPr>
          </a:p>
          <a:p>
            <a:pPr>
              <a:buNone/>
            </a:pPr>
            <a:r>
              <a:rPr lang="en-GB" sz="6400" dirty="0">
                <a:latin typeface="Arial" pitchFamily="34" charset="0"/>
                <a:cs typeface="Arial" pitchFamily="34" charset="0"/>
              </a:rPr>
              <a:t>	Length of road excluding roads above elevated structure (bridges, viaduct and interchange).</a:t>
            </a:r>
            <a:endParaRPr lang="en-MY" sz="6400" dirty="0">
              <a:latin typeface="Arial" pitchFamily="34" charset="0"/>
              <a:cs typeface="Arial" pitchFamily="34" charset="0"/>
            </a:endParaRPr>
          </a:p>
          <a:p>
            <a:pPr>
              <a:buNone/>
            </a:pPr>
            <a:endParaRPr lang="en-MY" sz="6400" dirty="0">
              <a:latin typeface="Arial" pitchFamily="34" charset="0"/>
              <a:cs typeface="Arial" pitchFamily="34" charset="0"/>
            </a:endParaRPr>
          </a:p>
          <a:p>
            <a:pPr lvl="0">
              <a:buNone/>
            </a:pPr>
            <a:r>
              <a:rPr lang="en-GB" sz="6400" b="1" dirty="0">
                <a:latin typeface="Arial" pitchFamily="34" charset="0"/>
                <a:cs typeface="Arial" pitchFamily="34" charset="0"/>
              </a:rPr>
              <a:t>	</a:t>
            </a:r>
            <a:r>
              <a:rPr lang="en-GB" sz="6400" b="1" dirty="0">
                <a:latin typeface="Arial" pitchFamily="34" charset="0"/>
                <a:cs typeface="Arial" pitchFamily="34" charset="0"/>
                <a:hlinkClick r:id="rId4" action="ppaction://hlinksldjump"/>
              </a:rPr>
              <a:t>Shoulder Width </a:t>
            </a:r>
            <a:endParaRPr lang="en-MY" sz="6400" dirty="0">
              <a:latin typeface="Arial" pitchFamily="34" charset="0"/>
              <a:cs typeface="Arial" pitchFamily="34" charset="0"/>
            </a:endParaRPr>
          </a:p>
          <a:p>
            <a:pPr>
              <a:buNone/>
            </a:pPr>
            <a:r>
              <a:rPr lang="en-GB" sz="6400" dirty="0">
                <a:latin typeface="Arial" pitchFamily="34" charset="0"/>
                <a:cs typeface="Arial" pitchFamily="34" charset="0"/>
              </a:rPr>
              <a:t>	Refer Sketch</a:t>
            </a:r>
            <a:endParaRPr lang="en-MY" sz="6400" dirty="0">
              <a:latin typeface="Arial" pitchFamily="34" charset="0"/>
              <a:cs typeface="Arial" pitchFamily="34" charset="0"/>
            </a:endParaRPr>
          </a:p>
          <a:p>
            <a:pPr>
              <a:buNone/>
            </a:pPr>
            <a:endParaRPr lang="en-MY" sz="6400" dirty="0">
              <a:latin typeface="Arial" pitchFamily="34" charset="0"/>
              <a:cs typeface="Arial" pitchFamily="34" charset="0"/>
            </a:endParaRPr>
          </a:p>
          <a:p>
            <a:pPr lvl="0">
              <a:buNone/>
            </a:pPr>
            <a:r>
              <a:rPr lang="en-GB" sz="6400" b="1" dirty="0">
                <a:latin typeface="Arial" pitchFamily="34" charset="0"/>
                <a:cs typeface="Arial" pitchFamily="34" charset="0"/>
              </a:rPr>
              <a:t>	Type of Shoulder</a:t>
            </a:r>
            <a:endParaRPr lang="en-MY" sz="6400" dirty="0">
              <a:latin typeface="Arial" pitchFamily="34" charset="0"/>
              <a:cs typeface="Arial" pitchFamily="34" charset="0"/>
            </a:endParaRPr>
          </a:p>
          <a:p>
            <a:pPr>
              <a:buNone/>
            </a:pPr>
            <a:r>
              <a:rPr lang="en-GB" sz="6400" dirty="0">
                <a:latin typeface="Arial" pitchFamily="34" charset="0"/>
                <a:cs typeface="Arial" pitchFamily="34" charset="0"/>
              </a:rPr>
              <a:t>	Example - paved, earth-filled etc.</a:t>
            </a:r>
            <a:endParaRPr lang="en-MY" sz="6400" dirty="0">
              <a:latin typeface="Arial" pitchFamily="34" charset="0"/>
              <a:cs typeface="Arial" pitchFamily="34" charset="0"/>
            </a:endParaRPr>
          </a:p>
          <a:p>
            <a:pPr>
              <a:buNone/>
            </a:pPr>
            <a:endParaRPr lang="en-MY" sz="6400" dirty="0">
              <a:latin typeface="Arial" pitchFamily="34" charset="0"/>
              <a:cs typeface="Arial" pitchFamily="34" charset="0"/>
            </a:endParaRPr>
          </a:p>
          <a:p>
            <a:pPr lvl="0">
              <a:buNone/>
            </a:pPr>
            <a:r>
              <a:rPr lang="en-GB" sz="6400" b="1" dirty="0">
                <a:latin typeface="Arial" pitchFamily="34" charset="0"/>
                <a:cs typeface="Arial" pitchFamily="34" charset="0"/>
              </a:rPr>
              <a:t>	</a:t>
            </a:r>
            <a:r>
              <a:rPr lang="en-GB" sz="6400" b="1" dirty="0">
                <a:latin typeface="Arial" pitchFamily="34" charset="0"/>
                <a:cs typeface="Arial" pitchFamily="34" charset="0"/>
                <a:hlinkClick r:id="rId4" action="ppaction://hlinksldjump"/>
              </a:rPr>
              <a:t>Median Width </a:t>
            </a:r>
            <a:endParaRPr lang="en-MY" sz="6400" dirty="0">
              <a:latin typeface="Arial" pitchFamily="34" charset="0"/>
              <a:cs typeface="Arial" pitchFamily="34" charset="0"/>
            </a:endParaRPr>
          </a:p>
          <a:p>
            <a:pPr>
              <a:buNone/>
            </a:pPr>
            <a:r>
              <a:rPr lang="en-GB" sz="6400" dirty="0">
                <a:latin typeface="Arial" pitchFamily="34" charset="0"/>
                <a:cs typeface="Arial" pitchFamily="34" charset="0"/>
              </a:rPr>
              <a:t>	Refer Sketch</a:t>
            </a:r>
            <a:endParaRPr lang="en-MY" sz="6400" dirty="0">
              <a:latin typeface="Arial" pitchFamily="34" charset="0"/>
              <a:cs typeface="Arial" pitchFamily="34" charset="0"/>
            </a:endParaRPr>
          </a:p>
          <a:p>
            <a:pPr>
              <a:buNone/>
            </a:pPr>
            <a:endParaRPr lang="en-MY" sz="6400" dirty="0">
              <a:latin typeface="Arial" pitchFamily="34" charset="0"/>
              <a:cs typeface="Arial" pitchFamily="34" charset="0"/>
            </a:endParaRPr>
          </a:p>
          <a:p>
            <a:pPr lvl="0">
              <a:buNone/>
            </a:pPr>
            <a:r>
              <a:rPr lang="en-GB" sz="6400" b="1" dirty="0">
                <a:latin typeface="Arial" pitchFamily="34" charset="0"/>
                <a:cs typeface="Arial" pitchFamily="34" charset="0"/>
              </a:rPr>
              <a:t>	Type of Median</a:t>
            </a:r>
            <a:endParaRPr lang="en-MY" sz="6400" dirty="0">
              <a:latin typeface="Arial" pitchFamily="34" charset="0"/>
              <a:cs typeface="Arial" pitchFamily="34" charset="0"/>
            </a:endParaRPr>
          </a:p>
          <a:p>
            <a:pPr>
              <a:buNone/>
            </a:pPr>
            <a:r>
              <a:rPr lang="en-GB" sz="6400" dirty="0">
                <a:latin typeface="Arial" pitchFamily="34" charset="0"/>
                <a:cs typeface="Arial" pitchFamily="34" charset="0"/>
              </a:rPr>
              <a:t>	Example - paved, earth-filled etc.</a:t>
            </a:r>
            <a:endParaRPr lang="en-MY" sz="6400" dirty="0">
              <a:latin typeface="Arial" pitchFamily="34" charset="0"/>
              <a:cs typeface="Arial" pitchFamily="34" charset="0"/>
            </a:endParaRPr>
          </a:p>
          <a:p>
            <a:pPr marL="0" lvl="0" indent="0" algn="ctr">
              <a:spcBef>
                <a:spcPct val="0"/>
              </a:spcBef>
              <a:buNone/>
              <a:defRPr/>
            </a:pPr>
            <a:endParaRPr lang="en-MY" dirty="0">
              <a:latin typeface="Arial" pitchFamily="34" charset="0"/>
              <a:cs typeface="Arial" pitchFamily="34" charset="0"/>
            </a:endParaRPr>
          </a:p>
          <a:p>
            <a:endParaRPr lang="en-MY" dirty="0"/>
          </a:p>
          <a:p>
            <a:endParaRPr lang="en-MY" dirty="0"/>
          </a:p>
        </p:txBody>
      </p:sp>
      <p:sp>
        <p:nvSpPr>
          <p:cNvPr id="4" name="Footer Placeholder 3"/>
          <p:cNvSpPr>
            <a:spLocks noGrp="1"/>
          </p:cNvSpPr>
          <p:nvPr>
            <p:ph type="ftr" sz="quarter" idx="11"/>
          </p:nvPr>
        </p:nvSpPr>
        <p:spPr/>
        <p:txBody>
          <a:bodyPr/>
          <a:lstStyle/>
          <a:p>
            <a:r>
              <a:rPr lang="en-MY"/>
              <a:t>Civil Engineering Elemental Cost Analysis (CEECA)</a:t>
            </a:r>
          </a:p>
        </p:txBody>
      </p:sp>
      <p:sp>
        <p:nvSpPr>
          <p:cNvPr id="5" name="Slide Number Placeholder 4"/>
          <p:cNvSpPr>
            <a:spLocks noGrp="1"/>
          </p:cNvSpPr>
          <p:nvPr>
            <p:ph type="sldNum" sz="quarter" idx="12"/>
          </p:nvPr>
        </p:nvSpPr>
        <p:spPr/>
        <p:txBody>
          <a:bodyPr/>
          <a:lstStyle/>
          <a:p>
            <a:fld id="{3449D8D9-60A4-4481-97E0-9AB255D44B69}" type="slidenum">
              <a:rPr lang="en-MY" smtClean="0"/>
              <a:pPr/>
              <a:t>8</a:t>
            </a:fld>
            <a:endParaRPr lang="en-MY"/>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a:latin typeface="Arial" pitchFamily="34" charset="0"/>
                <a:cs typeface="Arial" pitchFamily="34" charset="0"/>
              </a:rPr>
              <a:t>FORM 1</a:t>
            </a:r>
            <a:endParaRPr lang="en-MY" sz="3200" dirty="0"/>
          </a:p>
        </p:txBody>
      </p:sp>
      <p:sp>
        <p:nvSpPr>
          <p:cNvPr id="3" name="Content Placeholder 2"/>
          <p:cNvSpPr>
            <a:spLocks noGrp="1"/>
          </p:cNvSpPr>
          <p:nvPr>
            <p:ph idx="1"/>
          </p:nvPr>
        </p:nvSpPr>
        <p:spPr>
          <a:xfrm>
            <a:off x="533400" y="990600"/>
            <a:ext cx="8229600" cy="5287963"/>
          </a:xfrm>
        </p:spPr>
        <p:txBody>
          <a:bodyPr>
            <a:normAutofit/>
          </a:bodyPr>
          <a:lstStyle/>
          <a:p>
            <a:pPr lvl="0">
              <a:buNone/>
            </a:pPr>
            <a:r>
              <a:rPr lang="en-GB" b="1" dirty="0"/>
              <a:t>	</a:t>
            </a:r>
            <a:r>
              <a:rPr lang="en-GB" sz="1800" b="1" dirty="0">
                <a:latin typeface="Arial" pitchFamily="34" charset="0"/>
                <a:cs typeface="Arial" pitchFamily="34" charset="0"/>
                <a:hlinkClick r:id="rId2" action="ppaction://hlinksldjump"/>
              </a:rPr>
              <a:t>No. of Lanes</a:t>
            </a:r>
            <a:endParaRPr lang="en-MY" sz="1800" dirty="0">
              <a:latin typeface="Arial" pitchFamily="34" charset="0"/>
              <a:cs typeface="Arial" pitchFamily="34" charset="0"/>
            </a:endParaRPr>
          </a:p>
          <a:p>
            <a:pPr>
              <a:buNone/>
            </a:pPr>
            <a:r>
              <a:rPr lang="en-GB" sz="1800" dirty="0">
                <a:latin typeface="Arial" pitchFamily="34" charset="0"/>
                <a:cs typeface="Arial" pitchFamily="34" charset="0"/>
              </a:rPr>
              <a:t>	Number of lanes constructed </a:t>
            </a:r>
          </a:p>
          <a:p>
            <a:pPr>
              <a:buNone/>
            </a:pPr>
            <a:r>
              <a:rPr lang="en-MY" sz="1800" dirty="0">
                <a:latin typeface="Arial" pitchFamily="34" charset="0"/>
                <a:cs typeface="Arial" pitchFamily="34" charset="0"/>
              </a:rPr>
              <a:t> </a:t>
            </a:r>
            <a:r>
              <a:rPr lang="en-GB" sz="1800" dirty="0">
                <a:latin typeface="Arial" pitchFamily="34" charset="0"/>
                <a:cs typeface="Arial" pitchFamily="34" charset="0"/>
              </a:rPr>
              <a:t> </a:t>
            </a:r>
            <a:endParaRPr lang="en-MY" sz="1800" dirty="0">
              <a:latin typeface="Arial" pitchFamily="34" charset="0"/>
              <a:cs typeface="Arial" pitchFamily="34" charset="0"/>
            </a:endParaRPr>
          </a:p>
          <a:p>
            <a:pPr lvl="0">
              <a:buNone/>
            </a:pPr>
            <a:r>
              <a:rPr lang="en-GB" sz="1800" b="1" dirty="0">
                <a:latin typeface="Arial" pitchFamily="34" charset="0"/>
                <a:cs typeface="Arial" pitchFamily="34" charset="0"/>
              </a:rPr>
              <a:t>	Type of Carriageway</a:t>
            </a:r>
            <a:endParaRPr lang="en-MY" sz="1800" dirty="0">
              <a:latin typeface="Arial" pitchFamily="34" charset="0"/>
              <a:cs typeface="Arial" pitchFamily="34" charset="0"/>
            </a:endParaRPr>
          </a:p>
          <a:p>
            <a:pPr>
              <a:buNone/>
            </a:pPr>
            <a:r>
              <a:rPr lang="en-GB" sz="1800" dirty="0">
                <a:latin typeface="Arial" pitchFamily="34" charset="0"/>
                <a:cs typeface="Arial" pitchFamily="34" charset="0"/>
              </a:rPr>
              <a:t>	Example - four lane dual carriageway etc.</a:t>
            </a:r>
            <a:endParaRPr lang="en-MY" sz="1800" dirty="0">
              <a:latin typeface="Arial" pitchFamily="34" charset="0"/>
              <a:cs typeface="Arial" pitchFamily="34" charset="0"/>
            </a:endParaRPr>
          </a:p>
          <a:p>
            <a:pPr>
              <a:buNone/>
            </a:pPr>
            <a:endParaRPr lang="en-MY" sz="1800" dirty="0">
              <a:latin typeface="Arial" pitchFamily="34" charset="0"/>
              <a:cs typeface="Arial" pitchFamily="34" charset="0"/>
            </a:endParaRPr>
          </a:p>
          <a:p>
            <a:pPr lvl="0">
              <a:buNone/>
            </a:pPr>
            <a:r>
              <a:rPr lang="en-GB" sz="1800" b="1" dirty="0">
                <a:latin typeface="Arial" pitchFamily="34" charset="0"/>
                <a:cs typeface="Arial" pitchFamily="34" charset="0"/>
              </a:rPr>
              <a:t>	No. of Structure</a:t>
            </a:r>
            <a:endParaRPr lang="en-MY" sz="1800" dirty="0">
              <a:latin typeface="Arial" pitchFamily="34" charset="0"/>
              <a:cs typeface="Arial" pitchFamily="34" charset="0"/>
            </a:endParaRPr>
          </a:p>
          <a:p>
            <a:pPr>
              <a:buNone/>
            </a:pPr>
            <a:r>
              <a:rPr lang="en-GB" sz="1800" dirty="0">
                <a:latin typeface="Arial" pitchFamily="34" charset="0"/>
                <a:cs typeface="Arial" pitchFamily="34" charset="0"/>
              </a:rPr>
              <a:t>	Total number of structures constructed (for multiple structures projects). </a:t>
            </a:r>
            <a:endParaRPr lang="en-MY" sz="1800" dirty="0">
              <a:latin typeface="Arial" pitchFamily="34" charset="0"/>
              <a:cs typeface="Arial" pitchFamily="34" charset="0"/>
            </a:endParaRPr>
          </a:p>
          <a:p>
            <a:pPr>
              <a:buNone/>
            </a:pPr>
            <a:endParaRPr lang="en-MY" sz="1800" dirty="0">
              <a:latin typeface="Arial" pitchFamily="34" charset="0"/>
              <a:cs typeface="Arial" pitchFamily="34" charset="0"/>
            </a:endParaRPr>
          </a:p>
          <a:p>
            <a:pPr>
              <a:buNone/>
            </a:pPr>
            <a:r>
              <a:rPr lang="en-GB" sz="1800" b="1" dirty="0">
                <a:latin typeface="Arial" pitchFamily="34" charset="0"/>
                <a:cs typeface="Arial" pitchFamily="34" charset="0"/>
              </a:rPr>
              <a:t>	</a:t>
            </a:r>
            <a:r>
              <a:rPr lang="en-GB" sz="1800" b="1" u="sng" dirty="0">
                <a:latin typeface="Arial" pitchFamily="34" charset="0"/>
                <a:cs typeface="Arial" pitchFamily="34" charset="0"/>
              </a:rPr>
              <a:t>Note</a:t>
            </a:r>
            <a:r>
              <a:rPr lang="en-GB" sz="1800" u="sng" dirty="0">
                <a:latin typeface="Arial" pitchFamily="34" charset="0"/>
                <a:cs typeface="Arial" pitchFamily="34" charset="0"/>
              </a:rPr>
              <a:t> : </a:t>
            </a:r>
            <a:endParaRPr lang="en-MY" sz="1800" u="sng" dirty="0">
              <a:latin typeface="Arial" pitchFamily="34" charset="0"/>
              <a:cs typeface="Arial" pitchFamily="34" charset="0"/>
            </a:endParaRPr>
          </a:p>
          <a:p>
            <a:pPr>
              <a:buNone/>
            </a:pPr>
            <a:r>
              <a:rPr lang="en-GB" sz="1800" dirty="0">
                <a:latin typeface="Arial" pitchFamily="34" charset="0"/>
                <a:cs typeface="Arial" pitchFamily="34" charset="0"/>
              </a:rPr>
              <a:t>	In cases where the scope of works involves variety of types and designs (e.g. : design standard, type of shoulder/median, width of shoulder/median etc.), the major scope (in term of length) shall determine the project details</a:t>
            </a:r>
            <a:endParaRPr lang="en-MY" sz="1800" dirty="0">
              <a:latin typeface="Arial" pitchFamily="34" charset="0"/>
              <a:cs typeface="Arial" pitchFamily="34" charset="0"/>
            </a:endParaRPr>
          </a:p>
          <a:p>
            <a:endParaRPr lang="en-MY" dirty="0"/>
          </a:p>
        </p:txBody>
      </p:sp>
      <p:sp>
        <p:nvSpPr>
          <p:cNvPr id="4" name="Footer Placeholder 3"/>
          <p:cNvSpPr>
            <a:spLocks noGrp="1"/>
          </p:cNvSpPr>
          <p:nvPr>
            <p:ph type="ftr" sz="quarter" idx="11"/>
          </p:nvPr>
        </p:nvSpPr>
        <p:spPr/>
        <p:txBody>
          <a:bodyPr/>
          <a:lstStyle/>
          <a:p>
            <a:r>
              <a:rPr lang="en-MY"/>
              <a:t>Civil Engineering Elemental Cost Analysis (CEECA)</a:t>
            </a:r>
          </a:p>
        </p:txBody>
      </p:sp>
      <p:sp>
        <p:nvSpPr>
          <p:cNvPr id="5" name="Slide Number Placeholder 4"/>
          <p:cNvSpPr>
            <a:spLocks noGrp="1"/>
          </p:cNvSpPr>
          <p:nvPr>
            <p:ph type="sldNum" sz="quarter" idx="12"/>
          </p:nvPr>
        </p:nvSpPr>
        <p:spPr/>
        <p:txBody>
          <a:bodyPr/>
          <a:lstStyle/>
          <a:p>
            <a:fld id="{3449D8D9-60A4-4481-97E0-9AB255D44B69}" type="slidenum">
              <a:rPr lang="en-MY" smtClean="0"/>
              <a:pPr/>
              <a:t>9</a:t>
            </a:fld>
            <a:endParaRPr lang="en-MY"/>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TotalTime>
  <Words>656</Words>
  <Application>Microsoft Office PowerPoint</Application>
  <PresentationFormat>On-screen Show (4:3)</PresentationFormat>
  <Paragraphs>268</Paragraphs>
  <Slides>30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Office Theme</vt:lpstr>
      <vt:lpstr>    CIVIL ENGINEERING ELEMENTAL COST ANALYSIS (CEECA)  PENGENALAN KEPADA CEECA PRINSIP PENYEDIAAN CEECA  </vt:lpstr>
      <vt:lpstr>COST ANALYSIS</vt:lpstr>
      <vt:lpstr>Principle of Analysis</vt:lpstr>
      <vt:lpstr>Principle of Analysis</vt:lpstr>
      <vt:lpstr>Principle of Analysis</vt:lpstr>
      <vt:lpstr>CEECA FORM</vt:lpstr>
      <vt:lpstr>FORM I</vt:lpstr>
      <vt:lpstr>FORM I</vt:lpstr>
      <vt:lpstr>FORM 1</vt:lpstr>
      <vt:lpstr>FORM 1</vt:lpstr>
      <vt:lpstr>FORM 1</vt:lpstr>
      <vt:lpstr>FORM 2</vt:lpstr>
      <vt:lpstr>FORM 2</vt:lpstr>
      <vt:lpstr>FORM 2</vt:lpstr>
      <vt:lpstr>FORM 3</vt:lpstr>
      <vt:lpstr>FORM 3</vt:lpstr>
      <vt:lpstr>FORM 3</vt:lpstr>
      <vt:lpstr>FORM 3  STRUCTURE COMPONENT</vt:lpstr>
      <vt:lpstr>FORM 4</vt:lpstr>
      <vt:lpstr>FORM 5</vt:lpstr>
      <vt:lpstr>FORM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KURSUS DALAMAN JKR CIVIL ENGINEERING COST ANALYSIS (CEECA)</dc:title>
  <dc:creator>user</dc:creator>
  <cp:lastModifiedBy>Rahayu Budiono</cp:lastModifiedBy>
  <cp:revision>88</cp:revision>
  <dcterms:created xsi:type="dcterms:W3CDTF">2015-09-07T08:50:23Z</dcterms:created>
  <dcterms:modified xsi:type="dcterms:W3CDTF">2017-03-16T08:52:27Z</dcterms:modified>
</cp:coreProperties>
</file>