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9" r:id="rId2"/>
    <p:sldMasterId id="2147483781" r:id="rId3"/>
    <p:sldMasterId id="2147483794" r:id="rId4"/>
    <p:sldMasterId id="2147483806" r:id="rId5"/>
  </p:sldMasterIdLst>
  <p:notesMasterIdLst>
    <p:notesMasterId r:id="rId42"/>
  </p:notesMasterIdLst>
  <p:handoutMasterIdLst>
    <p:handoutMasterId r:id="rId43"/>
  </p:handoutMasterIdLst>
  <p:sldIdLst>
    <p:sldId id="262" r:id="rId6"/>
    <p:sldId id="363" r:id="rId7"/>
    <p:sldId id="365" r:id="rId8"/>
    <p:sldId id="391" r:id="rId9"/>
    <p:sldId id="442" r:id="rId10"/>
    <p:sldId id="411" r:id="rId11"/>
    <p:sldId id="412" r:id="rId12"/>
    <p:sldId id="413" r:id="rId13"/>
    <p:sldId id="348" r:id="rId14"/>
    <p:sldId id="349" r:id="rId15"/>
    <p:sldId id="395" r:id="rId16"/>
    <p:sldId id="443" r:id="rId17"/>
    <p:sldId id="444" r:id="rId18"/>
    <p:sldId id="388" r:id="rId19"/>
    <p:sldId id="353" r:id="rId20"/>
    <p:sldId id="371" r:id="rId21"/>
    <p:sldId id="372" r:id="rId22"/>
    <p:sldId id="335" r:id="rId23"/>
    <p:sldId id="373" r:id="rId24"/>
    <p:sldId id="398" r:id="rId25"/>
    <p:sldId id="446" r:id="rId26"/>
    <p:sldId id="445" r:id="rId27"/>
    <p:sldId id="448" r:id="rId28"/>
    <p:sldId id="447" r:id="rId29"/>
    <p:sldId id="449" r:id="rId30"/>
    <p:sldId id="406" r:id="rId31"/>
    <p:sldId id="407" r:id="rId32"/>
    <p:sldId id="420" r:id="rId33"/>
    <p:sldId id="401" r:id="rId34"/>
    <p:sldId id="402" r:id="rId35"/>
    <p:sldId id="403" r:id="rId36"/>
    <p:sldId id="405" r:id="rId37"/>
    <p:sldId id="421" r:id="rId38"/>
    <p:sldId id="377" r:id="rId39"/>
    <p:sldId id="441" r:id="rId40"/>
    <p:sldId id="380" r:id="rId4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B5B"/>
    <a:srgbClr val="AC8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19123" cy="492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178" y="4"/>
            <a:ext cx="2919123" cy="492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DA1A-5AC0-4057-8DE8-7E27370B85D0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2023"/>
            <a:ext cx="2919123" cy="49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178" y="9372023"/>
            <a:ext cx="2919123" cy="49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4705-74F0-41A2-837A-3090CA9A2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7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53928D-E384-4901-A143-2BEC21D8226C}" type="datetimeFigureOut">
              <a:rPr lang="en-MY" smtClean="0"/>
              <a:t>11/4/2017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2"/>
            <a:ext cx="5388610" cy="44398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1285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4A22F51-DA3C-4647-A544-941E7036657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514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8E9ECA-ADBD-48A3-950F-A3DD95092719}" type="slidenum">
              <a:rPr lang="en-MY" alt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MY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B2E54B-87F6-4772-8495-6E6196A9F2EC}" type="slidenum">
              <a:rPr lang="en-MY" alt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MY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22F51-DA3C-4647-A544-941E70366574}" type="slidenum">
              <a:rPr lang="en-MY" smtClean="0">
                <a:solidFill>
                  <a:prstClr val="black"/>
                </a:solidFill>
              </a:rPr>
              <a:pPr/>
              <a:t>10</a:t>
            </a:fld>
            <a:endParaRPr lang="en-M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7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8E9ECA-ADBD-48A3-950F-A3DD95092719}" type="slidenum">
              <a:rPr lang="en-MY" alt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MY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91A7-F25F-493E-A051-6860B02AF6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2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F9484-B507-4A7C-ABBB-7D4E46511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0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334DC-E875-4743-9D51-36CF9C5097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5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B741B-1D0B-4FE4-B3DD-BF4DEAC846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85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E309B-6528-492D-97B7-97381BC02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E3AE-22E5-46D3-9FA0-5324865E5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6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32C99-F011-4F7C-80B1-0562D4185C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21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C319-D54D-41BB-B666-12558134A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4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79F-6372-4FB5-A809-E2CB493F4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53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E9F7-60F8-4F54-B20F-EF521D3DA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9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99C6-9820-45E0-A815-BBF24C10A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16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91A7-F25F-493E-A051-6860B02AF6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02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F9484-B507-4A7C-ABBB-7D4E46511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86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334DC-E875-4743-9D51-36CF9C5097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27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B741B-1D0B-4FE4-B3DD-BF4DEAC846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81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E309B-6528-492D-97B7-97381BC02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5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E3AE-22E5-46D3-9FA0-5324865E5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73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32C99-F011-4F7C-80B1-0562D4185C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2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C319-D54D-41BB-B666-12558134A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7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79F-6372-4FB5-A809-E2CB493F4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29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E9F7-60F8-4F54-B20F-EF521D3DA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3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99C6-9820-45E0-A815-BBF24C10A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90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714750" y="2428875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868BB-5B5D-490D-BFB6-CDE11B4880D6}" type="datetimeFigureOut">
              <a:rPr lang="ms-MY">
                <a:solidFill>
                  <a:srgbClr val="000000"/>
                </a:solidFill>
              </a:rPr>
              <a:pPr>
                <a:defRPr/>
              </a:pPr>
              <a:t>11/04/2017</a:t>
            </a:fld>
            <a:endParaRPr lang="ms-MY">
              <a:solidFill>
                <a:srgbClr val="000000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s-MY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E088F1-CFE4-4B2E-8449-40AFAFE724BA}" type="slidenum">
              <a:rPr lang="ms-MY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ms-MY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0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80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68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8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29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7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52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66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69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8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79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80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B802-1AD3-4E5D-8371-0D5CC22619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1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44D8-27D4-40AA-BAE2-7AE1F96E9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71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89763-5D1F-493C-9F4E-B3948FE7C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4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4FC59-5C22-4587-AB63-4B7CFFB8D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5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FA14-9AF9-476B-8295-8A93D4DAC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92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72F43-E3B2-49DA-B0D1-45AD5271D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85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EF3E0-0D94-4C1D-B18F-EA128A7A8D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4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8991-CF15-4526-97FB-E5294C2510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58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01E68-7509-4AFF-BE35-383AD82E3E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41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4FB3-09CE-4F81-8236-158AF05594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1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D4E9-AF7B-43E6-AB5A-5A338E4C1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9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27F5E92-F570-4824-BF7F-B908A2CA255C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645D9D-619A-4C3A-8DC5-5AB28270CB1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F2E28-B6BB-480F-A232-D23B04FAD3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F2E28-B6BB-480F-A232-D23B04FAD3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27F5E92-F570-4824-BF7F-B908A2CA255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4/11/2017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645D9D-619A-4C3A-8DC5-5AB28270CB1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0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8F399-99C4-404F-A078-8AF898FAD3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71418"/>
            <a:ext cx="8686800" cy="45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0" y="0"/>
            <a:ext cx="8610600" cy="1071418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 </a:t>
            </a:r>
            <a:r>
              <a:rPr lang="en-US" sz="2400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PEMBENTUNG </a:t>
            </a:r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JALAN </a:t>
            </a:r>
            <a:r>
              <a:rPr lang="en-US" sz="2400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PERSEKUTUAN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BERDASARKAN GAMBAR </a:t>
            </a:r>
            <a:r>
              <a:rPr lang="en-US" sz="2400" b="1" dirty="0" err="1" smtClean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GAMBAR</a:t>
            </a:r>
            <a:r>
              <a:rPr lang="en-US" sz="2400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TAPAK</a:t>
            </a:r>
            <a:endParaRPr lang="en-US" sz="2400" b="1" dirty="0">
              <a:solidFill>
                <a:srgbClr val="7030A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5592933"/>
            <a:ext cx="8686800" cy="12140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CAWANGAN SENGGARA FASILITI JALAN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IBU PEJABAT JKR MALAYSIA</a:t>
            </a:r>
          </a:p>
        </p:txBody>
      </p:sp>
    </p:spTree>
    <p:extLst>
      <p:ext uri="{BB962C8B-B14F-4D97-AF65-F5344CB8AC3E}">
        <p14:creationId xmlns:p14="http://schemas.microsoft.com/office/powerpoint/2010/main" val="10363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KEBOCORAN PADA SAMBUNGAN</a:t>
            </a:r>
            <a:endParaRPr lang="en-MY" sz="3600" dirty="0"/>
          </a:p>
        </p:txBody>
      </p:sp>
      <p:pic>
        <p:nvPicPr>
          <p:cNvPr id="5" name="Content Placeholder 4" descr="G:\Culvert\DSC_0092_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77" y="1138562"/>
            <a:ext cx="5007006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2396972" y="5903650"/>
            <a:ext cx="4119238" cy="85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bocor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Tanah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bahagian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atas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telah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terhakis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 Kebocoran </a:t>
            </a:r>
            <a:r>
              <a:rPr lang="fi-FI" altLang="en-US" sz="1200" b="1" dirty="0">
                <a:solidFill>
                  <a:srgbClr val="FF0000"/>
                </a:solidFill>
              </a:rPr>
              <a:t>tanah berlaku kerana tiada lapisan </a:t>
            </a:r>
            <a:r>
              <a:rPr lang="fi-FI" altLang="en-US" sz="1200" b="1" i="1" dirty="0">
                <a:solidFill>
                  <a:srgbClr val="FF0000"/>
                </a:solidFill>
              </a:rPr>
              <a:t>filter cloth </a:t>
            </a:r>
            <a:r>
              <a:rPr lang="fi-FI" altLang="en-US" sz="1200" b="1" dirty="0">
                <a:solidFill>
                  <a:srgbClr val="FF0000"/>
                </a:solidFill>
              </a:rPr>
              <a:t>pada sambungan.</a:t>
            </a:r>
          </a:p>
          <a:p>
            <a:pPr eaLnBrk="1" hangingPunct="1"/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user\AppData\Local\Microsoft\Windows\Temporary Internet Files\Content.Word\IMG_521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109709"/>
            <a:ext cx="5433134" cy="4481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KEBOCORAN + HAKISAN</a:t>
            </a:r>
            <a:endParaRPr lang="en-MY" sz="2800" dirty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168677" y="5424148"/>
            <a:ext cx="4580875" cy="153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teranjak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renggang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kerana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Bedding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Ikatan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3. </a:t>
            </a:r>
            <a:r>
              <a:rPr lang="fi-FI" altLang="en-US" sz="1200" b="1" dirty="0" smtClean="0">
                <a:solidFill>
                  <a:srgbClr val="FF0000"/>
                </a:solidFill>
              </a:rPr>
              <a:t>Tiada tanda runtuhan tebing.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4.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Dipercayai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5. Kebocoran </a:t>
            </a:r>
            <a:r>
              <a:rPr lang="fi-FI" altLang="en-US" sz="1200" b="1" dirty="0">
                <a:solidFill>
                  <a:srgbClr val="FF0000"/>
                </a:solidFill>
              </a:rPr>
              <a:t>tanah berlaku kerana tiada lapisan </a:t>
            </a:r>
            <a:r>
              <a:rPr lang="fi-FI" altLang="en-US" sz="1200" b="1" i="1" dirty="0">
                <a:solidFill>
                  <a:srgbClr val="FF0000"/>
                </a:solidFill>
              </a:rPr>
              <a:t>filter cloth </a:t>
            </a:r>
            <a:r>
              <a:rPr lang="fi-FI" altLang="en-US" sz="1200" b="1" dirty="0">
                <a:solidFill>
                  <a:srgbClr val="FF0000"/>
                </a:solidFill>
              </a:rPr>
              <a:t>pada sambungan.</a:t>
            </a:r>
          </a:p>
          <a:p>
            <a:pPr marL="228600" indent="-228600" eaLnBrk="1" hangingPunct="1">
              <a:buFontTx/>
              <a:buAutoNum type="arabicPeriod" startAt="3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 startAt="3"/>
            </a:pPr>
            <a:endParaRPr lang="en-US" alt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8" y="1363134"/>
            <a:ext cx="4039289" cy="24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351128" y="6047158"/>
            <a:ext cx="4651899" cy="66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Precast box culvert.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56" y="1363135"/>
            <a:ext cx="4038600" cy="34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4678533" y="5002249"/>
            <a:ext cx="3986074" cy="6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R.C. Pipe culvert.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KEBOCORAN SAMBUNGAN</a:t>
            </a:r>
            <a:br>
              <a:rPr lang="en-US" sz="2800" dirty="0" smtClean="0"/>
            </a:br>
            <a:endParaRPr lang="en-MY" sz="2800" dirty="0"/>
          </a:p>
        </p:txBody>
      </p:sp>
      <p:pic>
        <p:nvPicPr>
          <p:cNvPr id="12" name="Content Placeholder 4" descr="G:\Culvert\IMG_0352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8" y="3897296"/>
            <a:ext cx="4039289" cy="223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5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G:\Culvert\IMG_0452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0" y="1514056"/>
            <a:ext cx="4198770" cy="35994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4492101" y="5368612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mengalir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keluar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melalui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2. Menghakis dan melemahkan </a:t>
            </a:r>
            <a:r>
              <a:rPr lang="fi-FI" altLang="en-US" sz="1200" b="1" i="1" dirty="0" smtClean="0">
                <a:solidFill>
                  <a:srgbClr val="FF0000"/>
                </a:solidFill>
              </a:rPr>
              <a:t>Bedding</a:t>
            </a:r>
            <a:r>
              <a:rPr lang="fi-FI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Boleh menyebabkan jalan mendap.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8" y="1514056"/>
            <a:ext cx="4034903" cy="359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306278" y="5279834"/>
            <a:ext cx="4185823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mengalir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masuk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kedalam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2. Membawa keluar partikel tanah melalui sambungan.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Akan membentuk rongga di bahagian luar culvert.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KEBOCORAN SAMBUNGAN</a:t>
            </a:r>
            <a:br>
              <a:rPr lang="en-US" sz="2800" dirty="0" smtClean="0"/>
            </a:b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40410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KEBOCORAN SAMBUNGAN</a:t>
            </a:r>
            <a:br>
              <a:rPr lang="en-US" sz="2800" dirty="0" smtClean="0"/>
            </a:br>
            <a:r>
              <a:rPr lang="en-US" sz="2800" dirty="0" smtClean="0"/>
              <a:t>RONGGA TERBENTUK</a:t>
            </a:r>
            <a:endParaRPr lang="en-MY" sz="2800" dirty="0"/>
          </a:p>
        </p:txBody>
      </p:sp>
      <p:pic>
        <p:nvPicPr>
          <p:cNvPr id="3075" name="Picture 3" descr="C:\Users\JKR\AppData\Local\Temp\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91" y="1473694"/>
            <a:ext cx="4259309" cy="38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KR\AppData\Local\Temp\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6" y="1473694"/>
            <a:ext cx="3639843" cy="38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35006" y="5291362"/>
            <a:ext cx="4441058" cy="142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Rongga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telah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terbentuk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dalam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melemahkan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sekeliling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Jarak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luang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antara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culvert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jauh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pergerakan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..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Font typeface="+mj-lt"/>
              <a:buAutoNum type="arabicPeriod"/>
            </a:pPr>
            <a:r>
              <a:rPr lang="fi-FI" altLang="en-US" sz="1200" b="1" dirty="0" smtClean="0">
                <a:solidFill>
                  <a:srgbClr val="FF0000"/>
                </a:solidFill>
              </a:rPr>
              <a:t>Kebocoran </a:t>
            </a:r>
            <a:r>
              <a:rPr lang="fi-FI" altLang="en-US" sz="1200" b="1" dirty="0">
                <a:solidFill>
                  <a:srgbClr val="FF0000"/>
                </a:solidFill>
              </a:rPr>
              <a:t>tanah berlaku kerana tiada lapisan </a:t>
            </a:r>
            <a:r>
              <a:rPr lang="fi-FI" altLang="en-US" sz="1200" b="1" i="1" dirty="0">
                <a:solidFill>
                  <a:srgbClr val="FF0000"/>
                </a:solidFill>
              </a:rPr>
              <a:t>filter cloth </a:t>
            </a:r>
            <a:r>
              <a:rPr lang="fi-FI" altLang="en-US" sz="1200" b="1" dirty="0">
                <a:solidFill>
                  <a:srgbClr val="FF0000"/>
                </a:solidFill>
              </a:rPr>
              <a:t>pada sambungan.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KEGAGALAN BEDDING</a:t>
            </a:r>
            <a:br>
              <a:rPr lang="en-US" sz="2800" dirty="0" smtClean="0"/>
            </a:br>
            <a:r>
              <a:rPr lang="en-US" sz="2800" dirty="0" smtClean="0"/>
              <a:t>CULVERT MENDAP + KEBOCORAN</a:t>
            </a:r>
            <a:endParaRPr lang="en-MY" sz="2800" dirty="0"/>
          </a:p>
        </p:txBody>
      </p:sp>
      <p:pic>
        <p:nvPicPr>
          <p:cNvPr id="6" name="Picture 5" descr="DSCN1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9" y="1633491"/>
            <a:ext cx="4042565" cy="3248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SCN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609734"/>
            <a:ext cx="4171025" cy="3296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301" y="5010951"/>
            <a:ext cx="5828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b="1" dirty="0" err="1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>
                <a:solidFill>
                  <a:srgbClr val="FF0000"/>
                </a:solidFill>
              </a:rPr>
              <a:t>:</a:t>
            </a:r>
          </a:p>
          <a:p>
            <a:pPr marL="228600" indent="-228600">
              <a:buAutoNum type="arabicPeriod"/>
            </a:pPr>
            <a:r>
              <a:rPr lang="en-US" altLang="en-US" sz="1200" b="1" dirty="0" err="1">
                <a:solidFill>
                  <a:srgbClr val="FF0000"/>
                </a:solidFill>
              </a:rPr>
              <a:t>Jalan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dan</a:t>
            </a:r>
            <a:r>
              <a:rPr lang="en-US" altLang="en-US" sz="1200" b="1" dirty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>
                <a:solidFill>
                  <a:srgbClr val="FF0000"/>
                </a:solidFill>
              </a:rPr>
              <a:t>mendap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marL="228600" indent="-228600">
              <a:buAutoNum type="arabicPeriod"/>
            </a:pPr>
            <a:r>
              <a:rPr lang="en-US" altLang="en-US" sz="1200" b="1" dirty="0" err="1">
                <a:solidFill>
                  <a:srgbClr val="FF0000"/>
                </a:solidFill>
              </a:rPr>
              <a:t>Berlaku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kebocoran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sambungan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dan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melemahkan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struktur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i="1" dirty="0">
                <a:solidFill>
                  <a:srgbClr val="FF0000"/>
                </a:solidFill>
              </a:rPr>
              <a:t>bedding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marL="228600" indent="-228600">
              <a:buFontTx/>
              <a:buAutoNum type="arabicPeriod"/>
            </a:pPr>
            <a:r>
              <a:rPr lang="en-US" altLang="en-US" sz="1200" b="1" dirty="0" err="1">
                <a:solidFill>
                  <a:srgbClr val="FF0000"/>
                </a:solidFill>
              </a:rPr>
              <a:t>Berlaku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pergerakan</a:t>
            </a:r>
            <a:r>
              <a:rPr lang="en-US" altLang="en-US" sz="1200" b="1" dirty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>
                <a:solidFill>
                  <a:srgbClr val="FF0000"/>
                </a:solidFill>
              </a:rPr>
              <a:t>menyebabkan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sambungan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terbuka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/>
              <a:t>KEGAGALAN BEDDING</a:t>
            </a:r>
            <a:br>
              <a:rPr lang="en-US" sz="2800" dirty="0"/>
            </a:br>
            <a:r>
              <a:rPr lang="en-US" sz="2800" dirty="0"/>
              <a:t>CULVERT </a:t>
            </a:r>
            <a:r>
              <a:rPr lang="en-US" sz="2800" dirty="0" smtClean="0"/>
              <a:t>MENDAP</a:t>
            </a:r>
            <a:endParaRPr lang="en-MY" sz="2800" dirty="0"/>
          </a:p>
        </p:txBody>
      </p:sp>
      <p:pic>
        <p:nvPicPr>
          <p:cNvPr id="6" name="Picture 6" descr="C:\Documents and Settings\Wan Zuhaimie\Desktop\LA-KERUAK\Kampung La - Keruak\ch 5870\DSC00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7" y="2068498"/>
            <a:ext cx="4063753" cy="3109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50" y="2068498"/>
            <a:ext cx="3699432" cy="41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82119" y="5348478"/>
            <a:ext cx="4564632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mendap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bertakung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bahagian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dalam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Akan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melemahkan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struktur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2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CULVERT MENDAP </a:t>
            </a:r>
            <a:endParaRPr lang="en-MY" sz="28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7" y="1944688"/>
            <a:ext cx="4865688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68" y="1944688"/>
            <a:ext cx="243840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816746" y="5421878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mendap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pergerakan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menyebabkan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 Terbuka.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melemahkan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struktur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bedding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KUALITI CULVERT + HAKISAN</a:t>
            </a:r>
            <a:endParaRPr lang="en-MY" sz="2800" dirty="0"/>
          </a:p>
        </p:txBody>
      </p:sp>
      <p:pic>
        <p:nvPicPr>
          <p:cNvPr id="5" name="Content Placeholder 4" descr="G:\FT136-034-90\Pic 05-01-2017\IMG_3650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5" y="2485748"/>
            <a:ext cx="4074849" cy="294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G:\FT136-034-90\Pic 05-01-2017\IMG_3639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29" y="2465030"/>
            <a:ext cx="4038600" cy="2920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816746" y="5421878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Jalan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mendap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Bah.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atas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Box culvert (Lid)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patah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Bedding.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KUALITI CULVERT + PEMENDAPAN</a:t>
            </a:r>
            <a:endParaRPr lang="en-MY" sz="2800" dirty="0"/>
          </a:p>
        </p:txBody>
      </p:sp>
      <p:pic>
        <p:nvPicPr>
          <p:cNvPr id="8" name="Picture 7" descr="DSCF2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58158"/>
            <a:ext cx="4267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F2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68" y="1458158"/>
            <a:ext cx="4302682" cy="335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268651" y="5084527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Jalan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mendap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retak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pecah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melemahkan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struktur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JKR\Documents\BSFJ\FT185\FT185\IMG-20170123-WA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09" y="933260"/>
            <a:ext cx="3546194" cy="263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 descr="C:\Users\JKR\Documents\BSFJ\FT185\FT185\IMG-20170123-WA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0" y="933259"/>
            <a:ext cx="3586579" cy="272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04800" y="106532"/>
            <a:ext cx="8382000" cy="11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</a:rPr>
              <a:t>KEGAGALAN CERUN DAN CULVERT HANYUT</a:t>
            </a:r>
          </a:p>
          <a:p>
            <a:pPr algn="ctr" eaLnBrk="1" hangingPunct="1"/>
            <a:r>
              <a:rPr lang="fi-FI" altLang="en-US" b="1" dirty="0" smtClean="0">
                <a:solidFill>
                  <a:srgbClr val="000000"/>
                </a:solidFill>
              </a:rPr>
              <a:t>FT185, </a:t>
            </a:r>
            <a:r>
              <a:rPr lang="fi-FI" altLang="en-US" b="1" dirty="0">
                <a:solidFill>
                  <a:srgbClr val="000000"/>
                </a:solidFill>
              </a:rPr>
              <a:t>SEKSYEN 52, JALAN ARING-KENYIR-K.JENERIS</a:t>
            </a:r>
          </a:p>
          <a:p>
            <a:pPr algn="ctr" eaLnBrk="1" hangingPunct="1"/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189390" y="933259"/>
            <a:ext cx="1852474" cy="43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PANDANGAN ATAS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4443709" y="933259"/>
            <a:ext cx="1852474" cy="5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PANDANGAN TEPI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IMG-20170128-WA00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1" y="3712604"/>
            <a:ext cx="3586578" cy="304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MG-20170128-WA00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09" y="3660182"/>
            <a:ext cx="3591347" cy="310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 bwMode="auto">
          <a:xfrm>
            <a:off x="4443709" y="5670776"/>
            <a:ext cx="4048218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hanyut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segment by segment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 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Ikatan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3.   Granular material bedding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terdedah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air.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4.  Saiz culvert yang kecil.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9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KUALITI CULVERT</a:t>
            </a:r>
            <a:br>
              <a:rPr lang="en-US" sz="2800" dirty="0" smtClean="0"/>
            </a:br>
            <a:r>
              <a:rPr lang="en-US" sz="2800" dirty="0" smtClean="0"/>
              <a:t>RETAK DAN SPALLING</a:t>
            </a:r>
            <a:endParaRPr lang="en-MY" sz="2800" dirty="0"/>
          </a:p>
        </p:txBody>
      </p:sp>
      <p:pic>
        <p:nvPicPr>
          <p:cNvPr id="5123" name="Picture 3" descr="C:\Users\JKR\AppData\Local\Temp\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8" y="1562469"/>
            <a:ext cx="3039369" cy="28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Culvert\IMG_98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" y="1562470"/>
            <a:ext cx="2633178" cy="28053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369164" y="4710343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>
                <a:solidFill>
                  <a:srgbClr val="FF0000"/>
                </a:solidFill>
              </a:rPr>
              <a:t>retak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dan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spalling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i="1" dirty="0" smtClean="0">
                <a:solidFill>
                  <a:srgbClr val="FF0000"/>
                </a:solidFill>
              </a:rPr>
              <a:t>Concrete cover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cukup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tetulang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terdedah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Keupayaan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Jangka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hayat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merosot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JKR\AppData\Local\Temp\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96" y="1562470"/>
            <a:ext cx="2104007" cy="28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KR\AppData\Local\Temp\Precast unit cracks and crush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24" y="4495733"/>
            <a:ext cx="2911875" cy="23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KUALITI SAMBUNGAN</a:t>
            </a:r>
            <a:br>
              <a:rPr lang="en-US" sz="2800" dirty="0" smtClean="0"/>
            </a:br>
            <a:r>
              <a:rPr lang="en-US" sz="2800" dirty="0" smtClean="0"/>
              <a:t>MORTAR FILLER RETAK/TANGGAL</a:t>
            </a:r>
            <a:endParaRPr lang="en-MY" sz="2800" dirty="0"/>
          </a:p>
        </p:txBody>
      </p:sp>
      <p:pic>
        <p:nvPicPr>
          <p:cNvPr id="3074" name="Picture 2" descr="C:\Users\JKR\AppData\Local\Temp\IMG_2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5" y="1413768"/>
            <a:ext cx="4077810" cy="34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KR\AppData\Local\Temp\IMG_8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88" y="1413767"/>
            <a:ext cx="3850935" cy="34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528843" y="5060783"/>
            <a:ext cx="4185823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Mortar filler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telah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tertanggal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mengalir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masuk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kedalam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Membawa keluar partikel tanah melalui sambungan.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G_0802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0368"/>
            <a:ext cx="2868782" cy="226478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pic>
        <p:nvPicPr>
          <p:cNvPr id="6" name="Picture 19" descr="in situ but precast.jpg"/>
          <p:cNvPicPr>
            <a:picLocks noChangeAspect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82" y="1570369"/>
            <a:ext cx="2923921" cy="22647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244792" y="4151183"/>
            <a:ext cx="5410284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/Headwall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tidak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seragam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Dibina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tidak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mengikut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spesifikasi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keadaan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tapak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Terdedah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kerukan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runtuhan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tebing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9410" y="228576"/>
            <a:ext cx="8229600" cy="1143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prstClr val="black"/>
                </a:solidFill>
              </a:rPr>
              <a:t>WINGWALL/HEADWALL TIDAK SERAGAM</a:t>
            </a:r>
            <a:r>
              <a:rPr lang="en-US" sz="2800" dirty="0">
                <a:solidFill>
                  <a:prstClr val="black"/>
                </a:solidFill>
              </a:rPr>
              <a:t/>
            </a:r>
            <a:br>
              <a:rPr lang="en-US" sz="2800" dirty="0">
                <a:solidFill>
                  <a:prstClr val="black"/>
                </a:solidFill>
              </a:rPr>
            </a:br>
            <a:endParaRPr lang="en-MY" sz="2800" dirty="0"/>
          </a:p>
        </p:txBody>
      </p:sp>
      <p:pic>
        <p:nvPicPr>
          <p:cNvPr id="9" name="Picture 7" descr="no headwall+ guardrail nearby culv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5" y="1551899"/>
            <a:ext cx="2877214" cy="22832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5" y="1812395"/>
            <a:ext cx="2932732" cy="222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312699" y="4200924"/>
            <a:ext cx="5121513" cy="16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runtuhan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kecil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tidak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mengikut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keadaan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tapak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Kecerunan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perlu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mengikut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Kecerunan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Pertemuan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outlet RSD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menyebabkan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Kos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kerja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senggaraan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meningkat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untuk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mencuci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memperbaiki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runtuhan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6144" y="130921"/>
            <a:ext cx="8229600" cy="1143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prstClr val="black"/>
                </a:solidFill>
              </a:rPr>
              <a:t>WINGWALL/HEADWALL TIDAK SERAGAM</a:t>
            </a:r>
            <a:r>
              <a:rPr lang="en-US" sz="2800" dirty="0">
                <a:solidFill>
                  <a:prstClr val="black"/>
                </a:solidFill>
              </a:rPr>
              <a:t/>
            </a:r>
            <a:br>
              <a:rPr lang="en-US" sz="2800" dirty="0">
                <a:solidFill>
                  <a:prstClr val="black"/>
                </a:solidFill>
              </a:rPr>
            </a:br>
            <a:endParaRPr lang="en-MY" sz="2800" dirty="0"/>
          </a:p>
        </p:txBody>
      </p:sp>
      <p:pic>
        <p:nvPicPr>
          <p:cNvPr id="11" name="Picture 2" descr="C:\Users\JKR\AppData\Local\Temp\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30" y="1812395"/>
            <a:ext cx="2581430" cy="22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70920" y="1812395"/>
            <a:ext cx="2618913" cy="2228294"/>
            <a:chOff x="0" y="817373"/>
            <a:chExt cx="4381501" cy="2744978"/>
          </a:xfrm>
        </p:grpSpPr>
        <p:pic>
          <p:nvPicPr>
            <p:cNvPr id="13" name="Picture 12" descr="connection drain-culvert.JPG"/>
            <p:cNvPicPr>
              <a:picLocks noChangeAspect="1"/>
            </p:cNvPicPr>
            <p:nvPr/>
          </p:nvPicPr>
          <p:blipFill>
            <a:blip r:embed="rId5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7373"/>
              <a:ext cx="4381501" cy="274497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3355060" y="1869108"/>
              <a:ext cx="420555" cy="343647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769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1806" y="221373"/>
            <a:ext cx="8229600" cy="1143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prstClr val="black"/>
                </a:solidFill>
              </a:rPr>
              <a:t>WINGWALL/HEADWALL </a:t>
            </a:r>
            <a:r>
              <a:rPr lang="en-US" sz="2800" dirty="0" smtClean="0">
                <a:solidFill>
                  <a:prstClr val="black"/>
                </a:solidFill>
              </a:rPr>
              <a:t>YANG KECIL</a:t>
            </a:r>
            <a:r>
              <a:rPr lang="en-US" sz="2800" dirty="0">
                <a:solidFill>
                  <a:prstClr val="black"/>
                </a:solidFill>
              </a:rPr>
              <a:t/>
            </a:r>
            <a:br>
              <a:rPr lang="en-US" sz="2800" dirty="0">
                <a:solidFill>
                  <a:prstClr val="black"/>
                </a:solidFill>
              </a:rPr>
            </a:br>
            <a:endParaRPr lang="en-MY" sz="2800" dirty="0"/>
          </a:p>
        </p:txBody>
      </p:sp>
      <p:pic>
        <p:nvPicPr>
          <p:cNvPr id="1028" name="Picture 4" descr="C:\Users\JKR\AppData\Local\Temp\IMG_9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00" y="1315051"/>
            <a:ext cx="3112932" cy="28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Kerosakan Culvert\IMG_31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9307" r="13531" b="27170"/>
          <a:stretch/>
        </p:blipFill>
        <p:spPr bwMode="auto">
          <a:xfrm>
            <a:off x="772357" y="1315050"/>
            <a:ext cx="3253178" cy="28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 bwMode="auto">
          <a:xfrm>
            <a:off x="497147" y="4528206"/>
            <a:ext cx="5903653" cy="13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kecil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tidak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mengikut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keadaan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tapak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terdedah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Ketinggian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Headwall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perlu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mengikut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aras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potongan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Invert Level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berbeza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beza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>
                <a:solidFill>
                  <a:srgbClr val="FF0000"/>
                </a:solidFill>
              </a:rPr>
              <a:t>Kos </a:t>
            </a:r>
            <a:r>
              <a:rPr lang="en-US" altLang="en-US" sz="1200" b="1" dirty="0" err="1">
                <a:solidFill>
                  <a:srgbClr val="FF0000"/>
                </a:solidFill>
              </a:rPr>
              <a:t>dan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kerja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senggaraan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meningkat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untuk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mencuci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dan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memperbaiki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runtuhan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tanah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212220" y="4813527"/>
            <a:ext cx="3054763" cy="12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Aras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Headwall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sepatutnya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aras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dengan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Ground Level 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(G.L)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Perbezaan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aras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ini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menyebabkan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tepi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Headwall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9" t="22282" r="49768" b="43855"/>
          <a:stretch/>
        </p:blipFill>
        <p:spPr bwMode="auto">
          <a:xfrm>
            <a:off x="5666265" y="4618467"/>
            <a:ext cx="1935987" cy="193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3"/>
          <p:cNvSpPr txBox="1">
            <a:spLocks/>
          </p:cNvSpPr>
          <p:nvPr/>
        </p:nvSpPr>
        <p:spPr bwMode="auto">
          <a:xfrm>
            <a:off x="6181496" y="5072714"/>
            <a:ext cx="905521" cy="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HEADWALL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  <p:sp>
        <p:nvSpPr>
          <p:cNvPr id="27" name="Flowchart: Merge 26"/>
          <p:cNvSpPr/>
          <p:nvPr/>
        </p:nvSpPr>
        <p:spPr>
          <a:xfrm>
            <a:off x="7091034" y="4825210"/>
            <a:ext cx="88777" cy="14979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Title 3"/>
          <p:cNvSpPr txBox="1">
            <a:spLocks/>
          </p:cNvSpPr>
          <p:nvPr/>
        </p:nvSpPr>
        <p:spPr bwMode="auto">
          <a:xfrm>
            <a:off x="7179811" y="4825210"/>
            <a:ext cx="357330" cy="17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G.L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JKR\AppData\Local\Temp\IMG_0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25061" r="8603" b="25279"/>
          <a:stretch/>
        </p:blipFill>
        <p:spPr bwMode="auto">
          <a:xfrm>
            <a:off x="4119240" y="940110"/>
            <a:ext cx="4509856" cy="32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3"/>
          <p:cNvSpPr txBox="1">
            <a:spLocks/>
          </p:cNvSpPr>
          <p:nvPr/>
        </p:nvSpPr>
        <p:spPr bwMode="auto">
          <a:xfrm>
            <a:off x="7102549" y="5248370"/>
            <a:ext cx="818968" cy="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WINGWALL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 bwMode="auto">
          <a:xfrm>
            <a:off x="3572618" y="6571033"/>
            <a:ext cx="4456590" cy="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1200" b="1" u="sng" dirty="0" smtClean="0">
              <a:solidFill>
                <a:srgbClr val="401B5B"/>
              </a:solidFill>
            </a:endParaRPr>
          </a:p>
          <a:p>
            <a:pPr algn="ctr" eaLnBrk="1" hangingPunct="1"/>
            <a:r>
              <a:rPr lang="en-US" altLang="en-US" sz="1200" b="1" u="sng" dirty="0" smtClean="0">
                <a:solidFill>
                  <a:srgbClr val="401B5B"/>
                </a:solidFill>
              </a:rPr>
              <a:t>CONTOH GAMBAR DAN  LUKISAN PIAWAI PIPE CULVERT</a:t>
            </a:r>
            <a:endParaRPr lang="en-US" altLang="en-US" sz="1200" b="1" u="sng" dirty="0" smtClean="0">
              <a:solidFill>
                <a:srgbClr val="401B5B"/>
              </a:solidFill>
            </a:endParaRPr>
          </a:p>
          <a:p>
            <a:pPr algn="ctr" eaLnBrk="1" hangingPunct="1"/>
            <a:endParaRPr lang="fi-FI" altLang="en-US" sz="1200" b="1" u="sng" dirty="0">
              <a:solidFill>
                <a:srgbClr val="401B5B"/>
              </a:solidFill>
            </a:endParaRPr>
          </a:p>
          <a:p>
            <a:pPr algn="ctr" eaLnBrk="1" hangingPunct="1"/>
            <a:endParaRPr lang="en-US" altLang="en-US" sz="1200" b="1" u="sng" dirty="0">
              <a:solidFill>
                <a:srgbClr val="401B5B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45932" y="1219515"/>
            <a:ext cx="909962" cy="6849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8540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prstClr val="black"/>
                </a:solidFill>
              </a:rPr>
              <a:t>WINGWALL DAN HEADWALL TAK SEARAS</a:t>
            </a:r>
            <a:r>
              <a:rPr lang="en-US" sz="2800" dirty="0">
                <a:solidFill>
                  <a:prstClr val="black"/>
                </a:solidFill>
              </a:rPr>
              <a:t/>
            </a:r>
            <a:br>
              <a:rPr lang="en-US" sz="2800" dirty="0">
                <a:solidFill>
                  <a:prstClr val="black"/>
                </a:solidFill>
              </a:rPr>
            </a:br>
            <a:endParaRPr lang="en-MY" sz="2800" dirty="0"/>
          </a:p>
        </p:txBody>
      </p:sp>
      <p:pic>
        <p:nvPicPr>
          <p:cNvPr id="20" name="Picture 7" descr="H:\Kerosakan Culvert\IMG_3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634" r="38733" b="42687"/>
          <a:stretch/>
        </p:blipFill>
        <p:spPr bwMode="auto">
          <a:xfrm>
            <a:off x="212220" y="940110"/>
            <a:ext cx="3795329" cy="32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741379" y="1467630"/>
            <a:ext cx="909962" cy="6849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2" name="Oval 21"/>
          <p:cNvSpPr/>
          <p:nvPr/>
        </p:nvSpPr>
        <p:spPr>
          <a:xfrm>
            <a:off x="6448514" y="1233072"/>
            <a:ext cx="909962" cy="6849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2" descr="G:\AUDIT PENYERAHAN\JOHOR\Muar By Pass\C-6\IMG_53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13348" b="12625"/>
          <a:stretch/>
        </p:blipFill>
        <p:spPr bwMode="auto">
          <a:xfrm>
            <a:off x="3462291" y="4802555"/>
            <a:ext cx="2130642" cy="14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KEFUNGSIAN TERJEJAS OLEH UTILITI </a:t>
            </a:r>
            <a:endParaRPr lang="en-MY" sz="2800" dirty="0"/>
          </a:p>
        </p:txBody>
      </p:sp>
      <p:pic>
        <p:nvPicPr>
          <p:cNvPr id="1026" name="Picture 2" descr="C:\Users\JKR\AppData\Local\Temp\IMG_1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75028"/>
            <a:ext cx="3948590" cy="296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KR\AppData\Local\Temp\IMG_1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06" y="2173549"/>
            <a:ext cx="3950563" cy="29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553" y="274638"/>
            <a:ext cx="8646851" cy="1143000"/>
          </a:xfrm>
        </p:spPr>
        <p:txBody>
          <a:bodyPr/>
          <a:lstStyle/>
          <a:p>
            <a:r>
              <a:rPr lang="en-US" sz="2800" dirty="0" smtClean="0"/>
              <a:t>KEFUNGSIAN TERJEJAS</a:t>
            </a:r>
            <a:br>
              <a:rPr lang="en-US" sz="2800" dirty="0" smtClean="0"/>
            </a:br>
            <a:r>
              <a:rPr lang="en-US" sz="2800" dirty="0" smtClean="0"/>
              <a:t>AIR BERTAKUNG KERANA TIADA </a:t>
            </a:r>
            <a:r>
              <a:rPr lang="en-US" sz="2800" i="1" dirty="0" smtClean="0"/>
              <a:t>DISCHARGE</a:t>
            </a:r>
            <a:endParaRPr lang="en-MY" sz="2800" i="1" dirty="0"/>
          </a:p>
        </p:txBody>
      </p:sp>
      <p:pic>
        <p:nvPicPr>
          <p:cNvPr id="1027" name="Picture 3" descr="C:\Users\JKR\AppData\Local\Temp\IMG_1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2" y="2317073"/>
            <a:ext cx="4019611" cy="301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itiZanariah\Desktop\semua pasal segamat 2\Segamat Fasa 1 (Packej 2)\Camera Oren\BC1\Air tak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1" y="2319429"/>
            <a:ext cx="4014934" cy="30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tiZanariah\Desktop\Uniculvert_Small_p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8" y="3013089"/>
            <a:ext cx="3903663" cy="179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30524" r="53519" b="35683"/>
          <a:stretch>
            <a:fillRect/>
          </a:stretch>
        </p:blipFill>
        <p:spPr bwMode="auto">
          <a:xfrm>
            <a:off x="5007745" y="4809337"/>
            <a:ext cx="3692525" cy="183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DOKUMEN RUJUKAN</a:t>
            </a:r>
            <a:endParaRPr lang="en-MY" sz="2800" dirty="0"/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 rot="19595019">
            <a:off x="2331707" y="3164220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40768" r="9390" b="14645"/>
          <a:stretch>
            <a:fillRect/>
          </a:stretch>
        </p:blipFill>
        <p:spPr bwMode="auto">
          <a:xfrm>
            <a:off x="1541658" y="1181349"/>
            <a:ext cx="3752295" cy="186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 rot="19595019">
            <a:off x="4936568" y="4985805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 rot="19595019">
            <a:off x="1509590" y="1618760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5775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282700"/>
            <a:ext cx="4267200" cy="1803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1400" smtClean="0"/>
          </a:p>
          <a:p>
            <a:pPr eaLnBrk="1" hangingPunct="1">
              <a:buFontTx/>
              <a:buNone/>
            </a:pPr>
            <a:endParaRPr lang="de-DE" altLang="en-US" sz="1400" b="1" smtClean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5800" y="16002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122890"/>
              </p:ext>
            </p:extLst>
          </p:nvPr>
        </p:nvGraphicFramePr>
        <p:xfrm>
          <a:off x="372862" y="1218461"/>
          <a:ext cx="7901126" cy="169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563"/>
                <a:gridCol w="3950563"/>
              </a:tblGrid>
              <a:tr h="3962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R.C</a:t>
                      </a:r>
                      <a:r>
                        <a:rPr lang="en-US" sz="1800" baseline="0" dirty="0" smtClean="0"/>
                        <a:t> Pipe culvert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Precast Box Culvert</a:t>
                      </a:r>
                      <a:endParaRPr lang="en-US" sz="1800" dirty="0"/>
                    </a:p>
                  </a:txBody>
                  <a:tcPr marT="45711" marB="45711"/>
                </a:tc>
              </a:tr>
              <a:tr h="12971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JKR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mempunyai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lukisan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untuk</a:t>
                      </a:r>
                      <a:r>
                        <a:rPr lang="en-US" sz="1800" baseline="0" dirty="0" smtClean="0"/>
                        <a:t> Joint, Bedding </a:t>
                      </a:r>
                      <a:r>
                        <a:rPr lang="en-US" sz="1800" baseline="0" dirty="0" err="1" smtClean="0"/>
                        <a:t>dan</a:t>
                      </a:r>
                      <a:r>
                        <a:rPr lang="en-US" sz="1800" baseline="0" dirty="0" smtClean="0"/>
                        <a:t> Inlet/Outlet detail. 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smtClean="0"/>
                        <a:t>JKR </a:t>
                      </a:r>
                      <a:r>
                        <a:rPr lang="en-US" sz="1800" dirty="0" err="1" smtClean="0"/>
                        <a:t>tidak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mempunyai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hanya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merujuk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pada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katalog</a:t>
                      </a:r>
                      <a:r>
                        <a:rPr lang="en-US" sz="1800" dirty="0" smtClean="0"/>
                        <a:t>.</a:t>
                      </a:r>
                      <a:endParaRPr lang="en-US" sz="18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aseline="0" dirty="0" err="1" smtClean="0"/>
                        <a:t>Cadang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diwujudkan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/>
                    </a:p>
                  </a:txBody>
                  <a:tcPr marT="45711" marB="45711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609600" y="19013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LUKISAN PIAWAI</a:t>
            </a:r>
            <a:endParaRPr lang="en-MY" sz="2800" kern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70313" r="42267" b="14844"/>
          <a:stretch>
            <a:fillRect/>
          </a:stretch>
        </p:blipFill>
        <p:spPr bwMode="auto">
          <a:xfrm>
            <a:off x="538579" y="2986596"/>
            <a:ext cx="4614863" cy="97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1" t="71310" r="33691" b="13536"/>
          <a:stretch>
            <a:fillRect/>
          </a:stretch>
        </p:blipFill>
        <p:spPr bwMode="auto">
          <a:xfrm>
            <a:off x="527467" y="4160837"/>
            <a:ext cx="4625975" cy="9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70767" r="36395" b="14616"/>
          <a:stretch>
            <a:fillRect/>
          </a:stretch>
        </p:blipFill>
        <p:spPr bwMode="auto">
          <a:xfrm>
            <a:off x="538579" y="5297041"/>
            <a:ext cx="4635500" cy="115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3e88272a-cfad-473c-9595-effafcca41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716088"/>
            <a:ext cx="42433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267200"/>
            <a:ext cx="46243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72d3b5a3-a3e3-4eca-87d2-b363176b531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267200"/>
            <a:ext cx="42433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C:\Users\User\Desktop\runtuh felda penggeli\WhatsApp Image 2016-11-21 at 23.28.1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716088"/>
            <a:ext cx="4679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273050" y="168676"/>
            <a:ext cx="8382000" cy="147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00"/>
                </a:solidFill>
              </a:rPr>
              <a:t>KEGAGALAN 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CERUN DAN </a:t>
            </a:r>
            <a:r>
              <a:rPr lang="en-US" altLang="en-US" sz="2800" b="1" dirty="0">
                <a:solidFill>
                  <a:srgbClr val="000000"/>
                </a:solidFill>
              </a:rPr>
              <a:t>CULVERT HANYUT</a:t>
            </a:r>
          </a:p>
          <a:p>
            <a:pPr algn="ctr" eaLnBrk="1" hangingPunct="1"/>
            <a:r>
              <a:rPr lang="en-US" altLang="en-US" b="1" dirty="0" smtClean="0">
                <a:solidFill>
                  <a:srgbClr val="000000"/>
                </a:solidFill>
              </a:rPr>
              <a:t>FT1414</a:t>
            </a:r>
            <a:r>
              <a:rPr lang="en-US" altLang="en-US" b="1" dirty="0">
                <a:solidFill>
                  <a:srgbClr val="000000"/>
                </a:solidFill>
              </a:rPr>
              <a:t>, JALAN MASUK FELDA PENGGELI / </a:t>
            </a:r>
            <a:r>
              <a:rPr lang="en-US" altLang="en-US" b="1" dirty="0" smtClean="0">
                <a:solidFill>
                  <a:srgbClr val="000000"/>
                </a:solidFill>
              </a:rPr>
              <a:t>SIBOL</a:t>
            </a:r>
            <a:r>
              <a:rPr lang="en-US" altLang="en-US" b="1" dirty="0">
                <a:solidFill>
                  <a:srgbClr val="000000"/>
                </a:solidFill>
              </a:rPr>
              <a:t>, KOTA TINGGI </a:t>
            </a:r>
          </a:p>
          <a:p>
            <a:pPr algn="ctr" eaLnBrk="1" hangingPunct="1"/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4464050" y="5441142"/>
            <a:ext cx="4077670" cy="14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>
                <a:solidFill>
                  <a:srgbClr val="FF0000"/>
                </a:solidFill>
              </a:rPr>
              <a:t>: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teranjak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segment </a:t>
            </a:r>
            <a:r>
              <a:rPr lang="en-US" altLang="en-US" sz="1200" b="1" i="1" dirty="0">
                <a:solidFill>
                  <a:srgbClr val="FF0000"/>
                </a:solidFill>
              </a:rPr>
              <a:t>by segment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>
                <a:solidFill>
                  <a:srgbClr val="FF0000"/>
                </a:solidFill>
              </a:rPr>
              <a:t>2.   </a:t>
            </a:r>
            <a:r>
              <a:rPr lang="en-US" altLang="en-US" sz="1200" b="1" dirty="0" err="1">
                <a:solidFill>
                  <a:srgbClr val="FF0000"/>
                </a:solidFill>
              </a:rPr>
              <a:t>Ikatan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sambungan</a:t>
            </a:r>
            <a:r>
              <a:rPr lang="en-US" altLang="en-US" sz="1200" b="1" dirty="0">
                <a:solidFill>
                  <a:srgbClr val="FF0000"/>
                </a:solidFill>
              </a:rPr>
              <a:t> culvert yang </a:t>
            </a:r>
            <a:r>
              <a:rPr lang="en-US" altLang="en-US" sz="1200" b="1" dirty="0" err="1">
                <a:solidFill>
                  <a:srgbClr val="FF0000"/>
                </a:solidFill>
              </a:rPr>
              <a:t>lemah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>
                <a:solidFill>
                  <a:srgbClr val="FF0000"/>
                </a:solidFill>
              </a:rPr>
              <a:t>3.   Granular material bedding </a:t>
            </a:r>
            <a:r>
              <a:rPr lang="en-US" altLang="en-US" sz="1200" b="1" dirty="0" err="1">
                <a:solidFill>
                  <a:srgbClr val="FF0000"/>
                </a:solidFill>
              </a:rPr>
              <a:t>terdedah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hakisan</a:t>
            </a:r>
            <a:r>
              <a:rPr lang="en-US" altLang="en-US" sz="1200" b="1" dirty="0">
                <a:solidFill>
                  <a:srgbClr val="FF0000"/>
                </a:solidFill>
              </a:rPr>
              <a:t> air.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4.  Kebocoran berlaku kerana tiada lapisan filter cloth pada sambungan.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282700"/>
            <a:ext cx="4267200" cy="1803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1400" smtClean="0"/>
          </a:p>
          <a:p>
            <a:pPr eaLnBrk="1" hangingPunct="1">
              <a:buFontTx/>
              <a:buNone/>
            </a:pPr>
            <a:endParaRPr lang="de-DE" altLang="en-US" sz="1400" b="1" smtClean="0"/>
          </a:p>
        </p:txBody>
      </p:sp>
      <p:pic>
        <p:nvPicPr>
          <p:cNvPr id="3075" name="Picture 4" descr="jkr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762000"/>
          </a:xfrm>
        </p:spPr>
        <p:txBody>
          <a:bodyPr/>
          <a:lstStyle/>
          <a:p>
            <a:pPr eaLnBrk="1" hangingPunct="1"/>
            <a:r>
              <a:rPr lang="fi-FI" altLang="en-US" sz="2800" b="1" dirty="0" smtClean="0">
                <a:solidFill>
                  <a:srgbClr val="401B5B"/>
                </a:solidFill>
              </a:rPr>
              <a:t>Jenis Bedding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5800" y="16002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683296"/>
              </p:ext>
            </p:extLst>
          </p:nvPr>
        </p:nvGraphicFramePr>
        <p:xfrm>
          <a:off x="685800" y="838200"/>
          <a:ext cx="7792376" cy="2732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6188"/>
                <a:gridCol w="3896188"/>
              </a:tblGrid>
              <a:tr h="4469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R.C Pipe C</a:t>
                      </a:r>
                      <a:r>
                        <a:rPr lang="en-US" sz="1800" baseline="0" dirty="0" smtClean="0"/>
                        <a:t>ulvert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Precast Box Culvert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7374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baseline="0" dirty="0" smtClean="0"/>
                        <a:t> JKR </a:t>
                      </a:r>
                      <a:r>
                        <a:rPr lang="en-US" sz="1800" baseline="0" dirty="0" err="1" smtClean="0"/>
                        <a:t>dicadang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ditambahbaik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dengan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penggunaan</a:t>
                      </a:r>
                      <a:r>
                        <a:rPr lang="en-US" sz="1800" baseline="0" dirty="0" smtClean="0"/>
                        <a:t> R.C. Concrete Bedding </a:t>
                      </a:r>
                      <a:r>
                        <a:rPr lang="en-US" sz="1800" baseline="0" dirty="0" err="1" smtClean="0"/>
                        <a:t>dan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mengkaji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kesan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kebocoran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pemendapan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err="1" smtClean="0"/>
                        <a:t>Tiada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piawai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Di </a:t>
                      </a:r>
                      <a:r>
                        <a:rPr lang="en-US" sz="1800" dirty="0" err="1" smtClean="0"/>
                        <a:t>dalam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katalog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tidak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jelas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jenis</a:t>
                      </a:r>
                      <a:r>
                        <a:rPr lang="en-US" sz="1800" baseline="0" dirty="0" smtClean="0"/>
                        <a:t> bedding yang </a:t>
                      </a:r>
                      <a:r>
                        <a:rPr lang="en-US" sz="1800" baseline="0" dirty="0" err="1" smtClean="0"/>
                        <a:t>perlu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digunapakai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mengikut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keadaan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tanah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kesan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kebocoran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pemendapan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aseline="0" dirty="0" smtClean="0"/>
                        <a:t>Granular material </a:t>
                      </a:r>
                      <a:r>
                        <a:rPr lang="en-US" sz="1800" baseline="0" dirty="0" err="1" smtClean="0"/>
                        <a:t>tidak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berkesan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mengatasi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masalah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kesan</a:t>
                      </a:r>
                      <a:r>
                        <a:rPr lang="en-US" sz="1800" baseline="0" dirty="0" smtClean="0"/>
                        <a:t> air. 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dirty="0"/>
                    </a:p>
                  </a:txBody>
                  <a:tcPr marT="45722" marB="45722"/>
                </a:tc>
              </a:tr>
            </a:tbl>
          </a:graphicData>
        </a:graphic>
      </p:graphicFrame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5" t="31395" r="6339" b="27180"/>
          <a:stretch>
            <a:fillRect/>
          </a:stretch>
        </p:blipFill>
        <p:spPr bwMode="auto">
          <a:xfrm>
            <a:off x="5334000" y="3790950"/>
            <a:ext cx="35512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24527" r="19505" b="39063"/>
          <a:stretch>
            <a:fillRect/>
          </a:stretch>
        </p:blipFill>
        <p:spPr bwMode="auto">
          <a:xfrm>
            <a:off x="177800" y="3962400"/>
            <a:ext cx="4602163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Box 9"/>
          <p:cNvSpPr txBox="1">
            <a:spLocks noChangeArrowheads="1"/>
          </p:cNvSpPr>
          <p:nvPr/>
        </p:nvSpPr>
        <p:spPr bwMode="auto">
          <a:xfrm>
            <a:off x="5394325" y="6380163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Gambar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menunjukkan</a:t>
            </a:r>
            <a:r>
              <a:rPr lang="en-US" altLang="en-US" sz="1000" dirty="0" smtClean="0">
                <a:solidFill>
                  <a:srgbClr val="000000"/>
                </a:solidFill>
              </a:rPr>
              <a:t>  bedding yang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digunakan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untuk</a:t>
            </a:r>
            <a:r>
              <a:rPr lang="en-US" altLang="en-US" sz="1000" dirty="0" smtClean="0">
                <a:solidFill>
                  <a:srgbClr val="000000"/>
                </a:solidFill>
              </a:rPr>
              <a:t> Box culvert di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dalam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katalog</a:t>
            </a:r>
            <a:endParaRPr lang="en-US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3092" name="TextBox 10"/>
          <p:cNvSpPr txBox="1">
            <a:spLocks noChangeArrowheads="1"/>
          </p:cNvSpPr>
          <p:nvPr/>
        </p:nvSpPr>
        <p:spPr bwMode="auto">
          <a:xfrm>
            <a:off x="228600" y="5913438"/>
            <a:ext cx="4859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Gambar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menunjukkan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jenis</a:t>
            </a:r>
            <a:r>
              <a:rPr lang="en-US" altLang="en-US" sz="1000" dirty="0" smtClean="0">
                <a:solidFill>
                  <a:srgbClr val="000000"/>
                </a:solidFill>
              </a:rPr>
              <a:t> bedding yang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digunakan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untuk</a:t>
            </a:r>
            <a:r>
              <a:rPr lang="en-US" altLang="en-US" sz="1000" dirty="0" smtClean="0">
                <a:solidFill>
                  <a:srgbClr val="000000"/>
                </a:solidFill>
              </a:rPr>
              <a:t> R.C. pipe culvert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 rot="19595019">
            <a:off x="5244695" y="3873166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 rot="19595019">
            <a:off x="161119" y="4055003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297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282700"/>
            <a:ext cx="4267200" cy="1803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1400" smtClean="0"/>
          </a:p>
          <a:p>
            <a:pPr eaLnBrk="1" hangingPunct="1">
              <a:buFontTx/>
              <a:buNone/>
            </a:pPr>
            <a:endParaRPr lang="de-DE" altLang="en-US" sz="1400" b="1" smtClean="0"/>
          </a:p>
        </p:txBody>
      </p:sp>
      <p:pic>
        <p:nvPicPr>
          <p:cNvPr id="4099" name="Picture 4" descr="jkr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762000"/>
          </a:xfrm>
        </p:spPr>
        <p:txBody>
          <a:bodyPr/>
          <a:lstStyle/>
          <a:p>
            <a:pPr eaLnBrk="1" hangingPunct="1"/>
            <a:r>
              <a:rPr lang="fi-FI" altLang="en-US" sz="2800" b="1" dirty="0" smtClean="0">
                <a:solidFill>
                  <a:srgbClr val="401B5B"/>
                </a:solidFill>
              </a:rPr>
              <a:t>Jenis Joint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5800" y="16002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79070"/>
              </p:ext>
            </p:extLst>
          </p:nvPr>
        </p:nvGraphicFramePr>
        <p:xfrm>
          <a:off x="609600" y="1119188"/>
          <a:ext cx="7833064" cy="218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6532"/>
                <a:gridCol w="3916532"/>
              </a:tblGrid>
              <a:tr h="4469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R.C Pipe C</a:t>
                      </a:r>
                      <a:r>
                        <a:rPr lang="en-US" sz="1800" baseline="0" dirty="0" smtClean="0"/>
                        <a:t>ulvert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Precast Box Culvert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7374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baseline="0" dirty="0" smtClean="0"/>
                        <a:t> JKR </a:t>
                      </a:r>
                      <a:r>
                        <a:rPr lang="en-US" sz="1800" baseline="0" dirty="0" err="1" smtClean="0"/>
                        <a:t>dicadang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ditambahbaik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dengan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menambah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lapisan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i="1" baseline="0" dirty="0" smtClean="0"/>
                        <a:t>Filter cloth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err="1" smtClean="0"/>
                        <a:t>Tiada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smtClean="0"/>
                        <a:t>Di </a:t>
                      </a:r>
                      <a:r>
                        <a:rPr lang="en-US" sz="1800" dirty="0" err="1" smtClean="0"/>
                        <a:t>dalam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katalog</a:t>
                      </a:r>
                      <a:r>
                        <a:rPr lang="en-US" sz="1800" dirty="0" smtClean="0"/>
                        <a:t> : </a:t>
                      </a:r>
                      <a:r>
                        <a:rPr lang="en-US" sz="1800" i="1" dirty="0" smtClean="0"/>
                        <a:t>Butt joint filled with cement </a:t>
                      </a:r>
                      <a:r>
                        <a:rPr lang="en-US" sz="1800" i="1" dirty="0" err="1" smtClean="0"/>
                        <a:t>motar</a:t>
                      </a:r>
                      <a:r>
                        <a:rPr lang="en-US" sz="1800" i="1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i="0" dirty="0" err="1" smtClean="0"/>
                        <a:t>Kurang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berkesan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mengatasi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kebocoran</a:t>
                      </a:r>
                      <a:r>
                        <a:rPr lang="en-US" sz="1800" i="0" dirty="0" smtClean="0"/>
                        <a:t>.</a:t>
                      </a:r>
                      <a:endParaRPr lang="en-US" sz="1800" i="0" dirty="0"/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284663" y="6383338"/>
            <a:ext cx="48593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Gambar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menunjukkan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jenis</a:t>
            </a:r>
            <a:r>
              <a:rPr lang="en-US" altLang="en-US" sz="1000" dirty="0" smtClean="0">
                <a:solidFill>
                  <a:srgbClr val="000000"/>
                </a:solidFill>
              </a:rPr>
              <a:t> joint yang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digunakan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untuk</a:t>
            </a:r>
            <a:r>
              <a:rPr lang="en-US" altLang="en-US" sz="1000" dirty="0" smtClean="0">
                <a:solidFill>
                  <a:srgbClr val="000000"/>
                </a:solidFill>
              </a:rPr>
              <a:t> precast box culvert</a:t>
            </a:r>
          </a:p>
        </p:txBody>
      </p:sp>
      <p:pic>
        <p:nvPicPr>
          <p:cNvPr id="411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66136" r="5290" b="13336"/>
          <a:stretch>
            <a:fillRect/>
          </a:stretch>
        </p:blipFill>
        <p:spPr bwMode="auto">
          <a:xfrm>
            <a:off x="228600" y="3886200"/>
            <a:ext cx="42830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6" t="63551" r="5611" b="21167"/>
          <a:stretch>
            <a:fillRect/>
          </a:stretch>
        </p:blipFill>
        <p:spPr bwMode="auto">
          <a:xfrm>
            <a:off x="381000" y="4740275"/>
            <a:ext cx="34353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Box 10"/>
          <p:cNvSpPr txBox="1">
            <a:spLocks noChangeArrowheads="1"/>
          </p:cNvSpPr>
          <p:nvPr/>
        </p:nvSpPr>
        <p:spPr bwMode="auto">
          <a:xfrm>
            <a:off x="230188" y="5638800"/>
            <a:ext cx="3586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</a:rPr>
              <a:t>Gambar menunjukkan jenis joint yang terdapat didalam lukisan piawai RC pipe culvert</a:t>
            </a:r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5" t="31395" r="6339" b="27180"/>
          <a:stretch>
            <a:fillRect/>
          </a:stretch>
        </p:blipFill>
        <p:spPr bwMode="auto">
          <a:xfrm>
            <a:off x="5041037" y="3702173"/>
            <a:ext cx="35512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 rot="19595019">
            <a:off x="161118" y="3966227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 rot="19595019">
            <a:off x="5049756" y="3878640"/>
            <a:ext cx="7147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" name="Oval 1"/>
          <p:cNvSpPr/>
          <p:nvPr/>
        </p:nvSpPr>
        <p:spPr>
          <a:xfrm>
            <a:off x="6427434" y="3789759"/>
            <a:ext cx="1864310" cy="7035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492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jkr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762000"/>
          </a:xfrm>
        </p:spPr>
        <p:txBody>
          <a:bodyPr/>
          <a:lstStyle/>
          <a:p>
            <a:pPr eaLnBrk="1" hangingPunct="1"/>
            <a:r>
              <a:rPr lang="fi-FI" altLang="en-US" sz="1800" b="1" dirty="0" smtClean="0">
                <a:solidFill>
                  <a:srgbClr val="401B5B"/>
                </a:solidFill>
              </a:rPr>
              <a:t>INLET/OUTLET  </a:t>
            </a:r>
            <a:r>
              <a:rPr lang="fi-FI" altLang="en-US" sz="1800" b="1" dirty="0" smtClean="0">
                <a:solidFill>
                  <a:srgbClr val="401B5B"/>
                </a:solidFill>
              </a:rPr>
              <a:t>DETAIL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5800" y="16002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158" name="TextBox 10"/>
          <p:cNvSpPr txBox="1">
            <a:spLocks noChangeArrowheads="1"/>
          </p:cNvSpPr>
          <p:nvPr/>
        </p:nvSpPr>
        <p:spPr bwMode="auto">
          <a:xfrm>
            <a:off x="291484" y="6247876"/>
            <a:ext cx="10934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lukisan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piawai</a:t>
            </a:r>
            <a:endParaRPr lang="en-US" altLang="en-US" sz="10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810030"/>
              </p:ext>
            </p:extLst>
          </p:nvPr>
        </p:nvGraphicFramePr>
        <p:xfrm>
          <a:off x="363984" y="1119188"/>
          <a:ext cx="8475216" cy="218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9542"/>
                <a:gridCol w="4595674"/>
              </a:tblGrid>
              <a:tr h="4469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R.C Pipe C</a:t>
                      </a:r>
                      <a:r>
                        <a:rPr lang="en-US" sz="1800" baseline="0" dirty="0" smtClean="0"/>
                        <a:t>ulvert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Precast Box Culvert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7374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lengkap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dengan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/>
                        <a:t>inlet/outlet </a:t>
                      </a:r>
                      <a:r>
                        <a:rPr lang="en-US" sz="1800" baseline="0" dirty="0" smtClean="0"/>
                        <a:t>Detail.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err="1" smtClean="0"/>
                        <a:t>Tiada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aseline="0" dirty="0" err="1" smtClean="0"/>
                        <a:t>dalam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katalog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err="1" smtClean="0"/>
                        <a:t>Pembinaan</a:t>
                      </a:r>
                      <a:r>
                        <a:rPr lang="en-US" sz="1800" dirty="0" smtClean="0"/>
                        <a:t> di </a:t>
                      </a:r>
                      <a:r>
                        <a:rPr lang="en-US" sz="1800" dirty="0" err="1" smtClean="0"/>
                        <a:t>tapak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tidak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seragam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dari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segi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jenis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bentuk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saiz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i="0" dirty="0" err="1" smtClean="0"/>
                        <a:t>Hendaklah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dapat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mengatasi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masalah</a:t>
                      </a:r>
                      <a:r>
                        <a:rPr lang="en-US" sz="1800" i="0" dirty="0" smtClean="0"/>
                        <a:t> </a:t>
                      </a:r>
                      <a:r>
                        <a:rPr lang="en-US" sz="1800" i="0" dirty="0" err="1" smtClean="0"/>
                        <a:t>Hakisan</a:t>
                      </a:r>
                      <a:r>
                        <a:rPr lang="en-US" sz="1800" i="0" dirty="0" smtClean="0"/>
                        <a:t>/</a:t>
                      </a:r>
                      <a:r>
                        <a:rPr lang="en-US" sz="1800" i="0" dirty="0" err="1" smtClean="0"/>
                        <a:t>Runtuhan</a:t>
                      </a:r>
                      <a:r>
                        <a:rPr lang="en-US" sz="1800" i="0" dirty="0" smtClean="0"/>
                        <a:t>/</a:t>
                      </a:r>
                      <a:r>
                        <a:rPr lang="en-US" sz="1800" i="0" dirty="0" err="1" smtClean="0"/>
                        <a:t>Pemendapan</a:t>
                      </a:r>
                      <a:endParaRPr lang="en-US" sz="1800" i="0" dirty="0"/>
                    </a:p>
                  </a:txBody>
                  <a:tcPr marT="45722" marB="45722"/>
                </a:tc>
              </a:tr>
            </a:tbl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t="38591" r="42093" b="25436"/>
          <a:stretch>
            <a:fillRect/>
          </a:stretch>
        </p:blipFill>
        <p:spPr bwMode="auto">
          <a:xfrm>
            <a:off x="291484" y="3432546"/>
            <a:ext cx="4102963" cy="25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0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jkr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5800" y="16002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771981"/>
              </p:ext>
            </p:extLst>
          </p:nvPr>
        </p:nvGraphicFramePr>
        <p:xfrm>
          <a:off x="192520" y="960271"/>
          <a:ext cx="4828105" cy="179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105"/>
              </a:tblGrid>
              <a:tr h="36891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/>
                        <a:t>JKR</a:t>
                      </a:r>
                    </a:p>
                    <a:p>
                      <a:r>
                        <a:rPr lang="en-US" sz="1800" dirty="0" smtClean="0"/>
                        <a:t>Cast</a:t>
                      </a:r>
                      <a:r>
                        <a:rPr lang="en-US" sz="1800" baseline="0" dirty="0" smtClean="0"/>
                        <a:t> In Situ Box Culvert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15434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dirty="0" err="1" smtClean="0"/>
                        <a:t>Lukisan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piawai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perlu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ditambahbaik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baseline="0" dirty="0" err="1" smtClean="0"/>
                        <a:t>Kedudukan</a:t>
                      </a:r>
                      <a:r>
                        <a:rPr lang="en-US" sz="1800" baseline="0" dirty="0" smtClean="0"/>
                        <a:t> parapet </a:t>
                      </a:r>
                      <a:r>
                        <a:rPr lang="en-US" sz="1800" baseline="0" dirty="0" err="1" smtClean="0"/>
                        <a:t>mengelirukan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baseline="0" dirty="0" err="1" smtClean="0"/>
                        <a:t>Perlu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dibezakan</a:t>
                      </a:r>
                      <a:r>
                        <a:rPr lang="en-US" sz="1800" baseline="0" dirty="0" smtClean="0"/>
                        <a:t> parapet </a:t>
                      </a:r>
                      <a:r>
                        <a:rPr lang="en-US" sz="1800" baseline="0" dirty="0" err="1" smtClean="0"/>
                        <a:t>dan</a:t>
                      </a:r>
                      <a:r>
                        <a:rPr lang="en-US" sz="1800" baseline="0" dirty="0" smtClean="0"/>
                        <a:t> headwall </a:t>
                      </a:r>
                    </a:p>
                  </a:txBody>
                  <a:tcPr marT="45722" marB="45722"/>
                </a:tc>
              </a:tr>
            </a:tbl>
          </a:graphicData>
        </a:graphic>
      </p:graphicFrame>
      <p:pic>
        <p:nvPicPr>
          <p:cNvPr id="615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21808" r="3197" b="37209"/>
          <a:stretch>
            <a:fillRect/>
          </a:stretch>
        </p:blipFill>
        <p:spPr bwMode="auto">
          <a:xfrm>
            <a:off x="152399" y="3078332"/>
            <a:ext cx="4908349" cy="22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Box 10"/>
          <p:cNvSpPr txBox="1">
            <a:spLocks noChangeArrowheads="1"/>
          </p:cNvSpPr>
          <p:nvPr/>
        </p:nvSpPr>
        <p:spPr bwMode="auto">
          <a:xfrm>
            <a:off x="201411" y="6327775"/>
            <a:ext cx="48593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lukisan</a:t>
            </a:r>
            <a:r>
              <a:rPr lang="en-US" altLang="en-US" sz="1000" dirty="0" smtClean="0">
                <a:solidFill>
                  <a:srgbClr val="000000"/>
                </a:solidFill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piawai</a:t>
            </a:r>
            <a:r>
              <a:rPr lang="en-US" altLang="en-US" sz="10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C:\Users\JKR\AppData\Local\Temp\IMG_1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03" y="1735513"/>
            <a:ext cx="3773010" cy="215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810509" y="3890783"/>
            <a:ext cx="12073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err="1" smtClean="0">
                <a:solidFill>
                  <a:srgbClr val="000000"/>
                </a:solidFill>
              </a:rPr>
              <a:t>Gambar</a:t>
            </a:r>
            <a:r>
              <a:rPr lang="en-US" altLang="en-US" sz="1000" dirty="0" smtClean="0">
                <a:solidFill>
                  <a:srgbClr val="000000"/>
                </a:solidFill>
              </a:rPr>
              <a:t> di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tapak</a:t>
            </a:r>
            <a:r>
              <a:rPr lang="en-US" altLang="en-US" sz="10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71839" r="40435" b="11373"/>
          <a:stretch/>
        </p:blipFill>
        <p:spPr bwMode="auto">
          <a:xfrm>
            <a:off x="201411" y="5300080"/>
            <a:ext cx="4846481" cy="102776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94047" y="2286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en-US" sz="1800" b="1" kern="0" smtClean="0">
                <a:solidFill>
                  <a:srgbClr val="401B5B"/>
                </a:solidFill>
              </a:rPr>
              <a:t>INLET/OUTLET  DETAIL</a:t>
            </a:r>
            <a:endParaRPr lang="fi-FI" altLang="en-US" sz="1800" b="1" kern="0" dirty="0" smtClean="0">
              <a:solidFill>
                <a:srgbClr val="401B5B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94" y="4215462"/>
            <a:ext cx="2048430" cy="21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3"/>
          <p:cNvSpPr txBox="1">
            <a:spLocks/>
          </p:cNvSpPr>
          <p:nvPr/>
        </p:nvSpPr>
        <p:spPr bwMode="auto">
          <a:xfrm>
            <a:off x="6268750" y="4647999"/>
            <a:ext cx="905521" cy="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PARAPET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  <p:sp>
        <p:nvSpPr>
          <p:cNvPr id="17" name="Flowchart: Merge 16"/>
          <p:cNvSpPr/>
          <p:nvPr/>
        </p:nvSpPr>
        <p:spPr>
          <a:xfrm>
            <a:off x="7052620" y="4673861"/>
            <a:ext cx="88777" cy="14979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7155778" y="4646256"/>
            <a:ext cx="490494" cy="1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F.R.L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 bwMode="auto">
          <a:xfrm>
            <a:off x="6991541" y="5183891"/>
            <a:ext cx="818968" cy="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buAutoNum type="arabicPeriod"/>
            </a:pP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800" b="1" dirty="0" smtClean="0">
                <a:solidFill>
                  <a:srgbClr val="FF0000"/>
                </a:solidFill>
              </a:rPr>
              <a:t>WINGWALL</a:t>
            </a:r>
            <a:endParaRPr lang="en-US" altLang="en-US" sz="8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fi-FI" altLang="en-US" sz="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4097" y="76200"/>
            <a:ext cx="6844683" cy="838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  KESIMPULAN</a:t>
            </a:r>
            <a:endParaRPr 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154098" y="1145220"/>
            <a:ext cx="6844682" cy="4296791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Punca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utama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b="1" dirty="0" smtClean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Mendapan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Hakisan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Runtuhan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Tanah/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Cerun</a:t>
            </a:r>
            <a:endParaRPr lang="en-US" sz="2400" b="1" dirty="0" smtClean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Kebocoran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Sambungan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sz="2400" b="1" i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</a:t>
            </a:r>
            <a:r>
              <a:rPr lang="en-US" sz="2400" b="1" i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Bedding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lemah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FontTx/>
              <a:buAutoNum type="arabicPeriod" startAt="3"/>
            </a:pP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Wingwall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Headwall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seragam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kecil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 Kualiti </a:t>
            </a:r>
            <a:r>
              <a:rPr lang="en-US" sz="2400" b="1" i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Culvert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rendah</a:t>
            </a:r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1400" b="1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30819" y="838200"/>
            <a:ext cx="8629096" cy="5793419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Sambungan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culvert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perlu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lebih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efektif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iaitu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mengekang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pergerakan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kebocoran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tanah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seperti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mewujudkan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interlocking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antara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segmen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memasang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filter cloth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;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Asas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(bedding)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perlu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lebih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efektif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seperti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menggunakan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Reinforced Concrete </a:t>
            </a:r>
            <a:r>
              <a:rPr lang="en-US" i="1" dirty="0">
                <a:solidFill>
                  <a:prstClr val="black"/>
                </a:solidFill>
                <a:latin typeface="Century Gothic" panose="020B0502020202020204" pitchFamily="34" charset="0"/>
              </a:rPr>
              <a:t>Bedding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i="1" dirty="0">
                <a:solidFill>
                  <a:prstClr val="black"/>
                </a:solidFill>
                <a:latin typeface="Century Gothic" panose="020B0502020202020204" pitchFamily="34" charset="0"/>
              </a:rPr>
              <a:t>Granular type bedding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tidak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mengekang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pergerakan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culvert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serta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mudah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dihanyutkan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air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kesan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kebocoran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sambungan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hakisan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di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sekitar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entury Gothic" panose="020B0502020202020204" pitchFamily="34" charset="0"/>
              </a:rPr>
              <a:t>inlet/Outlet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Rekabentuk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inlet/outlet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perlu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berdasarkan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kepada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keadaan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tapak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berfungsi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menahan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hakisan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kerukan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(erosion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and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scouring)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serta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menahan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runtuhan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tebing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cerun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Lukisan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katalog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perincian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Sambungan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i="1" dirty="0">
                <a:solidFill>
                  <a:prstClr val="black"/>
                </a:solidFill>
                <a:latin typeface="Century Gothic" panose="020B0502020202020204" pitchFamily="34" charset="0"/>
              </a:rPr>
              <a:t>Bedding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inlet /</a:t>
            </a:r>
            <a:r>
              <a:rPr lang="en-US" i="1" dirty="0">
                <a:solidFill>
                  <a:prstClr val="black"/>
                </a:solidFill>
                <a:latin typeface="Century Gothic" panose="020B0502020202020204" pitchFamily="34" charset="0"/>
              </a:rPr>
              <a:t>outlet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perlu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ditambahbaik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Precast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Culvert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perlu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berkualiti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Penggunaan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Cast-in-situ box culvert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dapat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menghalang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kebocoran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air yang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merosakkan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struktur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bedding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melemahkan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tanah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di </a:t>
            </a:r>
            <a:r>
              <a:rPr lang="en-US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sekeliling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14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0718" y="76200"/>
            <a:ext cx="8549197" cy="762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RUMUSAN</a:t>
            </a:r>
            <a:endParaRPr 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676400" y="1524000"/>
            <a:ext cx="5791200" cy="37338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01B5B"/>
                </a:solidFill>
                <a:latin typeface="Century Gothic" panose="020B0502020202020204" pitchFamily="34" charset="0"/>
              </a:rPr>
              <a:t>Terima</a:t>
            </a:r>
            <a:r>
              <a:rPr lang="en-US" sz="2800" b="1" dirty="0" smtClean="0">
                <a:solidFill>
                  <a:srgbClr val="401B5B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401B5B"/>
                </a:solidFill>
                <a:latin typeface="Century Gothic" panose="020B0502020202020204" pitchFamily="34" charset="0"/>
              </a:rPr>
              <a:t>kasih</a:t>
            </a:r>
            <a:r>
              <a:rPr lang="en-US" sz="2800" b="1" dirty="0" smtClean="0">
                <a:solidFill>
                  <a:srgbClr val="401B5B"/>
                </a:solidFill>
                <a:latin typeface="Century Gothic" panose="020B0502020202020204" pitchFamily="34" charset="0"/>
              </a:rPr>
              <a:t>….</a:t>
            </a:r>
            <a:endParaRPr lang="en-US" sz="2800" b="1" dirty="0">
              <a:solidFill>
                <a:srgbClr val="401B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HAKISAN + RUNTUHAN TANAH </a:t>
            </a:r>
            <a:endParaRPr lang="en-MY" sz="2800" dirty="0"/>
          </a:p>
        </p:txBody>
      </p:sp>
      <p:pic>
        <p:nvPicPr>
          <p:cNvPr id="8" name="Picture 7" descr="C:\Users\PUBALAN\Downloads\WhatsApp Image 2017-02-03 at 9.06.40 AM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" y="1543235"/>
            <a:ext cx="43434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PUBALAN\Downloads\WhatsApp Image 2017-02-03 at 9.06.42 AM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56" y="1570944"/>
            <a:ext cx="4419600" cy="32488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87745" y="5123010"/>
            <a:ext cx="5042517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dikawasan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tebing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headwall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tercabut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daripada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terjatuh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3. 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Ikatan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sambungan</a:t>
            </a:r>
            <a:r>
              <a:rPr lang="en-US" altLang="en-US" sz="1200" b="1" dirty="0">
                <a:solidFill>
                  <a:srgbClr val="FF0000"/>
                </a:solidFill>
              </a:rPr>
              <a:t> culvert yang </a:t>
            </a:r>
            <a:r>
              <a:rPr lang="en-US" altLang="en-US" sz="1200" b="1" dirty="0" err="1">
                <a:solidFill>
                  <a:srgbClr val="FF0000"/>
                </a:solidFill>
              </a:rPr>
              <a:t>lemah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4. 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Granular </a:t>
            </a:r>
            <a:r>
              <a:rPr lang="en-US" altLang="en-US" sz="1200" b="1" i="1" dirty="0">
                <a:solidFill>
                  <a:srgbClr val="FF0000"/>
                </a:solidFill>
              </a:rPr>
              <a:t>material bedding </a:t>
            </a:r>
            <a:r>
              <a:rPr lang="en-US" altLang="en-US" sz="1200" b="1" dirty="0" err="1">
                <a:solidFill>
                  <a:srgbClr val="FF0000"/>
                </a:solidFill>
              </a:rPr>
              <a:t>terdedah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hakisan</a:t>
            </a:r>
            <a:r>
              <a:rPr lang="en-US" altLang="en-US" sz="1200" b="1" dirty="0">
                <a:solidFill>
                  <a:srgbClr val="FF0000"/>
                </a:solidFill>
              </a:rPr>
              <a:t> air.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5.  Berlaku runtuhan tanah.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194" y="1353843"/>
            <a:ext cx="4899734" cy="3605465"/>
          </a:xfrm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81992" y="4975067"/>
            <a:ext cx="4141434" cy="150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FontTx/>
              <a:buAutoNum type="arabicPeriod"/>
            </a:pPr>
            <a:r>
              <a:rPr lang="en-US" altLang="en-US" sz="1200" b="1" dirty="0" smtClean="0">
                <a:solidFill>
                  <a:srgbClr val="FF0000"/>
                </a:solidFill>
              </a:rPr>
              <a:t>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sumbat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memberi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tekanan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bah.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Ikatan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sambungan</a:t>
            </a:r>
            <a:r>
              <a:rPr lang="en-US" altLang="en-US" sz="1200" b="1" dirty="0">
                <a:solidFill>
                  <a:srgbClr val="FF0000"/>
                </a:solidFill>
              </a:rPr>
              <a:t> culvert yang </a:t>
            </a:r>
            <a:r>
              <a:rPr lang="en-US" altLang="en-US" sz="1200" b="1" dirty="0" err="1">
                <a:solidFill>
                  <a:srgbClr val="FF0000"/>
                </a:solidFill>
              </a:rPr>
              <a:t>lemah</a:t>
            </a:r>
            <a:r>
              <a:rPr lang="en-US" altLang="en-US" sz="1200" b="1" dirty="0">
                <a:solidFill>
                  <a:srgbClr val="FF0000"/>
                </a:solidFill>
              </a:rPr>
              <a:t>. </a:t>
            </a: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3. </a:t>
            </a:r>
            <a:r>
              <a:rPr lang="en-US" altLang="en-US" sz="1200" b="1" i="1" dirty="0">
                <a:solidFill>
                  <a:srgbClr val="FF0000"/>
                </a:solidFill>
              </a:rPr>
              <a:t>Granular material bedding </a:t>
            </a:r>
            <a:r>
              <a:rPr lang="en-US" altLang="en-US" sz="1200" b="1" dirty="0" err="1">
                <a:solidFill>
                  <a:srgbClr val="FF0000"/>
                </a:solidFill>
              </a:rPr>
              <a:t>terdedah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hakisan</a:t>
            </a:r>
            <a:r>
              <a:rPr lang="en-US" altLang="en-US" sz="1200" b="1" dirty="0">
                <a:solidFill>
                  <a:srgbClr val="FF0000"/>
                </a:solidFill>
              </a:rPr>
              <a:t> air.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4. Menyebabkan kebocoran, hakisan dan runtuhan tanah.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5. Saiz culvert terlalu kecil dan sukar disenggara.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HAKISAN + RUNTUHAN TANAH 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7576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477175" y="275208"/>
            <a:ext cx="8229600" cy="1143000"/>
          </a:xfrm>
        </p:spPr>
        <p:txBody>
          <a:bodyPr/>
          <a:lstStyle/>
          <a:p>
            <a:r>
              <a:rPr lang="en-US" altLang="en-US" sz="2800" dirty="0" smtClean="0"/>
              <a:t>HAKISAN</a:t>
            </a:r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2" y="1661420"/>
            <a:ext cx="4347462" cy="3076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5082468" y="5048146"/>
            <a:ext cx="3546628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rekahan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pergerakan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0" y="1667076"/>
            <a:ext cx="4339468" cy="30703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241130" y="5053777"/>
            <a:ext cx="414443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Hakisan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runtuhan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di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tebing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 </a:t>
            </a: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mendap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HAKISAN + RUNTUHAN</a:t>
            </a:r>
            <a:endParaRPr lang="en-MY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3"/>
          <a:stretch>
            <a:fillRect/>
          </a:stretch>
        </p:blipFill>
        <p:spPr bwMode="auto">
          <a:xfrm>
            <a:off x="76200" y="1728186"/>
            <a:ext cx="4343400" cy="3429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728185"/>
            <a:ext cx="4289649" cy="3429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012055" y="5333101"/>
            <a:ext cx="4651899" cy="11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patah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hanyut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Struktur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Bedding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Berlaku kebocoran, hakisan dan runtuhan jalan.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HAKISAN + RUNTUHAN TANAH</a:t>
            </a:r>
            <a:endParaRPr lang="en-MY" sz="2800" dirty="0"/>
          </a:p>
        </p:txBody>
      </p:sp>
      <p:pic>
        <p:nvPicPr>
          <p:cNvPr id="5122" name="Picture 2" descr="C:\Users\JKR\AppData\Local\Temp\WhatsApp Image 2017-03-31 at 16.47.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3" y="1339959"/>
            <a:ext cx="5483409" cy="519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6356411" y="4305670"/>
            <a:ext cx="2716568" cy="218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228600" indent="-228600" eaLnBrk="1" hangingPunct="1">
              <a:buAutoNum type="arabicPeriod"/>
            </a:pPr>
            <a:r>
              <a:rPr lang="en-US" altLang="en-US" sz="1200" b="1" dirty="0" err="1" smtClean="0">
                <a:solidFill>
                  <a:srgbClr val="FF0000"/>
                </a:solidFill>
              </a:rPr>
              <a:t>Wingwall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headwall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tercabut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daripada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culvert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terjatuh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      (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Struktur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Bedding yang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lemah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fi-FI" altLang="en-US" sz="1200" b="1" dirty="0" smtClean="0">
                <a:solidFill>
                  <a:srgbClr val="FF0000"/>
                </a:solidFill>
              </a:rPr>
              <a:t>3.  Berlaku hakisan dan runtuhan jalan.</a:t>
            </a:r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KEGAGALAN : </a:t>
            </a:r>
            <a:r>
              <a:rPr lang="en-US" sz="2800" i="1" dirty="0" smtClean="0"/>
              <a:t>SINKHOLE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MY" sz="2800" dirty="0"/>
          </a:p>
        </p:txBody>
      </p:sp>
      <p:pic>
        <p:nvPicPr>
          <p:cNvPr id="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71" y="1269508"/>
            <a:ext cx="3994950" cy="372623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1260630"/>
            <a:ext cx="3888419" cy="37351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4316026" y="5211192"/>
            <a:ext cx="3780409" cy="124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Tx/>
              <a:buAutoNum type="arabicPeriod"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err="1" smtClean="0">
                <a:solidFill>
                  <a:srgbClr val="FF0000"/>
                </a:solidFill>
              </a:rPr>
              <a:t>Pemerhatian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: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1. </a:t>
            </a:r>
            <a:r>
              <a:rPr lang="en-US" altLang="en-US" sz="1200" b="1" dirty="0" err="1">
                <a:solidFill>
                  <a:srgbClr val="FF0000"/>
                </a:solidFill>
              </a:rPr>
              <a:t>B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kebocoran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pada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sambungan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2. Air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bersama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partikel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tanah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mengalir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masuk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ke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dalam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 smtClean="0">
                <a:solidFill>
                  <a:srgbClr val="FF0000"/>
                </a:solidFill>
              </a:rPr>
              <a:t>culvert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</a:rPr>
              <a:t>3.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Menyebabkan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 smtClean="0">
                <a:solidFill>
                  <a:srgbClr val="FF0000"/>
                </a:solidFill>
              </a:rPr>
              <a:t>berlaku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200" b="1" i="1" dirty="0">
                <a:solidFill>
                  <a:srgbClr val="FF0000"/>
                </a:solidFill>
              </a:rPr>
              <a:t>sinkhole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atas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jalan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altLang="en-US" sz="1200" b="1" dirty="0" smtClean="0">
              <a:solidFill>
                <a:srgbClr val="FF0000"/>
              </a:solidFill>
            </a:endParaRPr>
          </a:p>
          <a:p>
            <a:pPr eaLnBrk="1" hangingPunct="1"/>
            <a:endParaRPr lang="fi-FI" altLang="en-US" sz="12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3495</TotalTime>
  <Words>1268</Words>
  <Application>Microsoft Office PowerPoint</Application>
  <PresentationFormat>On-screen Show (4:3)</PresentationFormat>
  <Paragraphs>271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Technic</vt:lpstr>
      <vt:lpstr>Default Design</vt:lpstr>
      <vt:lpstr>1_Default Design</vt:lpstr>
      <vt:lpstr>1_Technic</vt:lpstr>
      <vt:lpstr>2_Default Design</vt:lpstr>
      <vt:lpstr>PowerPoint Presentation</vt:lpstr>
      <vt:lpstr>PowerPoint Presentation</vt:lpstr>
      <vt:lpstr>PowerPoint Presentation</vt:lpstr>
      <vt:lpstr>HAKISAN + RUNTUHAN TANAH </vt:lpstr>
      <vt:lpstr>HAKISAN + RUNTUHAN TANAH </vt:lpstr>
      <vt:lpstr>HAKISAN</vt:lpstr>
      <vt:lpstr>HAKISAN + RUNTUHAN</vt:lpstr>
      <vt:lpstr>HAKISAN + RUNTUHAN TANAH</vt:lpstr>
      <vt:lpstr>KEGAGALAN : SINKHOLE </vt:lpstr>
      <vt:lpstr>KEBOCORAN PADA SAMBUNGAN</vt:lpstr>
      <vt:lpstr>KEBOCORAN + HAKISAN</vt:lpstr>
      <vt:lpstr>KEBOCORAN SAMBUNGAN </vt:lpstr>
      <vt:lpstr>KEBOCORAN SAMBUNGAN </vt:lpstr>
      <vt:lpstr>KEBOCORAN SAMBUNGAN RONGGA TERBENTUK</vt:lpstr>
      <vt:lpstr>KEGAGALAN BEDDING CULVERT MENDAP + KEBOCORAN</vt:lpstr>
      <vt:lpstr>KEGAGALAN BEDDING CULVERT MENDAP</vt:lpstr>
      <vt:lpstr>CULVERT MENDAP </vt:lpstr>
      <vt:lpstr>KUALITI CULVERT + HAKISAN</vt:lpstr>
      <vt:lpstr>KUALITI CULVERT + PEMENDAPAN</vt:lpstr>
      <vt:lpstr>KUALITI CULVERT RETAK DAN SPALLING</vt:lpstr>
      <vt:lpstr>KUALITI SAMBUNGAN MORTAR FILLER RETAK/TANGGAL</vt:lpstr>
      <vt:lpstr> WINGWALL/HEADWALL TIDAK SERAGAM </vt:lpstr>
      <vt:lpstr> WINGWALL/HEADWALL TIDAK SERAGAM </vt:lpstr>
      <vt:lpstr> WINGWALL/HEADWALL YANG KECIL </vt:lpstr>
      <vt:lpstr> WINGWALL DAN HEADWALL TAK SEARAS </vt:lpstr>
      <vt:lpstr>KEFUNGSIAN TERJEJAS OLEH UTILITI </vt:lpstr>
      <vt:lpstr>KEFUNGSIAN TERJEJAS AIR BERTAKUNG KERANA TIADA DISCHARGE</vt:lpstr>
      <vt:lpstr>DOKUMEN RUJUKAN</vt:lpstr>
      <vt:lpstr>PowerPoint Presentation</vt:lpstr>
      <vt:lpstr>Jenis Bedding</vt:lpstr>
      <vt:lpstr>Jenis Joint</vt:lpstr>
      <vt:lpstr>INLET/OUTLET  DETAIL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JKR</cp:lastModifiedBy>
  <cp:revision>190</cp:revision>
  <cp:lastPrinted>2017-02-06T03:27:52Z</cp:lastPrinted>
  <dcterms:created xsi:type="dcterms:W3CDTF">2017-02-02T04:10:28Z</dcterms:created>
  <dcterms:modified xsi:type="dcterms:W3CDTF">2017-04-11T07:08:37Z</dcterms:modified>
</cp:coreProperties>
</file>