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  <p:sldMasterId id="2147483808" r:id="rId2"/>
    <p:sldMasterId id="2147483821" r:id="rId3"/>
    <p:sldMasterId id="2147483833" r:id="rId4"/>
    <p:sldMasterId id="2147483845" r:id="rId5"/>
    <p:sldMasterId id="2147483857" r:id="rId6"/>
  </p:sldMasterIdLst>
  <p:sldIdLst>
    <p:sldId id="257" r:id="rId7"/>
    <p:sldId id="260" r:id="rId8"/>
    <p:sldId id="261" r:id="rId9"/>
    <p:sldId id="262" r:id="rId10"/>
    <p:sldId id="263" r:id="rId11"/>
    <p:sldId id="264" r:id="rId12"/>
    <p:sldId id="265" r:id="rId13"/>
    <p:sldId id="271" r:id="rId14"/>
    <p:sldId id="266" r:id="rId15"/>
    <p:sldId id="276" r:id="rId16"/>
    <p:sldId id="269" r:id="rId17"/>
    <p:sldId id="283" r:id="rId18"/>
    <p:sldId id="285" r:id="rId19"/>
    <p:sldId id="278" r:id="rId20"/>
    <p:sldId id="281" r:id="rId21"/>
    <p:sldId id="279" r:id="rId22"/>
  </p:sldIdLst>
  <p:sldSz cx="12192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B9C"/>
    <a:srgbClr val="453273"/>
    <a:srgbClr val="CF256B"/>
    <a:srgbClr val="863288"/>
    <a:srgbClr val="3D4E9E"/>
    <a:srgbClr val="433272"/>
    <a:srgbClr val="EE4F32"/>
    <a:srgbClr val="D0266D"/>
    <a:srgbClr val="FFFFFF"/>
    <a:srgbClr val="AF1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8" autoAdjust="0"/>
    <p:restoredTop sz="94660"/>
  </p:normalViewPr>
  <p:slideViewPr>
    <p:cSldViewPr snapToGrid="0">
      <p:cViewPr varScale="1">
        <p:scale>
          <a:sx n="52" d="100"/>
          <a:sy n="52" d="100"/>
        </p:scale>
        <p:origin x="1722" y="72"/>
      </p:cViewPr>
      <p:guideLst>
        <p:guide orient="horz" pos="28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3352802"/>
            <a:ext cx="8800601" cy="3017041"/>
          </a:xfrm>
        </p:spPr>
        <p:txBody>
          <a:bodyPr anchor="b">
            <a:norm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6369841"/>
            <a:ext cx="8800601" cy="1501711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42292" y="5761545"/>
            <a:ext cx="1860631" cy="1042375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6039389"/>
            <a:ext cx="779971" cy="486833"/>
          </a:xfrm>
        </p:spPr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0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812800"/>
            <a:ext cx="8789313" cy="4156053"/>
          </a:xfrm>
        </p:spPr>
        <p:txBody>
          <a:bodyPr anchor="ctr">
            <a:normAutofit/>
          </a:bodyPr>
          <a:lstStyle>
            <a:lvl1pPr algn="l">
              <a:defRPr sz="6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5805395"/>
            <a:ext cx="8789313" cy="207448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22203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4325521"/>
            <a:ext cx="779971" cy="486833"/>
          </a:xfrm>
        </p:spPr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5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812800"/>
            <a:ext cx="8146116" cy="3860800"/>
          </a:xfrm>
        </p:spPr>
        <p:txBody>
          <a:bodyPr anchor="ctr">
            <a:normAutofit/>
          </a:bodyPr>
          <a:lstStyle>
            <a:lvl1pPr algn="l">
              <a:defRPr sz="6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4673600"/>
            <a:ext cx="7538517" cy="508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5805395"/>
            <a:ext cx="8789313" cy="207448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422203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4325521"/>
            <a:ext cx="779971" cy="486833"/>
          </a:xfrm>
        </p:spPr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11089" y="864007"/>
            <a:ext cx="609759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3873742"/>
            <a:ext cx="609759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3751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3251202"/>
            <a:ext cx="8789313" cy="3633127"/>
          </a:xfrm>
        </p:spPr>
        <p:txBody>
          <a:bodyPr anchor="b">
            <a:normAutofit/>
          </a:bodyPr>
          <a:lstStyle>
            <a:lvl1pPr algn="l"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6908800"/>
            <a:ext cx="8789313" cy="972829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654754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6644118"/>
            <a:ext cx="779971" cy="486833"/>
          </a:xfrm>
        </p:spPr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31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812800"/>
            <a:ext cx="8146116" cy="3860800"/>
          </a:xfrm>
        </p:spPr>
        <p:txBody>
          <a:bodyPr anchor="ctr">
            <a:normAutofit/>
          </a:bodyPr>
          <a:lstStyle>
            <a:lvl1pPr algn="l">
              <a:defRPr sz="6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5791200"/>
            <a:ext cx="8917723" cy="11176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200">
                <a:solidFill>
                  <a:schemeClr val="accent1"/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6908800"/>
            <a:ext cx="8917723" cy="972829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654754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6644118"/>
            <a:ext cx="779971" cy="486833"/>
          </a:xfrm>
        </p:spPr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11089" y="864007"/>
            <a:ext cx="609759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3873742"/>
            <a:ext cx="609759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4992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836543"/>
            <a:ext cx="8789312" cy="3840027"/>
          </a:xfrm>
        </p:spPr>
        <p:txBody>
          <a:bodyPr anchor="ctr">
            <a:normAutofit/>
          </a:bodyPr>
          <a:lstStyle>
            <a:lvl1pPr algn="l"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5791200"/>
            <a:ext cx="8789313" cy="11176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200">
                <a:solidFill>
                  <a:schemeClr val="accent1"/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6908800"/>
            <a:ext cx="8789313" cy="972829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654754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6644118"/>
            <a:ext cx="779971" cy="486833"/>
          </a:xfrm>
        </p:spPr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0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11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836542"/>
            <a:ext cx="2208176" cy="7045089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836542"/>
            <a:ext cx="6288464" cy="70450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9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96484"/>
            <a:ext cx="9144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F76FD-6519-4C4C-8AFF-D9F5BA4418D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79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9BD73-E45B-43AE-8549-78756E339A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592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2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5"/>
            <a:ext cx="10515600" cy="2000249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060C1-EDE0-4F82-9CBB-20FC9EA2F1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4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832147"/>
            <a:ext cx="8785599" cy="17078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844800"/>
            <a:ext cx="8789313" cy="5036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43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20800"/>
            <a:ext cx="5384800" cy="81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20800"/>
            <a:ext cx="5384800" cy="81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F2CDF-B770-467F-830E-B18F64D12A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6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86834"/>
            <a:ext cx="10515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2241551"/>
            <a:ext cx="5158316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3340100"/>
            <a:ext cx="515831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41551"/>
            <a:ext cx="51837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7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6CC1F-F05A-4D42-B73B-A5B31D9748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75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6D85F-09F0-4BAB-8402-8F2FFBC1FB8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45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EB8F4-98A3-44D3-885A-3B4A6E1694D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9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609600"/>
            <a:ext cx="393276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1316567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743200"/>
            <a:ext cx="393276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52172-BDC9-4CE6-B875-F9D4B4CA2A5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93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609600"/>
            <a:ext cx="393276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1316567"/>
            <a:ext cx="61722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743200"/>
            <a:ext cx="393276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51766-1A06-40E3-B8CA-7DE2DA259B7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05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F4B54-AC1D-48D3-BC91-F5ED3774D12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96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304800"/>
            <a:ext cx="3048000" cy="182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04800"/>
            <a:ext cx="8940800" cy="182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1F271-4E58-458D-A07B-F6ED8B7A44A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65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101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320800"/>
            <a:ext cx="10972800" cy="8128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8324851"/>
            <a:ext cx="2844800" cy="6096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8331200"/>
            <a:ext cx="3860800" cy="6096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8324851"/>
            <a:ext cx="2844800" cy="609600"/>
          </a:xfrm>
        </p:spPr>
        <p:txBody>
          <a:bodyPr/>
          <a:lstStyle>
            <a:lvl1pPr>
              <a:defRPr/>
            </a:lvl1pPr>
          </a:lstStyle>
          <a:p>
            <a:fld id="{691B4E0A-2356-448C-9DBD-45A87C93A7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58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96484"/>
            <a:ext cx="9144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A3790-F42D-46ED-945D-EE79DFC52CB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8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766083"/>
            <a:ext cx="8789313" cy="1958400"/>
          </a:xfrm>
        </p:spPr>
        <p:txBody>
          <a:bodyPr anchor="b"/>
          <a:lstStyle>
            <a:lvl1pPr algn="l">
              <a:defRPr sz="533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775200"/>
            <a:ext cx="8789313" cy="1147200"/>
          </a:xfrm>
        </p:spPr>
        <p:txBody>
          <a:bodyPr anchor="t"/>
          <a:lstStyle>
            <a:lvl1pPr marL="0" indent="0" algn="l"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22203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4325521"/>
            <a:ext cx="779971" cy="486833"/>
          </a:xfrm>
        </p:spPr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85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42BB6-6A4B-43A9-9AC6-FEBD783EC87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09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2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5"/>
            <a:ext cx="10515600" cy="2000249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E1547-9344-4902-B75F-8DDEE81615F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39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20800"/>
            <a:ext cx="5384800" cy="81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20800"/>
            <a:ext cx="5384800" cy="81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B4FC17-8ED0-4F4C-A371-3CEBF8E1DE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11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86834"/>
            <a:ext cx="10515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2241551"/>
            <a:ext cx="5158316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3340100"/>
            <a:ext cx="515831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41551"/>
            <a:ext cx="51837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7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A97C8-A4F0-4800-8EBD-EDC5B37C553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1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9F950-0AAC-4096-94A2-EE6CE14FA58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65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EAC1E-CE3B-4CCE-87B7-51FFDFA54F0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684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609600"/>
            <a:ext cx="393276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1316567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743200"/>
            <a:ext cx="393276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F6012-CD1A-4C77-8E59-0AAE48A32A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48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609600"/>
            <a:ext cx="393276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1316567"/>
            <a:ext cx="61722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743200"/>
            <a:ext cx="393276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2BCBD-372C-43B0-8FED-CC23280AF90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99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0E7CB-56B2-4982-8D27-35AF5FE4EC5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83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304800"/>
            <a:ext cx="3048000" cy="182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04800"/>
            <a:ext cx="8940800" cy="182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3A911-769B-4938-BD95-8EE3F3EB60A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76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848942"/>
            <a:ext cx="4263375" cy="50231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848942"/>
            <a:ext cx="4262791" cy="50231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1050378"/>
            <a:ext cx="779971" cy="486833"/>
          </a:xfrm>
        </p:spPr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64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96484"/>
            <a:ext cx="9144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DE141-318B-4B40-9FFA-B77E4393C1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11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849D1-D24E-4816-8427-DBC051D9344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36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2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5"/>
            <a:ext cx="10515600" cy="2000249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E59A0-0EFF-443C-A43A-031DFFF7CD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7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20800"/>
            <a:ext cx="5384800" cy="81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20800"/>
            <a:ext cx="5384800" cy="81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CF5A4-939A-4641-995C-EB8C63B1E8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16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86834"/>
            <a:ext cx="10515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2241551"/>
            <a:ext cx="5158316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3340100"/>
            <a:ext cx="515831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41551"/>
            <a:ext cx="51837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7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B0EE8-6D18-4CDD-8701-42D17EF3E8F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45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0D539-77B0-4D67-9BE0-B5581B1F767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70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0359D-FF07-4D79-86BC-BCDF1F69AE1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77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609600"/>
            <a:ext cx="393276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1316567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743200"/>
            <a:ext cx="393276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D8B10-81BB-4EC6-A0E7-8B34512535A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69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609600"/>
            <a:ext cx="393276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1316567"/>
            <a:ext cx="61722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743200"/>
            <a:ext cx="393276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E296D-BFE6-4F1D-B8B5-008088BE6E5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73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A5B52-C8E8-4D23-BE79-6006DF5FAF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968835"/>
            <a:ext cx="3832795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3737185"/>
            <a:ext cx="4263376" cy="41409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964531"/>
            <a:ext cx="3830985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3732881"/>
            <a:ext cx="4260907" cy="41409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1050378"/>
            <a:ext cx="779971" cy="486833"/>
          </a:xfrm>
        </p:spPr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2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304800"/>
            <a:ext cx="3048000" cy="182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04800"/>
            <a:ext cx="8940800" cy="182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DB0FC-8D56-4048-B75F-7CED53E4E21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39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96484"/>
            <a:ext cx="9144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E9A1-1A2C-4C07-89ED-032411EBE7E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59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7673E-BA36-4F09-B54F-0E73700A74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0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2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5"/>
            <a:ext cx="10515600" cy="2000249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D692A-E164-4EE6-8025-BB80B39AA66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02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20800"/>
            <a:ext cx="5384800" cy="81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20800"/>
            <a:ext cx="5384800" cy="81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61F0C-8071-4F43-83E3-B2827EFC527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02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86834"/>
            <a:ext cx="10515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2241551"/>
            <a:ext cx="5158316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3340100"/>
            <a:ext cx="515831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41551"/>
            <a:ext cx="51837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7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D2C46-DC0D-4EE4-B050-5708B6ADA6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595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F5846-E7A5-4859-8577-F2408FF9BA2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28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59EEF-103E-496B-94B4-A3B37C74B1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554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609600"/>
            <a:ext cx="393276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1316567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743200"/>
            <a:ext cx="393276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C3E26-2CB0-4751-A479-ECED4BBD5A9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111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609600"/>
            <a:ext cx="393276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1316567"/>
            <a:ext cx="61722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743200"/>
            <a:ext cx="393276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0053B-FB1A-417F-95D9-56007FC7B9D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8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832147"/>
            <a:ext cx="8785600" cy="17078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332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38760-AF6B-44C1-A988-A4306D7AFB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88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304800"/>
            <a:ext cx="3048000" cy="182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04800"/>
            <a:ext cx="8940800" cy="182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66564-14F9-4866-A30B-3CFBA0A928A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12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96484"/>
            <a:ext cx="9144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FBE10-329C-41F2-95D0-0F3FF5A279A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358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A352A-D48B-4812-9E72-915CA22E72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43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2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5"/>
            <a:ext cx="10515600" cy="2000249"/>
          </a:xfrm>
        </p:spPr>
        <p:txBody>
          <a:bodyPr/>
          <a:lstStyle>
            <a:lvl1pPr marL="0" indent="0">
              <a:buNone/>
              <a:defRPr sz="3200"/>
            </a:lvl1pPr>
            <a:lvl2pPr marL="609585" indent="0">
              <a:buNone/>
              <a:defRPr sz="2667"/>
            </a:lvl2pPr>
            <a:lvl3pPr marL="1219170" indent="0">
              <a:buNone/>
              <a:defRPr sz="2400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8762-D1BC-4633-B990-A9330D7EF5E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691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20800"/>
            <a:ext cx="5384800" cy="81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20800"/>
            <a:ext cx="5384800" cy="81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8D900-EB5C-4EC9-860B-DB4E6EC6E6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812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86834"/>
            <a:ext cx="10515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2241551"/>
            <a:ext cx="5158316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3340100"/>
            <a:ext cx="515831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41551"/>
            <a:ext cx="51837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7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C21B7-7678-48A7-B452-B8A0E604083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76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65551-3DDA-4B8B-BFE8-23434F7A0E7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058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F990F-7F2A-4646-A865-5EE1B24320C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405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609600"/>
            <a:ext cx="393276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1316567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743200"/>
            <a:ext cx="393276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F9A99-5018-47C6-B03E-4E308891712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1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18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609600"/>
            <a:ext cx="393276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1316567"/>
            <a:ext cx="61722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743200"/>
            <a:ext cx="393276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63D1A-D0C7-461F-89DC-CB2DB9EB93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477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922BB-BA05-44E8-8399-7E103FCDBFB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794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304800"/>
            <a:ext cx="3048000" cy="182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04800"/>
            <a:ext cx="8940800" cy="182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3F062-A6AE-4A1A-9E1C-72459359D3B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594784"/>
            <a:ext cx="3506112" cy="1301749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594786"/>
            <a:ext cx="5054541" cy="721995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2131484"/>
            <a:ext cx="3506112" cy="5683248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948259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4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400800"/>
            <a:ext cx="8789313" cy="755651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846620"/>
            <a:ext cx="8789313" cy="5139960"/>
          </a:xfrm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7156451"/>
            <a:ext cx="8789313" cy="65828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6547547"/>
            <a:ext cx="1811141" cy="67734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6644118"/>
            <a:ext cx="779971" cy="486833"/>
          </a:xfrm>
        </p:spPr>
        <p:txBody>
          <a:bodyPr/>
          <a:lstStyle/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36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304800"/>
            <a:ext cx="2641600" cy="8851504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380"/>
            <a:ext cx="2603029" cy="9137291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9144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832147"/>
            <a:ext cx="8785600" cy="1707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844800"/>
            <a:ext cx="8789313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8180120"/>
            <a:ext cx="1021840" cy="4935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11DC2-8ED8-40FF-84BB-21C2FCFD93CB}" type="datetimeFigureOut">
              <a:rPr lang="en-US" smtClean="0"/>
              <a:t>15-Sep-21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8181080"/>
            <a:ext cx="762198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1050378"/>
            <a:ext cx="77997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67">
                <a:solidFill>
                  <a:srgbClr val="FEFFFF"/>
                </a:solidFill>
              </a:defRPr>
            </a:lvl1pPr>
          </a:lstStyle>
          <a:p>
            <a:fld id="{D8E84852-CD22-445E-B1D2-568513363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9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189" indent="-457189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21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12192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8324851"/>
            <a:ext cx="284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8331200"/>
            <a:ext cx="386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8324851"/>
            <a:ext cx="284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15F0E1-4CFE-49D3-AE7E-469379290177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20800"/>
            <a:ext cx="109728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97160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12192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8324851"/>
            <a:ext cx="284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8331200"/>
            <a:ext cx="386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8324851"/>
            <a:ext cx="284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101715-0650-4446-8CAC-C7EB8EB6C61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20800"/>
            <a:ext cx="109728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5521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12192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8324851"/>
            <a:ext cx="284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8331200"/>
            <a:ext cx="386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8324851"/>
            <a:ext cx="284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64FD5C-E9FC-4E4B-9A6C-73909E92BFE7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20800"/>
            <a:ext cx="109728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68055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12192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8324851"/>
            <a:ext cx="284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8331200"/>
            <a:ext cx="386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8324851"/>
            <a:ext cx="284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B2E9AA-93F8-48B5-BDB9-9A7B329DA08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20800"/>
            <a:ext cx="109728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91888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12192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8324851"/>
            <a:ext cx="284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8331200"/>
            <a:ext cx="3860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8324851"/>
            <a:ext cx="2844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33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130AF2-0188-4414-A48C-906638934CA1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20800"/>
            <a:ext cx="109728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4957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133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emf"/><Relationship Id="rId3" Type="http://schemas.openxmlformats.org/officeDocument/2006/relationships/image" Target="../media/image3.png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png"/><Relationship Id="rId10" Type="http://schemas.openxmlformats.org/officeDocument/2006/relationships/image" Target="../media/image41.emf"/><Relationship Id="rId4" Type="http://schemas.openxmlformats.org/officeDocument/2006/relationships/image" Target="../media/image1.emf"/><Relationship Id="rId9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1.emf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3.png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17" Type="http://schemas.openxmlformats.org/officeDocument/2006/relationships/image" Target="../media/image4.emf"/><Relationship Id="rId2" Type="http://schemas.openxmlformats.org/officeDocument/2006/relationships/image" Target="../media/image2.png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23.emf"/><Relationship Id="rId10" Type="http://schemas.openxmlformats.org/officeDocument/2006/relationships/image" Target="../media/image18.emf"/><Relationship Id="rId4" Type="http://schemas.openxmlformats.org/officeDocument/2006/relationships/image" Target="../media/image1.emf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353" t="13291" r="11186" b="40792"/>
          <a:stretch/>
        </p:blipFill>
        <p:spPr>
          <a:xfrm>
            <a:off x="-38100" y="1556169"/>
            <a:ext cx="12230100" cy="61326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8100" y="-30339"/>
            <a:ext cx="12226513" cy="1828800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470320"/>
            <a:ext cx="1189422" cy="871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432219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20" t="10119" r="12252" b="87964"/>
          <a:stretch/>
        </p:blipFill>
        <p:spPr>
          <a:xfrm>
            <a:off x="-24064" y="1790700"/>
            <a:ext cx="12216064" cy="2095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29" y="5616705"/>
            <a:ext cx="10804372" cy="2561566"/>
          </a:xfrm>
          <a:prstGeom prst="rect">
            <a:avLst/>
          </a:prstGeom>
          <a:effectLst>
            <a:reflection stA="0" endPos="59000" dist="381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42" y="2019196"/>
            <a:ext cx="2790771" cy="32684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14" y="7812482"/>
            <a:ext cx="12192000" cy="1390650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71700" y="8091881"/>
            <a:ext cx="10515600" cy="9027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Ming Std L" panose="02020300000000000000" pitchFamily="18" charset="-128"/>
                <a:ea typeface="Adobe Ming Std L" panose="02020300000000000000" pitchFamily="18" charset="-128"/>
              </a:rPr>
              <a:t>UNIT ECKM</a:t>
            </a:r>
            <a:br>
              <a:rPr lang="en-US" sz="1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Ming Std L" panose="02020300000000000000" pitchFamily="18" charset="-128"/>
                <a:ea typeface="Adobe Ming Std L" panose="02020300000000000000" pitchFamily="18" charset="-128"/>
              </a:rPr>
            </a:br>
            <a:r>
              <a:rPr lang="en-US" sz="1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Ming Std L" panose="02020300000000000000" pitchFamily="18" charset="-128"/>
                <a:ea typeface="Adobe Ming Std L" panose="02020300000000000000" pitchFamily="18" charset="-128"/>
              </a:rPr>
              <a:t>BAHAGIAN PENGURUSAN PROJEK KOMPLEKS</a:t>
            </a:r>
            <a:br>
              <a:rPr lang="en-US" sz="1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Ming Std L" panose="02020300000000000000" pitchFamily="18" charset="-128"/>
                <a:ea typeface="Adobe Ming Std L" panose="02020300000000000000" pitchFamily="18" charset="-128"/>
              </a:rPr>
            </a:br>
            <a:r>
              <a:rPr lang="en-US" sz="1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Ming Std L" panose="02020300000000000000" pitchFamily="18" charset="-128"/>
                <a:ea typeface="Adobe Ming Std L" panose="02020300000000000000" pitchFamily="18" charset="-128"/>
              </a:rPr>
              <a:t>CAWANGAN PERANCANGAN ASET BERSEPADU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495550" y="8096250"/>
            <a:ext cx="89725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76500" y="8877300"/>
            <a:ext cx="89725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420" t="10119" r="12252" b="87964"/>
          <a:stretch/>
        </p:blipFill>
        <p:spPr>
          <a:xfrm>
            <a:off x="0" y="7639644"/>
            <a:ext cx="12216064" cy="209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720" y="1537884"/>
            <a:ext cx="8079317" cy="8079317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461407" y="-106539"/>
            <a:ext cx="10101943" cy="2061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6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BENGKEL </a:t>
            </a:r>
          </a:p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PROJECT LESSONS LEARNED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2160171" y="2771734"/>
            <a:ext cx="8241263" cy="22625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400" b="1" spc="300" dirty="0" smtClean="0">
              <a:latin typeface="Franklin Gothic Medium Cond" panose="020B0606030402020204" pitchFamily="34" charset="0"/>
            </a:endParaRPr>
          </a:p>
          <a:p>
            <a:pPr algn="ctr"/>
            <a:r>
              <a:rPr lang="en-US" sz="3600" b="1" spc="300" dirty="0" smtClean="0">
                <a:latin typeface="Franklin Gothic Medium Cond" panose="020B0606030402020204" pitchFamily="34" charset="0"/>
              </a:rPr>
              <a:t>CAWANGAN KERJA PENDIDIKAN</a:t>
            </a:r>
          </a:p>
          <a:p>
            <a:pPr algn="ctr"/>
            <a:r>
              <a:rPr lang="en-US" sz="3600" b="1" spc="300" dirty="0">
                <a:latin typeface="Franklin Gothic Medium Cond" panose="020B0606030402020204" pitchFamily="34" charset="0"/>
              </a:rPr>
              <a:t>JABATAN KERJA RAYA</a:t>
            </a:r>
          </a:p>
          <a:p>
            <a:pPr algn="ctr"/>
            <a:endParaRPr lang="en-US" sz="1600" b="1" spc="300" dirty="0">
              <a:latin typeface="Franklin Gothic Medium Cond" panose="020B0606030402020204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2160171" y="4800337"/>
            <a:ext cx="7881685" cy="98018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spc="300" dirty="0" smtClean="0">
                <a:latin typeface="Franklin Gothic Medium Cond" panose="020B0606030402020204" pitchFamily="34" charset="0"/>
              </a:rPr>
              <a:t>15 &amp; 17 </a:t>
            </a:r>
            <a:r>
              <a:rPr lang="en-US" sz="3200" b="1" spc="300" dirty="0">
                <a:latin typeface="Franklin Gothic Medium Cond" panose="020B0606030402020204" pitchFamily="34" charset="0"/>
              </a:rPr>
              <a:t>S</a:t>
            </a:r>
            <a:r>
              <a:rPr lang="en-US" sz="3200" b="1" spc="300" dirty="0" smtClean="0">
                <a:latin typeface="Franklin Gothic Medium Cond" panose="020B0606030402020204" pitchFamily="34" charset="0"/>
              </a:rPr>
              <a:t>EPTEMBER 2021 </a:t>
            </a:r>
            <a:endParaRPr lang="en-US" sz="3200" b="1" spc="300" dirty="0" smtClean="0">
              <a:latin typeface="Franklin Gothic Medium Cond" panose="020B0606030402020204" pitchFamily="34" charset="0"/>
            </a:endParaRPr>
          </a:p>
          <a:p>
            <a:pPr algn="ctr"/>
            <a:r>
              <a:rPr lang="en-US" sz="3200" b="1" spc="300" dirty="0" smtClean="0">
                <a:latin typeface="Franklin Gothic Medium Cond" panose="020B0606030402020204" pitchFamily="34" charset="0"/>
              </a:rPr>
              <a:t>(</a:t>
            </a:r>
            <a:r>
              <a:rPr lang="en-US" sz="3200" b="1" spc="300" dirty="0" err="1" smtClean="0">
                <a:latin typeface="Franklin Gothic Medium Cond" panose="020B0606030402020204" pitchFamily="34" charset="0"/>
              </a:rPr>
              <a:t>Rabu-Jumaat</a:t>
            </a:r>
            <a:r>
              <a:rPr lang="en-US" sz="3200" b="1" spc="300" dirty="0" smtClean="0">
                <a:latin typeface="Franklin Gothic Medium Cond" panose="020B0606030402020204" pitchFamily="34" charset="0"/>
              </a:rPr>
              <a:t>)</a:t>
            </a:r>
            <a:endParaRPr lang="en-US" sz="3200" b="1" spc="3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138" y="3958118"/>
            <a:ext cx="6334125" cy="1016000"/>
          </a:xfrm>
        </p:spPr>
        <p:txBody>
          <a:bodyPr/>
          <a:lstStyle/>
          <a:p>
            <a:pPr algn="r"/>
            <a:r>
              <a:rPr lang="en-US" sz="2800" b="1" dirty="0">
                <a:solidFill>
                  <a:srgbClr val="FFFF00"/>
                </a:solidFill>
                <a:effectLst/>
              </a:rPr>
              <a:t>ISSUES &amp; ELEMENTS</a:t>
            </a:r>
            <a:r>
              <a:rPr lang="en-US" sz="4000" dirty="0">
                <a:solidFill>
                  <a:srgbClr val="FFFFFF"/>
                </a:solidFill>
                <a:effectLst/>
              </a:rPr>
              <a:t/>
            </a:r>
            <a:br>
              <a:rPr lang="en-US" sz="4000" dirty="0">
                <a:solidFill>
                  <a:srgbClr val="FFFFFF"/>
                </a:solidFill>
                <a:effectLst/>
              </a:rPr>
            </a:br>
            <a:r>
              <a:rPr lang="en-US" sz="1600" i="1" dirty="0">
                <a:solidFill>
                  <a:srgbClr val="FFFF00"/>
                </a:solidFill>
                <a:effectLst/>
              </a:rPr>
              <a:t>Project Lessons Learned</a:t>
            </a:r>
            <a:endParaRPr lang="en-US" sz="3600" i="1" dirty="0">
              <a:solidFill>
                <a:srgbClr val="FFFF00"/>
              </a:solidFill>
            </a:endParaRPr>
          </a:p>
        </p:txBody>
      </p:sp>
      <p:graphicFrame>
        <p:nvGraphicFramePr>
          <p:cNvPr id="15769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979668"/>
              </p:ext>
            </p:extLst>
          </p:nvPr>
        </p:nvGraphicFramePr>
        <p:xfrm>
          <a:off x="5040476" y="4328689"/>
          <a:ext cx="7220286" cy="4696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Chart" r:id="rId3" imgW="6096075" imgH="4076807" progId="MSGraph.Chart.8">
                  <p:embed followColorScheme="full"/>
                </p:oleObj>
              </mc:Choice>
              <mc:Fallback>
                <p:oleObj name="Chart" r:id="rId3" imgW="6096075" imgH="407680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blackGray">
                      <a:xfrm>
                        <a:off x="5040476" y="4328689"/>
                        <a:ext cx="7220286" cy="4696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PLL ANALYSIS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Narrow" panose="020B0606020202030204" pitchFamily="34" charset="0"/>
                <a:cs typeface="Adobe Arabic" panose="02040503050201020203" pitchFamily="18" charset="-78"/>
              </a:rPr>
              <a:t>09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Roboto"/>
              </a:rPr>
              <a:t>#</a:t>
            </a:r>
            <a:r>
              <a:rPr lang="en-US" sz="1400" dirty="0" err="1">
                <a:latin typeface="Roboto"/>
              </a:rPr>
              <a:t>bengkelprojectlessonslearned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34655F-1D20-4F4D-88C1-B64A187DD1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6" t="8836" r="5141" b="9371"/>
          <a:stretch/>
        </p:blipFill>
        <p:spPr>
          <a:xfrm>
            <a:off x="108200" y="1755024"/>
            <a:ext cx="5016941" cy="7019403"/>
          </a:xfrm>
          <a:prstGeom prst="rect">
            <a:avLst/>
          </a:prstGeom>
        </p:spPr>
      </p:pic>
      <p:sp>
        <p:nvSpPr>
          <p:cNvPr id="13" name="AutoShape 74"/>
          <p:cNvSpPr>
            <a:spLocks noChangeArrowheads="1"/>
          </p:cNvSpPr>
          <p:nvPr/>
        </p:nvSpPr>
        <p:spPr bwMode="gray">
          <a:xfrm flipH="1">
            <a:off x="7110410" y="1994086"/>
            <a:ext cx="4729163" cy="852431"/>
          </a:xfrm>
          <a:prstGeom prst="homePlate">
            <a:avLst>
              <a:gd name="adj" fmla="val 37742"/>
            </a:avLst>
          </a:prstGeom>
          <a:gradFill rotWithShape="1">
            <a:gsLst>
              <a:gs pos="0">
                <a:srgbClr val="9B96DC"/>
              </a:gs>
              <a:gs pos="100000">
                <a:srgbClr val="9B96DC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B96DC"/>
            </a:extrusionClr>
            <a:contourClr>
              <a:srgbClr val="9B96DC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4" name="AutoShape 67"/>
          <p:cNvSpPr>
            <a:spLocks noChangeArrowheads="1"/>
          </p:cNvSpPr>
          <p:nvPr/>
        </p:nvSpPr>
        <p:spPr bwMode="gray">
          <a:xfrm flipH="1">
            <a:off x="6238874" y="3095728"/>
            <a:ext cx="5600700" cy="804143"/>
          </a:xfrm>
          <a:prstGeom prst="homePlate">
            <a:avLst>
              <a:gd name="adj" fmla="val 39083"/>
            </a:avLst>
          </a:prstGeom>
          <a:gradFill rotWithShape="1">
            <a:gsLst>
              <a:gs pos="0">
                <a:srgbClr val="5491D4"/>
              </a:gs>
              <a:gs pos="100000">
                <a:srgbClr val="5491D4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5491D4"/>
            </a:extrusionClr>
            <a:contourClr>
              <a:srgbClr val="5491D4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" name="Text Box 69"/>
          <p:cNvSpPr txBox="1">
            <a:spLocks noChangeArrowheads="1"/>
          </p:cNvSpPr>
          <p:nvPr/>
        </p:nvSpPr>
        <p:spPr bwMode="auto">
          <a:xfrm>
            <a:off x="6216307" y="1553212"/>
            <a:ext cx="1063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9B96D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2019</a:t>
            </a:r>
          </a:p>
        </p:txBody>
      </p:sp>
      <p:sp>
        <p:nvSpPr>
          <p:cNvPr id="16" name="Text Box 62"/>
          <p:cNvSpPr txBox="1">
            <a:spLocks noChangeArrowheads="1"/>
          </p:cNvSpPr>
          <p:nvPr/>
        </p:nvSpPr>
        <p:spPr bwMode="auto">
          <a:xfrm>
            <a:off x="5530771" y="2580498"/>
            <a:ext cx="1063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6CE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86CEF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2018</a:t>
            </a:r>
          </a:p>
        </p:txBody>
      </p:sp>
      <p:grpSp>
        <p:nvGrpSpPr>
          <p:cNvPr id="17" name="Group 70"/>
          <p:cNvGrpSpPr>
            <a:grpSpLocks/>
          </p:cNvGrpSpPr>
          <p:nvPr/>
        </p:nvGrpSpPr>
        <p:grpSpPr bwMode="auto">
          <a:xfrm>
            <a:off x="6831012" y="2242142"/>
            <a:ext cx="228600" cy="228600"/>
            <a:chOff x="2016" y="1920"/>
            <a:chExt cx="1680" cy="1680"/>
          </a:xfrm>
        </p:grpSpPr>
        <p:sp>
          <p:nvSpPr>
            <p:cNvPr id="18" name="Oval 71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B67FF3"/>
                </a:gs>
                <a:gs pos="100000">
                  <a:srgbClr val="B67FF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72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B67FF3">
                    <a:gamma/>
                    <a:tint val="0"/>
                    <a:invGamma/>
                  </a:srgbClr>
                </a:gs>
                <a:gs pos="100000">
                  <a:srgbClr val="B67FF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0" name="AutoShape 73"/>
          <p:cNvCxnSpPr>
            <a:cxnSpLocks noChangeShapeType="1"/>
            <a:endCxn id="18" idx="0"/>
          </p:cNvCxnSpPr>
          <p:nvPr/>
        </p:nvCxnSpPr>
        <p:spPr bwMode="auto">
          <a:xfrm>
            <a:off x="6945312" y="1969410"/>
            <a:ext cx="0" cy="272732"/>
          </a:xfrm>
          <a:prstGeom prst="straightConnector1">
            <a:avLst/>
          </a:prstGeom>
          <a:noFill/>
          <a:ln w="38100" cap="rnd">
            <a:solidFill>
              <a:srgbClr val="B67FF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4" name="Group 63"/>
          <p:cNvGrpSpPr>
            <a:grpSpLocks/>
          </p:cNvGrpSpPr>
          <p:nvPr/>
        </p:nvGrpSpPr>
        <p:grpSpPr bwMode="auto">
          <a:xfrm>
            <a:off x="5929393" y="3371228"/>
            <a:ext cx="228600" cy="228600"/>
            <a:chOff x="2016" y="1920"/>
            <a:chExt cx="1680" cy="1680"/>
          </a:xfrm>
        </p:grpSpPr>
        <p:sp>
          <p:nvSpPr>
            <p:cNvPr id="25" name="Oval 64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86CEF6"/>
                </a:gs>
                <a:gs pos="100000">
                  <a:srgbClr val="86CEF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65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86CEF6">
                    <a:gamma/>
                    <a:tint val="3137"/>
                    <a:invGamma/>
                  </a:srgbClr>
                </a:gs>
                <a:gs pos="100000">
                  <a:srgbClr val="86CE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7" name="AutoShape 66"/>
          <p:cNvCxnSpPr>
            <a:cxnSpLocks noChangeShapeType="1"/>
          </p:cNvCxnSpPr>
          <p:nvPr/>
        </p:nvCxnSpPr>
        <p:spPr bwMode="auto">
          <a:xfrm>
            <a:off x="6045280" y="3008503"/>
            <a:ext cx="0" cy="245250"/>
          </a:xfrm>
          <a:prstGeom prst="straightConnector1">
            <a:avLst/>
          </a:prstGeom>
          <a:noFill/>
          <a:ln w="38100" cap="rnd">
            <a:solidFill>
              <a:srgbClr val="86CEF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75"/>
          <p:cNvSpPr txBox="1">
            <a:spLocks noChangeArrowheads="1"/>
          </p:cNvSpPr>
          <p:nvPr/>
        </p:nvSpPr>
        <p:spPr bwMode="auto">
          <a:xfrm>
            <a:off x="7304331" y="2005114"/>
            <a:ext cx="45352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</a:rPr>
              <a:t>Two PLL Analysis Workshops were conducted in 2018 and 2019 to </a:t>
            </a:r>
            <a:r>
              <a:rPr lang="en-US" sz="1600" dirty="0" err="1">
                <a:solidFill>
                  <a:srgbClr val="000000"/>
                </a:solidFill>
              </a:rPr>
              <a:t>analyse</a:t>
            </a:r>
            <a:r>
              <a:rPr lang="en-US" sz="1600" dirty="0">
                <a:solidFill>
                  <a:srgbClr val="000000"/>
                </a:solidFill>
              </a:rPr>
              <a:t> the findings from 117 reports.</a:t>
            </a:r>
          </a:p>
        </p:txBody>
      </p:sp>
      <p:sp>
        <p:nvSpPr>
          <p:cNvPr id="30" name="Text Box 75"/>
          <p:cNvSpPr txBox="1">
            <a:spLocks noChangeArrowheads="1"/>
          </p:cNvSpPr>
          <p:nvPr/>
        </p:nvSpPr>
        <p:spPr bwMode="auto">
          <a:xfrm>
            <a:off x="6627153" y="3093485"/>
            <a:ext cx="52124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</a:rPr>
              <a:t>Both workshops attended by 50 participants from HOPT, HODT, PO’s and Project Team members.</a:t>
            </a:r>
          </a:p>
        </p:txBody>
      </p:sp>
      <p:sp>
        <p:nvSpPr>
          <p:cNvPr id="31" name="Freeform 16"/>
          <p:cNvSpPr>
            <a:spLocks/>
          </p:cNvSpPr>
          <p:nvPr/>
        </p:nvSpPr>
        <p:spPr bwMode="gray">
          <a:xfrm rot="19600912">
            <a:off x="5268456" y="1751986"/>
            <a:ext cx="1090156" cy="819444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88CE58">
                  <a:gamma/>
                  <a:tint val="90980"/>
                  <a:invGamma/>
                  <a:alpha val="32001"/>
                </a:srgbClr>
              </a:gs>
              <a:gs pos="100000">
                <a:srgbClr val="88CE5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dobe Arabic" panose="02040503050201020203" pitchFamily="18" charset="-78"/>
              </a:rPr>
              <a:t>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/>
              </a:rPr>
              <a:t>#</a:t>
            </a:r>
            <a:r>
              <a:rPr lang="en-US" sz="1400" dirty="0" err="1">
                <a:solidFill>
                  <a:schemeClr val="bg1"/>
                </a:solidFill>
                <a:latin typeface="Roboto"/>
              </a:rPr>
              <a:t>bengkelprojectlessonslearned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WHEN WELL</a:t>
            </a:r>
          </a:p>
          <a:p>
            <a:r>
              <a:rPr lang="en-US" sz="40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PROJECT IMPLEMENTATION</a:t>
            </a:r>
            <a:endParaRPr lang="en-MY" sz="40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3863" y="1647123"/>
            <a:ext cx="11196353" cy="7158202"/>
            <a:chOff x="290797" y="1613257"/>
            <a:chExt cx="10553030" cy="71920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0797" y="1613257"/>
              <a:ext cx="10553030" cy="719207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845730" y="1816454"/>
              <a:ext cx="2692400" cy="1061171"/>
            </a:xfrm>
            <a:prstGeom prst="rect">
              <a:avLst/>
            </a:prstGeom>
            <a:solidFill>
              <a:srgbClr val="DCC1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+mj-lt"/>
                  <a:cs typeface="Adobe Hebrew" panose="02040503050201020203" pitchFamily="18" charset="-79"/>
                </a:rPr>
                <a:t>Sistem</a:t>
              </a:r>
              <a:r>
                <a:rPr lang="en-US" sz="2000" b="1" dirty="0">
                  <a:solidFill>
                    <a:schemeClr val="tx1"/>
                  </a:solidFill>
                  <a:latin typeface="+mj-lt"/>
                  <a:cs typeface="Adobe Hebrew" panose="02040503050201020203" pitchFamily="18" charset="-79"/>
                </a:rPr>
                <a:t> </a:t>
              </a: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+mj-lt"/>
                  <a:cs typeface="Adobe Hebrew" panose="02040503050201020203" pitchFamily="18" charset="-79"/>
                </a:rPr>
                <a:t>Komunikasi</a:t>
              </a:r>
              <a:endParaRPr lang="en-US" sz="2000" b="1" dirty="0">
                <a:solidFill>
                  <a:schemeClr val="tx1"/>
                </a:solidFill>
                <a:latin typeface="+mj-lt"/>
                <a:cs typeface="Adobe Hebrew" panose="02040503050201020203" pitchFamily="18" charset="-79"/>
              </a:endParaRP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+mj-lt"/>
                  <a:cs typeface="Adobe Hebrew" panose="02040503050201020203" pitchFamily="18" charset="-79"/>
                </a:rPr>
                <a:t>Berkesan</a:t>
              </a:r>
              <a:endParaRPr lang="en-US" sz="2000" b="1" dirty="0">
                <a:solidFill>
                  <a:schemeClr val="tx1"/>
                </a:solidFill>
                <a:latin typeface="+mj-lt"/>
                <a:cs typeface="Adobe Hebrew" panose="02040503050201020203" pitchFamily="18" charset="-79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99732" y="5609200"/>
              <a:ext cx="2472264" cy="1061171"/>
            </a:xfrm>
            <a:prstGeom prst="rect">
              <a:avLst/>
            </a:prstGeom>
            <a:solidFill>
              <a:srgbClr val="C97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Komitmen</a:t>
              </a:r>
              <a:r>
                <a:rPr lang="en-US" sz="2000" b="1" dirty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</a:rPr>
                <a:t>Tinggi</a:t>
              </a:r>
              <a:endParaRPr lang="en-US" sz="20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Pihak</a:t>
              </a:r>
              <a:endParaRPr lang="en-US" sz="20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Berkepentingan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82799" y="7461471"/>
              <a:ext cx="2472264" cy="1061171"/>
            </a:xfrm>
            <a:prstGeom prst="rect">
              <a:avLst/>
            </a:prstGeom>
            <a:solidFill>
              <a:srgbClr val="B333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Mesyuarat</a:t>
              </a:r>
              <a:r>
                <a:rPr lang="en-US" sz="2000" b="1" dirty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</a:rPr>
                <a:t>Tapak</a:t>
              </a:r>
              <a:r>
                <a:rPr lang="en-US" sz="2000" b="1" dirty="0">
                  <a:solidFill>
                    <a:schemeClr val="tx1"/>
                  </a:solidFill>
                </a:rPr>
                <a:t>/</a:t>
              </a: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Penyelarasan</a:t>
              </a:r>
              <a:endParaRPr lang="en-US" sz="20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Berkala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64399" y="1816453"/>
              <a:ext cx="2472264" cy="1061171"/>
            </a:xfrm>
            <a:prstGeom prst="rect">
              <a:avLst/>
            </a:prstGeom>
            <a:solidFill>
              <a:srgbClr val="58A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Penggunaan</a:t>
              </a:r>
              <a:r>
                <a:rPr lang="en-US" sz="2000" b="1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PM Tools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13596" y="3678012"/>
              <a:ext cx="2472264" cy="1061171"/>
            </a:xfrm>
            <a:prstGeom prst="rect">
              <a:avLst/>
            </a:prstGeom>
            <a:solidFill>
              <a:srgbClr val="3360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Sistem</a:t>
              </a:r>
              <a:r>
                <a:rPr lang="en-US" sz="2000" b="1" dirty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</a:rPr>
                <a:t>Pengurusan</a:t>
              </a:r>
              <a:endParaRPr lang="en-US" sz="20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Rekod</a:t>
              </a:r>
              <a:endParaRPr lang="en-US" sz="20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Sistematik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13596" y="5601397"/>
              <a:ext cx="2472264" cy="1061171"/>
            </a:xfrm>
            <a:prstGeom prst="rect">
              <a:avLst/>
            </a:prstGeom>
            <a:solidFill>
              <a:srgbClr val="9D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Ahli</a:t>
              </a:r>
              <a:r>
                <a:rPr lang="en-US" sz="2000" b="1" dirty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</a:rPr>
                <a:t>Pasukan</a:t>
              </a:r>
              <a:endParaRPr lang="en-US" sz="20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Kompeten</a:t>
              </a:r>
              <a:r>
                <a:rPr lang="en-US" sz="2000" b="1" dirty="0">
                  <a:solidFill>
                    <a:schemeClr val="tx1"/>
                  </a:solidFill>
                </a:rPr>
                <a:t> &amp; </a:t>
              </a:r>
              <a:r>
                <a:rPr lang="en-US" sz="2000" b="1" dirty="0" err="1">
                  <a:solidFill>
                    <a:schemeClr val="tx1"/>
                  </a:solidFill>
                </a:rPr>
                <a:t>Berpengalaman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13596" y="7459543"/>
              <a:ext cx="2472264" cy="1061171"/>
            </a:xfrm>
            <a:prstGeom prst="rect">
              <a:avLst/>
            </a:prstGeom>
            <a:solidFill>
              <a:srgbClr val="AF1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Bayaran</a:t>
              </a:r>
              <a:r>
                <a:rPr lang="en-US" sz="2000" b="1" dirty="0">
                  <a:solidFill>
                    <a:schemeClr val="tx1"/>
                  </a:solidFill>
                </a:rPr>
                <a:t> Interim</a:t>
              </a: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Berkala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99732" y="3678012"/>
              <a:ext cx="2472264" cy="1061171"/>
            </a:xfrm>
            <a:prstGeom prst="rect">
              <a:avLst/>
            </a:prstGeom>
            <a:solidFill>
              <a:srgbClr val="DEB4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Jadual</a:t>
              </a:r>
              <a:endParaRPr lang="en-US" sz="20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Perancangan</a:t>
              </a:r>
              <a:r>
                <a:rPr lang="en-US" sz="2000" b="1" dirty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</a:rPr>
                <a:t>Lengkap</a:t>
              </a:r>
              <a:r>
                <a:rPr lang="en-US" sz="2000" b="1" dirty="0">
                  <a:solidFill>
                    <a:schemeClr val="tx1"/>
                  </a:solidFill>
                </a:rPr>
                <a:t>/</a:t>
              </a:r>
            </a:p>
            <a:p>
              <a:pPr algn="ctr"/>
              <a:r>
                <a:rPr lang="en-US" sz="2000" b="1" dirty="0" err="1">
                  <a:solidFill>
                    <a:schemeClr val="tx1"/>
                  </a:solidFill>
                </a:rPr>
                <a:t>Komprehensif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63" y="2005917"/>
            <a:ext cx="1655908" cy="14026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99" y="7795563"/>
            <a:ext cx="1835526" cy="14126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61" y="3668725"/>
            <a:ext cx="1359541" cy="138945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93" y="5368013"/>
            <a:ext cx="2248300" cy="22483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610" y="2146983"/>
            <a:ext cx="1291474" cy="111654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57" y="4028091"/>
            <a:ext cx="1936368" cy="133992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2366" y="5603995"/>
            <a:ext cx="2041323" cy="16258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698" y="7723779"/>
            <a:ext cx="2083028" cy="146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4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33">
                <a:gamma/>
                <a:shade val="46275"/>
                <a:invGamma/>
              </a:srgbClr>
            </a:gs>
            <a:gs pos="100000">
              <a:srgbClr val="666633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  <a:ln w="15875" cap="rnd" cmpd="sng" algn="ctr">
            <a:solidFill>
              <a:srgbClr val="A5301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ISSUES AND REMEDIATION</a:t>
            </a:r>
          </a:p>
          <a:p>
            <a:r>
              <a:rPr lang="en-US" sz="40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PROJECT IMPLEMENTATION</a:t>
            </a:r>
            <a:endParaRPr lang="en-MY" sz="40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Narrow" panose="020B0606020202030204" pitchFamily="34" charset="0"/>
                <a:cs typeface="Adobe Arabic" panose="02040503050201020203" pitchFamily="18" charset="-78"/>
              </a:rPr>
              <a:t>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981" y="1708432"/>
            <a:ext cx="11855869" cy="3570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0" y="1559990"/>
            <a:ext cx="11487150" cy="7584010"/>
            <a:chOff x="0" y="1559990"/>
            <a:chExt cx="11487150" cy="7584010"/>
          </a:xfrm>
        </p:grpSpPr>
        <p:sp>
          <p:nvSpPr>
            <p:cNvPr id="36" name="Rectangle 35"/>
            <p:cNvSpPr/>
            <p:nvPr/>
          </p:nvSpPr>
          <p:spPr>
            <a:xfrm>
              <a:off x="0" y="8839200"/>
              <a:ext cx="11487150" cy="304800"/>
            </a:xfrm>
            <a:prstGeom prst="rect">
              <a:avLst/>
            </a:prstGeom>
            <a:solidFill>
              <a:srgbClr val="766F54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-3512146" y="5073054"/>
              <a:ext cx="7279209" cy="253081"/>
            </a:xfrm>
            <a:prstGeom prst="rect">
              <a:avLst/>
            </a:prstGeom>
            <a:solidFill>
              <a:srgbClr val="766F54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659" y="5534301"/>
              <a:ext cx="11208169" cy="34533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Oval 3"/>
            <p:cNvSpPr/>
            <p:nvPr/>
          </p:nvSpPr>
          <p:spPr bwMode="auto">
            <a:xfrm>
              <a:off x="1710267" y="4426458"/>
              <a:ext cx="728134" cy="694268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55</a:t>
              </a: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4521200" y="4430422"/>
              <a:ext cx="728134" cy="690304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29</a:t>
              </a: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7298267" y="4434486"/>
              <a:ext cx="728134" cy="66930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22</a:t>
              </a: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10064894" y="4451419"/>
              <a:ext cx="728134" cy="66930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18</a:t>
              </a: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1552417" y="8165935"/>
              <a:ext cx="728134" cy="66930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25</a:t>
              </a: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4227885" y="8165935"/>
              <a:ext cx="728134" cy="66930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22</a:t>
              </a: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6847260" y="8165935"/>
              <a:ext cx="728134" cy="66930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29</a:t>
              </a: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9466635" y="8165935"/>
              <a:ext cx="728134" cy="669307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75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134534" y="2506132"/>
              <a:ext cx="1845733" cy="1185334"/>
            </a:xfrm>
            <a:prstGeom prst="rect">
              <a:avLst/>
            </a:prstGeom>
            <a:solidFill>
              <a:srgbClr val="EE4F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3922031" y="2488064"/>
              <a:ext cx="1845733" cy="1185334"/>
            </a:xfrm>
            <a:prstGeom prst="rect">
              <a:avLst/>
            </a:prstGeom>
            <a:solidFill>
              <a:srgbClr val="D0266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6752170" y="2506132"/>
              <a:ext cx="1845733" cy="1185334"/>
            </a:xfrm>
            <a:prstGeom prst="rect">
              <a:avLst/>
            </a:prstGeom>
            <a:solidFill>
              <a:srgbClr val="45327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9539667" y="2487259"/>
              <a:ext cx="1845733" cy="1185334"/>
            </a:xfrm>
            <a:prstGeom prst="rect">
              <a:avLst/>
            </a:prstGeom>
            <a:solidFill>
              <a:srgbClr val="3D4E9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959751" y="6291316"/>
              <a:ext cx="1845733" cy="1185334"/>
            </a:xfrm>
            <a:prstGeom prst="rect">
              <a:avLst/>
            </a:prstGeom>
            <a:solidFill>
              <a:srgbClr val="EE4F3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601353" y="6318749"/>
              <a:ext cx="1845733" cy="1185334"/>
            </a:xfrm>
            <a:prstGeom prst="rect">
              <a:avLst/>
            </a:prstGeom>
            <a:solidFill>
              <a:srgbClr val="CF256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6242955" y="6291316"/>
              <a:ext cx="1845733" cy="1185334"/>
            </a:xfrm>
            <a:prstGeom prst="rect">
              <a:avLst/>
            </a:prstGeom>
            <a:solidFill>
              <a:srgbClr val="45327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8884557" y="6284297"/>
              <a:ext cx="1845733" cy="1185334"/>
            </a:xfrm>
            <a:prstGeom prst="rect">
              <a:avLst/>
            </a:prstGeom>
            <a:solidFill>
              <a:srgbClr val="3C4B9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 bwMode="auto">
          <a:xfrm>
            <a:off x="1811867" y="3836666"/>
            <a:ext cx="491066" cy="4902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60" name="Rounded Rectangle 59"/>
          <p:cNvSpPr/>
          <p:nvPr/>
        </p:nvSpPr>
        <p:spPr bwMode="auto">
          <a:xfrm>
            <a:off x="4639734" y="3836666"/>
            <a:ext cx="491066" cy="4902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61" name="Rounded Rectangle 60"/>
          <p:cNvSpPr/>
          <p:nvPr/>
        </p:nvSpPr>
        <p:spPr bwMode="auto">
          <a:xfrm>
            <a:off x="7475649" y="3826293"/>
            <a:ext cx="491066" cy="4902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10245570" y="3836666"/>
            <a:ext cx="491066" cy="49029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</a:t>
            </a:r>
            <a:endParaRPr kumimoji="0" lang="en-US" sz="200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4532152" y="7616810"/>
            <a:ext cx="491066" cy="4902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637084" y="7593775"/>
            <a:ext cx="491066" cy="49029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</a:t>
            </a:r>
            <a:endParaRPr kumimoji="0" lang="en-US" sz="200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3992245" y="7630510"/>
            <a:ext cx="491066" cy="49029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</a:t>
            </a:r>
            <a:endParaRPr kumimoji="0" lang="en-US" sz="200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6936154" y="7593775"/>
            <a:ext cx="491066" cy="49029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</a:t>
            </a:r>
            <a:endParaRPr kumimoji="0" lang="en-US" sz="200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9585169" y="7593775"/>
            <a:ext cx="491066" cy="49029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</a:t>
            </a:r>
            <a:endParaRPr kumimoji="0" lang="en-US" sz="2000" b="1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C9CB4FF-1544-4C5F-8AC8-3A61CF4332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172" y="2430903"/>
            <a:ext cx="1996504" cy="137743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C9CB4FF-1544-4C5F-8AC8-3A61CF4332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84" t="26771" r="53935" b="47165"/>
          <a:stretch/>
        </p:blipFill>
        <p:spPr>
          <a:xfrm>
            <a:off x="3881836" y="2413969"/>
            <a:ext cx="1953660" cy="140846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C9CB4FF-1544-4C5F-8AC8-3A61CF4332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094" t="27026" r="27230" b="46910"/>
          <a:stretch/>
        </p:blipFill>
        <p:spPr>
          <a:xfrm>
            <a:off x="6675398" y="2422858"/>
            <a:ext cx="1956372" cy="13872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C9CB4FF-1544-4C5F-8AC8-3A61CF4332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795" t="26033" r="3395" b="46910"/>
          <a:stretch/>
        </p:blipFill>
        <p:spPr>
          <a:xfrm>
            <a:off x="9499601" y="2422858"/>
            <a:ext cx="1909227" cy="140985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C9CB4FF-1544-4C5F-8AC8-3A61CF4332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46" t="65224" r="76095" b="7719"/>
          <a:stretch/>
        </p:blipFill>
        <p:spPr>
          <a:xfrm>
            <a:off x="941226" y="6221021"/>
            <a:ext cx="1864258" cy="130919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C9CB4FF-1544-4C5F-8AC8-3A61CF4332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13" t="64713" r="51828" b="8230"/>
          <a:stretch/>
        </p:blipFill>
        <p:spPr>
          <a:xfrm>
            <a:off x="3593487" y="6231574"/>
            <a:ext cx="1870532" cy="13433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C9CB4FF-1544-4C5F-8AC8-3A61CF4332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198" t="64968" r="26843" b="7975"/>
          <a:stretch/>
        </p:blipFill>
        <p:spPr>
          <a:xfrm>
            <a:off x="6226022" y="6231574"/>
            <a:ext cx="1862666" cy="132743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C9CB4FF-1544-4C5F-8AC8-3A61CF4332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034" t="64713" r="3007" b="8230"/>
          <a:stretch/>
        </p:blipFill>
        <p:spPr>
          <a:xfrm>
            <a:off x="8888026" y="6214641"/>
            <a:ext cx="1842263" cy="13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 bwMode="auto">
          <a:xfrm rot="741618">
            <a:off x="6605717" y="1528990"/>
            <a:ext cx="3103294" cy="2343459"/>
          </a:xfrm>
          <a:prstGeom prst="rightArrow">
            <a:avLst/>
          </a:prstGeom>
          <a:solidFill>
            <a:schemeClr val="bg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Store in central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repisotary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21102516">
            <a:off x="3541782" y="1626674"/>
            <a:ext cx="2737723" cy="234345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Document &amp;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Compile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78559" name="Group 31"/>
          <p:cNvGrpSpPr>
            <a:grpSpLocks/>
          </p:cNvGrpSpPr>
          <p:nvPr/>
        </p:nvGrpSpPr>
        <p:grpSpPr bwMode="auto">
          <a:xfrm rot="10800000">
            <a:off x="-1" y="4327515"/>
            <a:ext cx="5723467" cy="1549400"/>
            <a:chOff x="2160" y="1200"/>
            <a:chExt cx="3600" cy="732"/>
          </a:xfrm>
        </p:grpSpPr>
        <p:sp>
          <p:nvSpPr>
            <p:cNvPr id="278542" name="AutoShape 14"/>
            <p:cNvSpPr>
              <a:spLocks noChangeArrowheads="1"/>
            </p:cNvSpPr>
            <p:nvPr/>
          </p:nvSpPr>
          <p:spPr bwMode="gray">
            <a:xfrm rot="16200000">
              <a:off x="3594" y="-234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6FC5E3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dist="155023" dir="2099521" sy="50000" kx="2453608" algn="bl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8536" name="Text Box 8"/>
            <p:cNvSpPr txBox="1">
              <a:spLocks noChangeArrowheads="1"/>
            </p:cNvSpPr>
            <p:nvPr/>
          </p:nvSpPr>
          <p:spPr bwMode="gray">
            <a:xfrm rot="10800000">
              <a:off x="2301" y="1424"/>
              <a:ext cx="2786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7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Project Learning</a:t>
              </a:r>
            </a:p>
          </p:txBody>
        </p:sp>
        <p:sp>
          <p:nvSpPr>
            <p:cNvPr id="278554" name="Line 26"/>
            <p:cNvSpPr>
              <a:spLocks noChangeShapeType="1"/>
            </p:cNvSpPr>
            <p:nvPr/>
          </p:nvSpPr>
          <p:spPr bwMode="gray">
            <a:xfrm>
              <a:off x="5111" y="1576"/>
              <a:ext cx="649" cy="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PLL ACTIVITIES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Narrow" panose="020B0606020202030204" pitchFamily="34" charset="0"/>
                <a:cs typeface="Adobe Arabic" panose="02040503050201020203" pitchFamily="18" charset="-78"/>
              </a:rPr>
              <a:t>13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Roboto"/>
              </a:rPr>
              <a:t>#</a:t>
            </a:r>
            <a:r>
              <a:rPr lang="en-US" sz="1400" dirty="0" err="1">
                <a:latin typeface="Roboto"/>
              </a:rPr>
              <a:t>bengkelprojectlessonslearned</a:t>
            </a:r>
            <a:endParaRPr lang="en-US" sz="1400" dirty="0"/>
          </a:p>
        </p:txBody>
      </p:sp>
      <p:sp>
        <p:nvSpPr>
          <p:cNvPr id="278552" name="AutoShape 24"/>
          <p:cNvSpPr>
            <a:spLocks noChangeArrowheads="1"/>
          </p:cNvSpPr>
          <p:nvPr/>
        </p:nvSpPr>
        <p:spPr bwMode="gray">
          <a:xfrm rot="21343999">
            <a:off x="5328451" y="2916358"/>
            <a:ext cx="3557215" cy="3891927"/>
          </a:xfrm>
          <a:prstGeom prst="irregularSeal1">
            <a:avLst/>
          </a:prstGeom>
          <a:solidFill>
            <a:srgbClr val="E96421"/>
          </a:solidFill>
          <a:ln>
            <a:noFill/>
          </a:ln>
          <a:effectLst>
            <a:outerShdw dist="107763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78553" name="Text Box 25"/>
          <p:cNvSpPr txBox="1">
            <a:spLocks noChangeArrowheads="1"/>
          </p:cNvSpPr>
          <p:nvPr/>
        </p:nvSpPr>
        <p:spPr bwMode="gray">
          <a:xfrm>
            <a:off x="5879202" y="3858387"/>
            <a:ext cx="255615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Capture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Reuse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Apply</a:t>
            </a:r>
          </a:p>
        </p:txBody>
      </p:sp>
      <p:sp>
        <p:nvSpPr>
          <p:cNvPr id="2" name="Right Arrow 1"/>
          <p:cNvSpPr/>
          <p:nvPr/>
        </p:nvSpPr>
        <p:spPr bwMode="auto">
          <a:xfrm rot="19895118">
            <a:off x="107254" y="2153721"/>
            <a:ext cx="3367893" cy="23434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Identify (at any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point the asset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life cycle)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gray">
          <a:xfrm>
            <a:off x="10244772" y="3048866"/>
            <a:ext cx="1205089" cy="49596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" name="AutoShape 2"/>
          <p:cNvSpPr>
            <a:spLocks noChangeArrowheads="1"/>
          </p:cNvSpPr>
          <p:nvPr/>
        </p:nvSpPr>
        <p:spPr bwMode="gray">
          <a:xfrm>
            <a:off x="10595502" y="8008504"/>
            <a:ext cx="906857" cy="464129"/>
          </a:xfrm>
          <a:prstGeom prst="parallelogram">
            <a:avLst>
              <a:gd name="adj" fmla="val 111905"/>
            </a:avLst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gray">
          <a:xfrm>
            <a:off x="9038496" y="3734666"/>
            <a:ext cx="2821332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9686">
                  <a:gamma/>
                  <a:shade val="46275"/>
                  <a:invGamma/>
                </a:srgbClr>
              </a:gs>
              <a:gs pos="50000">
                <a:srgbClr val="5A9686"/>
              </a:gs>
              <a:gs pos="100000">
                <a:srgbClr val="5A9686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Verify &amp; validate</a:t>
            </a:r>
          </a:p>
        </p:txBody>
      </p:sp>
      <p:grpSp>
        <p:nvGrpSpPr>
          <p:cNvPr id="32" name="Group 53"/>
          <p:cNvGrpSpPr>
            <a:grpSpLocks/>
          </p:cNvGrpSpPr>
          <p:nvPr/>
        </p:nvGrpSpPr>
        <p:grpSpPr bwMode="auto">
          <a:xfrm>
            <a:off x="10294604" y="3048866"/>
            <a:ext cx="1087388" cy="762000"/>
            <a:chOff x="1101" y="1056"/>
            <a:chExt cx="517" cy="480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gray">
            <a:xfrm>
              <a:off x="1186" y="1056"/>
              <a:ext cx="432" cy="288"/>
            </a:xfrm>
            <a:prstGeom prst="parallelogram">
              <a:avLst>
                <a:gd name="adj" fmla="val 109375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AutoShape 8"/>
            <p:cNvSpPr>
              <a:spLocks noChangeArrowheads="1"/>
            </p:cNvSpPr>
            <p:nvPr/>
          </p:nvSpPr>
          <p:spPr bwMode="gray">
            <a:xfrm>
              <a:off x="1101" y="1344"/>
              <a:ext cx="288" cy="192"/>
            </a:xfrm>
            <a:prstGeom prst="downArrow">
              <a:avLst>
                <a:gd name="adj1" fmla="val 38889"/>
                <a:gd name="adj2" fmla="val 50519"/>
              </a:avLst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5" name="AutoShape 9"/>
          <p:cNvSpPr>
            <a:spLocks noChangeArrowheads="1"/>
          </p:cNvSpPr>
          <p:nvPr/>
        </p:nvSpPr>
        <p:spPr bwMode="gray">
          <a:xfrm>
            <a:off x="9038496" y="4801466"/>
            <a:ext cx="2821332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9686">
                  <a:gamma/>
                  <a:shade val="46275"/>
                  <a:invGamma/>
                </a:srgbClr>
              </a:gs>
              <a:gs pos="50000">
                <a:srgbClr val="5A9686"/>
              </a:gs>
              <a:gs pos="100000">
                <a:srgbClr val="5A9686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Disseminate/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distribute</a:t>
            </a: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gray">
          <a:xfrm>
            <a:off x="9038496" y="5868266"/>
            <a:ext cx="2821332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9686">
                  <a:gamma/>
                  <a:shade val="46275"/>
                  <a:invGamma/>
                </a:srgbClr>
              </a:gs>
              <a:gs pos="50000">
                <a:srgbClr val="5A9686"/>
              </a:gs>
              <a:gs pos="100000">
                <a:srgbClr val="5A9686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Solicit Feedback </a:t>
            </a:r>
          </a:p>
        </p:txBody>
      </p:sp>
      <p:sp>
        <p:nvSpPr>
          <p:cNvPr id="37" name="AutoShape 11"/>
          <p:cNvSpPr>
            <a:spLocks noChangeArrowheads="1"/>
          </p:cNvSpPr>
          <p:nvPr/>
        </p:nvSpPr>
        <p:spPr bwMode="gray">
          <a:xfrm>
            <a:off x="10417057" y="4601441"/>
            <a:ext cx="604571" cy="304800"/>
          </a:xfrm>
          <a:prstGeom prst="downArrow">
            <a:avLst>
              <a:gd name="adj1" fmla="val 38889"/>
              <a:gd name="adj2" fmla="val 50519"/>
            </a:avLst>
          </a:prstGeom>
          <a:gradFill rotWithShape="1">
            <a:gsLst>
              <a:gs pos="0">
                <a:srgbClr val="66CCFF">
                  <a:gamma/>
                  <a:shade val="46275"/>
                  <a:invGamma/>
                </a:srgbClr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8" name="AutoShape 12"/>
          <p:cNvSpPr>
            <a:spLocks noChangeArrowheads="1"/>
          </p:cNvSpPr>
          <p:nvPr/>
        </p:nvSpPr>
        <p:spPr bwMode="gray">
          <a:xfrm>
            <a:off x="10417057" y="5668241"/>
            <a:ext cx="604571" cy="304800"/>
          </a:xfrm>
          <a:prstGeom prst="downArrow">
            <a:avLst>
              <a:gd name="adj1" fmla="val 38889"/>
              <a:gd name="adj2" fmla="val 50519"/>
            </a:avLst>
          </a:prstGeom>
          <a:gradFill rotWithShape="1">
            <a:gsLst>
              <a:gs pos="0">
                <a:srgbClr val="66CCFF">
                  <a:gamma/>
                  <a:shade val="46275"/>
                  <a:invGamma/>
                </a:srgbClr>
              </a:gs>
              <a:gs pos="100000">
                <a:srgbClr val="66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" name="Rectangle 13"/>
          <p:cNvSpPr>
            <a:spLocks noChangeArrowheads="1"/>
          </p:cNvSpPr>
          <p:nvPr/>
        </p:nvSpPr>
        <p:spPr bwMode="gray">
          <a:xfrm>
            <a:off x="10653115" y="6744566"/>
            <a:ext cx="247229" cy="1728067"/>
          </a:xfrm>
          <a:prstGeom prst="rect">
            <a:avLst/>
          </a:prstGeom>
          <a:gradFill rotWithShape="1">
            <a:gsLst>
              <a:gs pos="0">
                <a:srgbClr val="66CCFF">
                  <a:gamma/>
                  <a:shade val="46275"/>
                  <a:invGamma/>
                </a:srgbClr>
              </a:gs>
              <a:gs pos="50000">
                <a:srgbClr val="66CCFF"/>
              </a:gs>
              <a:gs pos="100000">
                <a:srgbClr val="66CC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0" name="AutoShape 10"/>
          <p:cNvSpPr>
            <a:spLocks noChangeArrowheads="1"/>
          </p:cNvSpPr>
          <p:nvPr/>
        </p:nvSpPr>
        <p:spPr bwMode="gray">
          <a:xfrm>
            <a:off x="9092353" y="7007041"/>
            <a:ext cx="2821332" cy="860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A9686">
                  <a:gamma/>
                  <a:shade val="46275"/>
                  <a:invGamma/>
                </a:srgbClr>
              </a:gs>
              <a:gs pos="50000">
                <a:srgbClr val="5A9686"/>
              </a:gs>
              <a:gs pos="100000">
                <a:srgbClr val="5A9686">
                  <a:gamma/>
                  <a:shade val="46275"/>
                  <a:invGamma/>
                </a:srgbClr>
              </a:gs>
            </a:gsLst>
            <a:lin ang="2700000" scaled="1"/>
          </a:gradFill>
          <a:ln w="1905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Identify Action</a:t>
            </a:r>
          </a:p>
        </p:txBody>
      </p:sp>
      <p:sp>
        <p:nvSpPr>
          <p:cNvPr id="41" name="Right Arrow 40"/>
          <p:cNvSpPr/>
          <p:nvPr/>
        </p:nvSpPr>
        <p:spPr bwMode="auto">
          <a:xfrm rot="190737" flipH="1">
            <a:off x="6082156" y="6667651"/>
            <a:ext cx="2842246" cy="23345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Incorporate in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work process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9630992" flipV="1">
            <a:off x="3448428" y="6178301"/>
            <a:ext cx="2737723" cy="242620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Update related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documents</a:t>
            </a:r>
          </a:p>
        </p:txBody>
      </p:sp>
      <p:sp>
        <p:nvSpPr>
          <p:cNvPr id="43" name="Right Arrow 42"/>
          <p:cNvSpPr/>
          <p:nvPr/>
        </p:nvSpPr>
        <p:spPr bwMode="auto">
          <a:xfrm rot="11964334" flipV="1">
            <a:off x="-10488" y="6152318"/>
            <a:ext cx="3433607" cy="2376464"/>
          </a:xfrm>
          <a:prstGeom prst="rightArrow">
            <a:avLst/>
          </a:prstGeom>
          <a:solidFill>
            <a:schemeClr val="bg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Archive with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supporting data &amp;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releven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rPr>
              <a:t> documents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8" name="Picture 7" descr="num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69" y="2480954"/>
            <a:ext cx="506540" cy="93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num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10" y="2357430"/>
            <a:ext cx="526235" cy="7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 descr="num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174" y="2480954"/>
            <a:ext cx="542528" cy="78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num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987" y="3836359"/>
            <a:ext cx="531436" cy="7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num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982" y="4972468"/>
            <a:ext cx="470807" cy="6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num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616" y="5970361"/>
            <a:ext cx="501116" cy="7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3" descr="num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0" y="7197249"/>
            <a:ext cx="493502" cy="6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4" descr="num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10" y="7597710"/>
            <a:ext cx="544673" cy="80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5" descr="num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78" y="7482274"/>
            <a:ext cx="535976" cy="7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num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664">
            <a:off x="532528" y="6030702"/>
            <a:ext cx="580889" cy="8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7" descr="num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6353">
            <a:off x="45807" y="6156913"/>
            <a:ext cx="449933" cy="8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99">
                <a:gamma/>
                <a:shade val="46275"/>
                <a:invGamma/>
              </a:srgbClr>
            </a:gs>
            <a:gs pos="100000">
              <a:srgbClr val="6666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50" y="1735774"/>
            <a:ext cx="3226889" cy="32268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GROUP DISCUSSION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Narrow" panose="020B0606020202030204" pitchFamily="34" charset="0"/>
                <a:cs typeface="Adobe Arabic" panose="02040503050201020203" pitchFamily="18" charset="-78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Roboto"/>
              </a:rPr>
              <a:t>#</a:t>
            </a:r>
            <a:r>
              <a:rPr lang="en-US" sz="1400" dirty="0" err="1">
                <a:latin typeface="Roboto"/>
              </a:rPr>
              <a:t>bengkelprojectlessonslearned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 rot="5400000">
            <a:off x="-3512146" y="5073054"/>
            <a:ext cx="7279209" cy="253081"/>
          </a:xfrm>
          <a:prstGeom prst="rect">
            <a:avLst/>
          </a:prstGeom>
          <a:solidFill>
            <a:srgbClr val="766F54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43" name="AutoShape 38"/>
          <p:cNvSpPr>
            <a:spLocks noChangeArrowheads="1"/>
          </p:cNvSpPr>
          <p:nvPr/>
        </p:nvSpPr>
        <p:spPr bwMode="gray">
          <a:xfrm rot="10800000">
            <a:off x="0" y="3639017"/>
            <a:ext cx="8527696" cy="3143554"/>
          </a:xfrm>
          <a:prstGeom prst="upArrow">
            <a:avLst>
              <a:gd name="adj1" fmla="val 56944"/>
              <a:gd name="adj2" fmla="val 50782"/>
            </a:avLst>
          </a:prstGeom>
          <a:gradFill rotWithShape="1">
            <a:gsLst>
              <a:gs pos="0">
                <a:srgbClr val="0099CC"/>
              </a:gs>
              <a:gs pos="100000">
                <a:srgbClr val="0099CC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gray">
          <a:xfrm>
            <a:off x="1877688" y="6917949"/>
            <a:ext cx="4525344" cy="92513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0AF7A">
                  <a:gamma/>
                  <a:shade val="46275"/>
                  <a:invGamma/>
                </a:srgbClr>
              </a:gs>
              <a:gs pos="50000">
                <a:srgbClr val="B0AF7A"/>
              </a:gs>
              <a:gs pos="100000">
                <a:srgbClr val="B0AF7A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PEMBELAJARAN UTAMA </a:t>
            </a:r>
          </a:p>
          <a:p>
            <a:pPr algn="ctr"/>
            <a:r>
              <a:rPr lang="en-US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(Key Learnings)</a:t>
            </a:r>
          </a:p>
        </p:txBody>
      </p:sp>
      <p:grpSp>
        <p:nvGrpSpPr>
          <p:cNvPr id="51" name="Group 35"/>
          <p:cNvGrpSpPr>
            <a:grpSpLocks/>
          </p:cNvGrpSpPr>
          <p:nvPr/>
        </p:nvGrpSpPr>
        <p:grpSpPr bwMode="auto">
          <a:xfrm>
            <a:off x="1307203" y="3211373"/>
            <a:ext cx="2836069" cy="2833154"/>
            <a:chOff x="1775" y="2823"/>
            <a:chExt cx="974" cy="973"/>
          </a:xfrm>
        </p:grpSpPr>
        <p:sp>
          <p:nvSpPr>
            <p:cNvPr id="52" name="Oval 15"/>
            <p:cNvSpPr>
              <a:spLocks noChangeArrowheads="1"/>
            </p:cNvSpPr>
            <p:nvPr/>
          </p:nvSpPr>
          <p:spPr bwMode="gray">
            <a:xfrm>
              <a:off x="1776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F0EA00"/>
                </a:gs>
                <a:gs pos="100000">
                  <a:srgbClr val="F0EA0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3" name="Oval 16"/>
            <p:cNvSpPr>
              <a:spLocks noChangeArrowheads="1"/>
            </p:cNvSpPr>
            <p:nvPr/>
          </p:nvSpPr>
          <p:spPr bwMode="gray">
            <a:xfrm>
              <a:off x="1797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F0EA00">
                    <a:alpha val="85001"/>
                  </a:srgbClr>
                </a:gs>
                <a:gs pos="100000">
                  <a:srgbClr val="F0EA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4" name="Oval 17"/>
            <p:cNvSpPr>
              <a:spLocks noChangeArrowheads="1"/>
            </p:cNvSpPr>
            <p:nvPr/>
          </p:nvSpPr>
          <p:spPr bwMode="gray">
            <a:xfrm>
              <a:off x="1833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F0EA00"/>
                </a:gs>
                <a:gs pos="100000">
                  <a:srgbClr val="F0EA0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55" name="Text Box 19"/>
            <p:cNvSpPr txBox="1">
              <a:spLocks noChangeArrowheads="1"/>
            </p:cNvSpPr>
            <p:nvPr/>
          </p:nvSpPr>
          <p:spPr bwMode="auto">
            <a:xfrm>
              <a:off x="1775" y="3021"/>
              <a:ext cx="973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Verdana" panose="020B0604030504040204" pitchFamily="34" charset="0"/>
                </a:rPr>
                <a:t>APA </a:t>
              </a:r>
            </a:p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Verdana" panose="020B0604030504040204" pitchFamily="34" charset="0"/>
                </a:rPr>
                <a:t>BERLAKU</a:t>
              </a:r>
            </a:p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Verdana" panose="020B0604030504040204" pitchFamily="34" charset="0"/>
                </a:rPr>
                <a:t>DENGAN BAIK?</a:t>
              </a:r>
            </a:p>
            <a:p>
              <a:pPr algn="ctr"/>
              <a:r>
                <a:rPr lang="en-US" sz="2000" i="1" dirty="0">
                  <a:latin typeface="Verdana" panose="020B0604030504040204" pitchFamily="34" charset="0"/>
                </a:rPr>
                <a:t>What Went </a:t>
              </a:r>
            </a:p>
            <a:p>
              <a:pPr algn="ctr"/>
              <a:r>
                <a:rPr lang="en-US" sz="2000" i="1" dirty="0">
                  <a:latin typeface="Verdana" panose="020B0604030504040204" pitchFamily="34" charset="0"/>
                </a:rPr>
                <a:t>Well?</a:t>
              </a:r>
            </a:p>
            <a:p>
              <a:pPr algn="ctr"/>
              <a:endParaRPr lang="en-US" sz="2400" b="1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56" name="Group 36"/>
          <p:cNvGrpSpPr>
            <a:grpSpLocks/>
          </p:cNvGrpSpPr>
          <p:nvPr/>
        </p:nvGrpSpPr>
        <p:grpSpPr bwMode="auto">
          <a:xfrm>
            <a:off x="4302701" y="3199625"/>
            <a:ext cx="2833158" cy="2897215"/>
            <a:chOff x="3024" y="2823"/>
            <a:chExt cx="973" cy="995"/>
          </a:xfrm>
        </p:grpSpPr>
        <p:sp>
          <p:nvSpPr>
            <p:cNvPr id="57" name="Oval 22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30C23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23"/>
            <p:cNvSpPr>
              <a:spLocks noChangeArrowheads="1"/>
            </p:cNvSpPr>
            <p:nvPr/>
          </p:nvSpPr>
          <p:spPr bwMode="gray">
            <a:xfrm>
              <a:off x="3045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30C230">
                    <a:alpha val="85001"/>
                  </a:srgbClr>
                </a:gs>
                <a:gs pos="100000">
                  <a:srgbClr val="30C23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24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30C23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Text Box 26"/>
            <p:cNvSpPr txBox="1">
              <a:spLocks noChangeArrowheads="1"/>
            </p:cNvSpPr>
            <p:nvPr/>
          </p:nvSpPr>
          <p:spPr bwMode="auto">
            <a:xfrm>
              <a:off x="3024" y="2962"/>
              <a:ext cx="973" cy="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Verdana" panose="020B0604030504040204" pitchFamily="34" charset="0"/>
                </a:rPr>
                <a:t>APA BOLEH</a:t>
              </a:r>
            </a:p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Verdana" panose="020B0604030504040204" pitchFamily="34" charset="0"/>
                </a:rPr>
                <a:t>DILAKUKAN </a:t>
              </a:r>
            </a:p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Verdana" panose="020B0604030504040204" pitchFamily="34" charset="0"/>
                </a:rPr>
                <a:t>DENGAN LEBIH</a:t>
              </a:r>
            </a:p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Verdana" panose="020B0604030504040204" pitchFamily="34" charset="0"/>
                </a:rPr>
                <a:t>BAIK?</a:t>
              </a:r>
            </a:p>
            <a:p>
              <a:pPr algn="ctr"/>
              <a:r>
                <a:rPr lang="en-US" sz="2000" i="1" dirty="0">
                  <a:latin typeface="Verdana" panose="020B0604030504040204" pitchFamily="34" charset="0"/>
                </a:rPr>
                <a:t>What Could Have</a:t>
              </a:r>
            </a:p>
            <a:p>
              <a:pPr algn="ctr"/>
              <a:r>
                <a:rPr lang="en-US" sz="2000" i="1" dirty="0">
                  <a:latin typeface="Verdana" panose="020B0604030504040204" pitchFamily="34" charset="0"/>
                </a:rPr>
                <a:t>Been Done </a:t>
              </a:r>
            </a:p>
            <a:p>
              <a:pPr algn="ctr"/>
              <a:r>
                <a:rPr lang="en-US" sz="2000" i="1" dirty="0">
                  <a:latin typeface="Verdana" panose="020B0604030504040204" pitchFamily="34" charset="0"/>
                </a:rPr>
                <a:t>Better?</a:t>
              </a: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14" y="5075647"/>
            <a:ext cx="5159458" cy="3830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" name="Freeform 4"/>
          <p:cNvSpPr>
            <a:spLocks/>
          </p:cNvSpPr>
          <p:nvPr/>
        </p:nvSpPr>
        <p:spPr bwMode="gray">
          <a:xfrm>
            <a:off x="794276" y="2398690"/>
            <a:ext cx="690772" cy="785753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33CCCC"/>
              </a:gs>
              <a:gs pos="50000">
                <a:srgbClr val="33CCCC">
                  <a:gamma/>
                  <a:tint val="21176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Freeform 5"/>
          <p:cNvSpPr>
            <a:spLocks/>
          </p:cNvSpPr>
          <p:nvPr/>
        </p:nvSpPr>
        <p:spPr bwMode="gray">
          <a:xfrm rot="10800000">
            <a:off x="7637017" y="1705524"/>
            <a:ext cx="690772" cy="785753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33CCCC"/>
              </a:gs>
              <a:gs pos="50000">
                <a:srgbClr val="33CCCC">
                  <a:gamma/>
                  <a:tint val="21176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Rectangle 6"/>
          <p:cNvSpPr>
            <a:spLocks noChangeArrowheads="1"/>
          </p:cNvSpPr>
          <p:nvPr/>
        </p:nvSpPr>
        <p:spPr bwMode="gray">
          <a:xfrm>
            <a:off x="943264" y="1809500"/>
            <a:ext cx="7286336" cy="1203772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/>
            <a:endParaRPr lang="en-US" sz="2800" b="1" dirty="0">
              <a:solidFill>
                <a:srgbClr val="FFFFCC"/>
              </a:solidFill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REFER TEMPLATES GIVEN :</a:t>
            </a:r>
            <a:endParaRPr lang="en-US" sz="2800" b="1" dirty="0">
              <a:solidFill>
                <a:srgbClr val="FFFFFF"/>
              </a:solidFill>
            </a:endParaRP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Discuss in group this 3 items below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124" y="4470293"/>
            <a:ext cx="4517793" cy="451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5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00">
                <a:gamma/>
                <a:shade val="46275"/>
                <a:invGamma/>
              </a:srgbClr>
            </a:gs>
            <a:gs pos="50000">
              <a:srgbClr val="003300"/>
            </a:gs>
            <a:gs pos="100000">
              <a:srgbClr val="003300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  <a:ln w="15875" cap="rnd" cmpd="sng" algn="ctr">
            <a:solidFill>
              <a:srgbClr val="A5301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PLL FORMAT REPORT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Narrow" panose="020B0606020202030204" pitchFamily="34" charset="0"/>
                <a:cs typeface="Adobe Arabic" panose="02040503050201020203" pitchFamily="18" charset="-78"/>
              </a:rPr>
              <a:t>15</a:t>
            </a:r>
          </a:p>
        </p:txBody>
      </p:sp>
      <p:sp>
        <p:nvSpPr>
          <p:cNvPr id="51" name="Rectangle 50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Roboto"/>
              </a:rPr>
              <a:t>#</a:t>
            </a:r>
            <a:r>
              <a:rPr lang="en-US" sz="1400" dirty="0" err="1">
                <a:solidFill>
                  <a:prstClr val="white"/>
                </a:solidFill>
                <a:latin typeface="Roboto"/>
              </a:rPr>
              <a:t>bengkelprojectlessonslearned</a:t>
            </a:r>
            <a:endParaRPr lang="en-US" sz="140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53" name="Rectangle 52"/>
          <p:cNvSpPr/>
          <p:nvPr/>
        </p:nvSpPr>
        <p:spPr>
          <a:xfrm rot="5400000">
            <a:off x="-3512146" y="5073054"/>
            <a:ext cx="7279209" cy="253081"/>
          </a:xfrm>
          <a:prstGeom prst="rect">
            <a:avLst/>
          </a:prstGeom>
          <a:solidFill>
            <a:srgbClr val="766F54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54" name="Rectangle 134"/>
          <p:cNvSpPr>
            <a:spLocks noChangeArrowheads="1"/>
          </p:cNvSpPr>
          <p:nvPr/>
        </p:nvSpPr>
        <p:spPr bwMode="gray">
          <a:xfrm>
            <a:off x="270941" y="1847850"/>
            <a:ext cx="4222750" cy="719138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" name="Group 114"/>
          <p:cNvGrpSpPr>
            <a:grpSpLocks/>
          </p:cNvGrpSpPr>
          <p:nvPr/>
        </p:nvGrpSpPr>
        <p:grpSpPr bwMode="auto">
          <a:xfrm>
            <a:off x="3403082" y="1573213"/>
            <a:ext cx="1729198" cy="1001712"/>
            <a:chOff x="1277" y="1968"/>
            <a:chExt cx="680" cy="432"/>
          </a:xfrm>
        </p:grpSpPr>
        <p:grpSp>
          <p:nvGrpSpPr>
            <p:cNvPr id="56" name="Group 115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58" name="Oval 11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3921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Freeform 11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" name="Text Box 118"/>
            <p:cNvSpPr txBox="1">
              <a:spLocks noChangeArrowheads="1"/>
            </p:cNvSpPr>
            <p:nvPr/>
          </p:nvSpPr>
          <p:spPr bwMode="gray">
            <a:xfrm>
              <a:off x="1277" y="2058"/>
              <a:ext cx="680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solidFill>
                    <a:schemeClr val="accent4">
                      <a:lumMod val="10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Exsecutive</a:t>
              </a:r>
              <a:endParaRPr lang="en-US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endParaRPr>
            </a:p>
            <a:p>
              <a:r>
                <a:rPr lang="en-US" sz="2000" b="1" dirty="0">
                  <a:solidFill>
                    <a:schemeClr val="accent4">
                      <a:lumMod val="10000"/>
                    </a:schemeClr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Summary</a:t>
              </a:r>
            </a:p>
          </p:txBody>
        </p:sp>
      </p:grpSp>
      <p:sp>
        <p:nvSpPr>
          <p:cNvPr id="60" name="Text Box 147"/>
          <p:cNvSpPr txBox="1">
            <a:spLocks noChangeArrowheads="1"/>
          </p:cNvSpPr>
          <p:nvPr/>
        </p:nvSpPr>
        <p:spPr bwMode="auto">
          <a:xfrm>
            <a:off x="316289" y="1775596"/>
            <a:ext cx="33487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Summarize the methodology, key issues &amp; key lessons learned.</a:t>
            </a:r>
          </a:p>
        </p:txBody>
      </p:sp>
      <p:sp>
        <p:nvSpPr>
          <p:cNvPr id="61" name="Rectangle 141"/>
          <p:cNvSpPr>
            <a:spLocks noChangeArrowheads="1"/>
          </p:cNvSpPr>
          <p:nvPr/>
        </p:nvSpPr>
        <p:spPr bwMode="gray">
          <a:xfrm>
            <a:off x="270941" y="2878140"/>
            <a:ext cx="4665663" cy="719137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418AE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" name="Group 104"/>
          <p:cNvGrpSpPr>
            <a:grpSpLocks/>
          </p:cNvGrpSpPr>
          <p:nvPr/>
        </p:nvGrpSpPr>
        <p:grpSpPr bwMode="auto">
          <a:xfrm>
            <a:off x="3854001" y="2625727"/>
            <a:ext cx="1904283" cy="1006475"/>
            <a:chOff x="3648" y="1968"/>
            <a:chExt cx="753" cy="437"/>
          </a:xfrm>
        </p:grpSpPr>
        <p:grpSp>
          <p:nvGrpSpPr>
            <p:cNvPr id="63" name="Group 105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65" name="Oval 10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996E3"/>
                  </a:gs>
                  <a:gs pos="100000">
                    <a:srgbClr val="4996E3">
                      <a:gamma/>
                      <a:shade val="3019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Freeform 10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66A7E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" name="Text Box 108"/>
            <p:cNvSpPr txBox="1">
              <a:spLocks noChangeArrowheads="1"/>
            </p:cNvSpPr>
            <p:nvPr/>
          </p:nvSpPr>
          <p:spPr bwMode="gray">
            <a:xfrm>
              <a:off x="3648" y="2070"/>
              <a:ext cx="753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Project</a:t>
              </a:r>
            </a:p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Background</a:t>
              </a:r>
            </a:p>
          </p:txBody>
        </p:sp>
      </p:grpSp>
      <p:sp>
        <p:nvSpPr>
          <p:cNvPr id="68" name="Rectangle 133"/>
          <p:cNvSpPr>
            <a:spLocks noChangeArrowheads="1"/>
          </p:cNvSpPr>
          <p:nvPr/>
        </p:nvSpPr>
        <p:spPr bwMode="gray">
          <a:xfrm>
            <a:off x="270941" y="3989390"/>
            <a:ext cx="5686425" cy="720725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9942E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9" name="Group 109"/>
          <p:cNvGrpSpPr>
            <a:grpSpLocks/>
          </p:cNvGrpSpPr>
          <p:nvPr/>
        </p:nvGrpSpPr>
        <p:grpSpPr bwMode="auto">
          <a:xfrm>
            <a:off x="4300313" y="3708402"/>
            <a:ext cx="2130441" cy="1012825"/>
            <a:chOff x="3180" y="3339"/>
            <a:chExt cx="799" cy="392"/>
          </a:xfrm>
        </p:grpSpPr>
        <p:grpSp>
          <p:nvGrpSpPr>
            <p:cNvPr id="70" name="Group 110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72" name="Oval 1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66FF"/>
                  </a:gs>
                  <a:gs pos="100000">
                    <a:srgbClr val="9966FF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Freeform 1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66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" name="Text Box 113"/>
            <p:cNvSpPr txBox="1">
              <a:spLocks noChangeArrowheads="1"/>
            </p:cNvSpPr>
            <p:nvPr/>
          </p:nvSpPr>
          <p:spPr bwMode="gray">
            <a:xfrm>
              <a:off x="3180" y="3478"/>
              <a:ext cx="799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Methodology </a:t>
              </a:r>
            </a:p>
          </p:txBody>
        </p:sp>
      </p:grpSp>
      <p:sp>
        <p:nvSpPr>
          <p:cNvPr id="75" name="Rectangle 132"/>
          <p:cNvSpPr>
            <a:spLocks noChangeArrowheads="1"/>
          </p:cNvSpPr>
          <p:nvPr/>
        </p:nvSpPr>
        <p:spPr bwMode="gray">
          <a:xfrm>
            <a:off x="270941" y="5113340"/>
            <a:ext cx="6392863" cy="719137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33AD8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" name="Group 100"/>
          <p:cNvGrpSpPr>
            <a:grpSpLocks/>
          </p:cNvGrpSpPr>
          <p:nvPr/>
        </p:nvGrpSpPr>
        <p:grpSpPr bwMode="auto">
          <a:xfrm>
            <a:off x="5949429" y="4851402"/>
            <a:ext cx="1103312" cy="1019175"/>
            <a:chOff x="2016" y="1920"/>
            <a:chExt cx="1680" cy="1680"/>
          </a:xfrm>
        </p:grpSpPr>
        <p:sp>
          <p:nvSpPr>
            <p:cNvPr id="77" name="Oval 101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33CCCC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Freeform 102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33CCC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" name="Text Box 103"/>
          <p:cNvSpPr txBox="1">
            <a:spLocks noChangeArrowheads="1"/>
          </p:cNvSpPr>
          <p:nvPr/>
        </p:nvSpPr>
        <p:spPr bwMode="gray">
          <a:xfrm>
            <a:off x="5847184" y="5054560"/>
            <a:ext cx="12218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Key</a:t>
            </a:r>
          </a:p>
          <a:p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Issues </a:t>
            </a:r>
          </a:p>
        </p:txBody>
      </p:sp>
      <p:sp>
        <p:nvSpPr>
          <p:cNvPr id="81" name="AutoShape 161"/>
          <p:cNvSpPr>
            <a:spLocks noChangeArrowheads="1"/>
          </p:cNvSpPr>
          <p:nvPr/>
        </p:nvSpPr>
        <p:spPr bwMode="auto">
          <a:xfrm>
            <a:off x="7487716" y="1767417"/>
            <a:ext cx="4552497" cy="4478565"/>
          </a:xfrm>
          <a:prstGeom prst="wedgeRoundRectCallout">
            <a:avLst>
              <a:gd name="adj1" fmla="val -39160"/>
              <a:gd name="adj2" fmla="val 65007"/>
              <a:gd name="adj3" fmla="val 16667"/>
            </a:avLst>
          </a:prstGeom>
          <a:solidFill>
            <a:srgbClr val="D1C673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lvl="0" algn="ctr"/>
            <a:r>
              <a:rPr lang="en-US" sz="2200" dirty="0"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If documented properly, lessons learned provide a powerful method of sharing ideas for improving work processes, operation, quality, safety and cost effectiveness, etc. and helps improve management decision making and worker performance through every phase of a project. </a:t>
            </a:r>
          </a:p>
        </p:txBody>
      </p:sp>
      <p:sp>
        <p:nvSpPr>
          <p:cNvPr id="82" name="Rectangle 134"/>
          <p:cNvSpPr>
            <a:spLocks noChangeArrowheads="1"/>
          </p:cNvSpPr>
          <p:nvPr/>
        </p:nvSpPr>
        <p:spPr bwMode="gray">
          <a:xfrm>
            <a:off x="253998" y="6184903"/>
            <a:ext cx="6950269" cy="719138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E9893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" name="Group 114"/>
          <p:cNvGrpSpPr>
            <a:grpSpLocks/>
          </p:cNvGrpSpPr>
          <p:nvPr/>
        </p:nvGrpSpPr>
        <p:grpSpPr bwMode="auto">
          <a:xfrm>
            <a:off x="5956778" y="5941495"/>
            <a:ext cx="1955521" cy="1001712"/>
            <a:chOff x="1234" y="1968"/>
            <a:chExt cx="769" cy="432"/>
          </a:xfrm>
        </p:grpSpPr>
        <p:grpSp>
          <p:nvGrpSpPr>
            <p:cNvPr id="84" name="Group 115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86" name="Oval 11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3921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Freeform 11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" name="Text Box 118"/>
            <p:cNvSpPr txBox="1">
              <a:spLocks noChangeArrowheads="1"/>
            </p:cNvSpPr>
            <p:nvPr/>
          </p:nvSpPr>
          <p:spPr bwMode="gray">
            <a:xfrm>
              <a:off x="1234" y="2074"/>
              <a:ext cx="769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Key Lessons</a:t>
              </a:r>
            </a:p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Learned</a:t>
              </a:r>
            </a:p>
          </p:txBody>
        </p:sp>
      </p:grpSp>
      <p:sp>
        <p:nvSpPr>
          <p:cNvPr id="89" name="Rectangle 141"/>
          <p:cNvSpPr>
            <a:spLocks noChangeArrowheads="1"/>
          </p:cNvSpPr>
          <p:nvPr/>
        </p:nvSpPr>
        <p:spPr bwMode="gray">
          <a:xfrm>
            <a:off x="246993" y="7218367"/>
            <a:ext cx="7881007" cy="719137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418AE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" name="Group 104"/>
          <p:cNvGrpSpPr>
            <a:grpSpLocks/>
          </p:cNvGrpSpPr>
          <p:nvPr/>
        </p:nvGrpSpPr>
        <p:grpSpPr bwMode="auto">
          <a:xfrm>
            <a:off x="6885290" y="7014125"/>
            <a:ext cx="1777833" cy="1006475"/>
            <a:chOff x="3665" y="1968"/>
            <a:chExt cx="703" cy="437"/>
          </a:xfrm>
        </p:grpSpPr>
        <p:grpSp>
          <p:nvGrpSpPr>
            <p:cNvPr id="91" name="Group 105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93" name="Oval 10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996E3"/>
                  </a:gs>
                  <a:gs pos="100000">
                    <a:srgbClr val="4996E3">
                      <a:gamma/>
                      <a:shade val="3019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Freeform 10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66A7E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" name="Text Box 108"/>
            <p:cNvSpPr txBox="1">
              <a:spLocks noChangeArrowheads="1"/>
            </p:cNvSpPr>
            <p:nvPr/>
          </p:nvSpPr>
          <p:spPr bwMode="gray">
            <a:xfrm>
              <a:off x="3665" y="2057"/>
              <a:ext cx="694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Primary </a:t>
              </a:r>
            </a:p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Challenges</a:t>
              </a:r>
            </a:p>
          </p:txBody>
        </p:sp>
      </p:grpSp>
      <p:sp>
        <p:nvSpPr>
          <p:cNvPr id="96" name="Rectangle 133"/>
          <p:cNvSpPr>
            <a:spLocks noChangeArrowheads="1"/>
          </p:cNvSpPr>
          <p:nvPr/>
        </p:nvSpPr>
        <p:spPr bwMode="gray">
          <a:xfrm>
            <a:off x="253998" y="8141746"/>
            <a:ext cx="9127069" cy="720725"/>
          </a:xfrm>
          <a:prstGeom prst="rect">
            <a:avLst/>
          </a:prstGeom>
          <a:gradFill rotWithShape="1">
            <a:gsLst>
              <a:gs pos="0">
                <a:srgbClr val="004B70">
                  <a:alpha val="80000"/>
                </a:srgbClr>
              </a:gs>
              <a:gs pos="100000">
                <a:srgbClr val="9942E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" name="Group 109"/>
          <p:cNvGrpSpPr>
            <a:grpSpLocks/>
          </p:cNvGrpSpPr>
          <p:nvPr/>
        </p:nvGrpSpPr>
        <p:grpSpPr bwMode="auto">
          <a:xfrm>
            <a:off x="6885677" y="7925753"/>
            <a:ext cx="2845029" cy="1012825"/>
            <a:chOff x="2911" y="3339"/>
            <a:chExt cx="1067" cy="392"/>
          </a:xfrm>
        </p:grpSpPr>
        <p:grpSp>
          <p:nvGrpSpPr>
            <p:cNvPr id="98" name="Group 110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100" name="Oval 1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66FF"/>
                  </a:gs>
                  <a:gs pos="100000">
                    <a:srgbClr val="9966FF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Freeform 112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66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9" name="Text Box 113"/>
            <p:cNvSpPr txBox="1">
              <a:spLocks noChangeArrowheads="1"/>
            </p:cNvSpPr>
            <p:nvPr/>
          </p:nvSpPr>
          <p:spPr bwMode="gray">
            <a:xfrm>
              <a:off x="2911" y="3425"/>
              <a:ext cx="1067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Conclusion &amp;</a:t>
              </a:r>
            </a:p>
            <a:p>
              <a:r>
                <a:rPr 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Recommendations</a:t>
              </a:r>
            </a:p>
          </p:txBody>
        </p:sp>
      </p:grpSp>
      <p:sp>
        <p:nvSpPr>
          <p:cNvPr id="103" name="Text Box 147"/>
          <p:cNvSpPr txBox="1">
            <a:spLocks noChangeArrowheads="1"/>
          </p:cNvSpPr>
          <p:nvPr/>
        </p:nvSpPr>
        <p:spPr bwMode="auto">
          <a:xfrm>
            <a:off x="246993" y="2944997"/>
            <a:ext cx="3818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Provide an overview or description of the project.</a:t>
            </a:r>
          </a:p>
        </p:txBody>
      </p:sp>
      <p:sp>
        <p:nvSpPr>
          <p:cNvPr id="104" name="Text Box 147"/>
          <p:cNvSpPr txBox="1">
            <a:spLocks noChangeArrowheads="1"/>
          </p:cNvSpPr>
          <p:nvPr/>
        </p:nvSpPr>
        <p:spPr bwMode="auto">
          <a:xfrm>
            <a:off x="246993" y="4059965"/>
            <a:ext cx="40533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Step used for capturing, analyzing, validating and communicating PLL.</a:t>
            </a:r>
          </a:p>
        </p:txBody>
      </p:sp>
      <p:sp>
        <p:nvSpPr>
          <p:cNvPr id="105" name="Text Box 147"/>
          <p:cNvSpPr txBox="1">
            <a:spLocks noChangeArrowheads="1"/>
          </p:cNvSpPr>
          <p:nvPr/>
        </p:nvSpPr>
        <p:spPr bwMode="auto">
          <a:xfrm>
            <a:off x="278980" y="5177671"/>
            <a:ext cx="55682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Summarize all the key issues found from data collections through questionnaire, interview, etc.</a:t>
            </a:r>
          </a:p>
        </p:txBody>
      </p:sp>
      <p:sp>
        <p:nvSpPr>
          <p:cNvPr id="106" name="Text Box 147"/>
          <p:cNvSpPr txBox="1">
            <a:spLocks noChangeArrowheads="1"/>
          </p:cNvSpPr>
          <p:nvPr/>
        </p:nvSpPr>
        <p:spPr bwMode="auto">
          <a:xfrm>
            <a:off x="246992" y="6309737"/>
            <a:ext cx="58285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List all key lessons learned captured.</a:t>
            </a:r>
          </a:p>
        </p:txBody>
      </p:sp>
      <p:sp>
        <p:nvSpPr>
          <p:cNvPr id="107" name="Text Box 147"/>
          <p:cNvSpPr txBox="1">
            <a:spLocks noChangeArrowheads="1"/>
          </p:cNvSpPr>
          <p:nvPr/>
        </p:nvSpPr>
        <p:spPr bwMode="auto">
          <a:xfrm>
            <a:off x="316289" y="7326928"/>
            <a:ext cx="64649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Summarize the challenges the team identified for the project.</a:t>
            </a:r>
          </a:p>
        </p:txBody>
      </p:sp>
      <p:sp>
        <p:nvSpPr>
          <p:cNvPr id="108" name="Text Box 147"/>
          <p:cNvSpPr txBox="1">
            <a:spLocks noChangeArrowheads="1"/>
          </p:cNvSpPr>
          <p:nvPr/>
        </p:nvSpPr>
        <p:spPr bwMode="auto">
          <a:xfrm>
            <a:off x="367753" y="8212664"/>
            <a:ext cx="64333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Conclude and provide the top recommendations Lessons Learned of the project.</a:t>
            </a:r>
          </a:p>
        </p:txBody>
      </p:sp>
    </p:spTree>
    <p:extLst>
      <p:ext uri="{BB962C8B-B14F-4D97-AF65-F5344CB8AC3E}">
        <p14:creationId xmlns:p14="http://schemas.microsoft.com/office/powerpoint/2010/main" val="5190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353" t="13291" r="11186" b="40792"/>
          <a:stretch/>
        </p:blipFill>
        <p:spPr>
          <a:xfrm>
            <a:off x="-38100" y="1556169"/>
            <a:ext cx="12230100" cy="61326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8100" y="-30339"/>
            <a:ext cx="12226513" cy="1828800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470320"/>
            <a:ext cx="1189422" cy="871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432219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20" t="10119" r="12252" b="87964"/>
          <a:stretch/>
        </p:blipFill>
        <p:spPr>
          <a:xfrm>
            <a:off x="-24064" y="1790700"/>
            <a:ext cx="12216064" cy="2095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29" y="5616705"/>
            <a:ext cx="10804372" cy="2561566"/>
          </a:xfrm>
          <a:prstGeom prst="rect">
            <a:avLst/>
          </a:prstGeom>
          <a:effectLst>
            <a:reflection stA="0" endPos="59000" dist="381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42" y="2019196"/>
            <a:ext cx="2790771" cy="32684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14" y="7812482"/>
            <a:ext cx="12192000" cy="1390650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71700" y="8091881"/>
            <a:ext cx="10515600" cy="9027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Ming Std L" panose="02020300000000000000" pitchFamily="18" charset="-128"/>
                <a:ea typeface="Adobe Ming Std L" panose="02020300000000000000" pitchFamily="18" charset="-128"/>
              </a:rPr>
              <a:t>UNIT ECKM</a:t>
            </a:r>
            <a:br>
              <a:rPr lang="en-US" sz="14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Ming Std L" panose="02020300000000000000" pitchFamily="18" charset="-128"/>
                <a:ea typeface="Adobe Ming Std L" panose="02020300000000000000" pitchFamily="18" charset="-128"/>
              </a:rPr>
            </a:br>
            <a:r>
              <a:rPr lang="en-US" sz="14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Ming Std L" panose="02020300000000000000" pitchFamily="18" charset="-128"/>
                <a:ea typeface="Adobe Ming Std L" panose="02020300000000000000" pitchFamily="18" charset="-128"/>
              </a:rPr>
              <a:t>BAHAGIAN PENGURUSAN PROJEK KOMPLEKS</a:t>
            </a:r>
            <a:br>
              <a:rPr lang="en-US" sz="14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Ming Std L" panose="02020300000000000000" pitchFamily="18" charset="-128"/>
                <a:ea typeface="Adobe Ming Std L" panose="02020300000000000000" pitchFamily="18" charset="-128"/>
              </a:rPr>
            </a:br>
            <a:r>
              <a:rPr lang="en-US" sz="14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Ming Std L" panose="02020300000000000000" pitchFamily="18" charset="-128"/>
                <a:ea typeface="Adobe Ming Std L" panose="02020300000000000000" pitchFamily="18" charset="-128"/>
              </a:rPr>
              <a:t>CAWANGAN PERANCANGAN ASET BERSEPADU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495550" y="8096250"/>
            <a:ext cx="89725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76500" y="8877300"/>
            <a:ext cx="89725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420" t="10119" r="12252" b="87964"/>
          <a:stretch/>
        </p:blipFill>
        <p:spPr>
          <a:xfrm>
            <a:off x="0" y="7639644"/>
            <a:ext cx="12216064" cy="209550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461407" y="-106539"/>
            <a:ext cx="10101943" cy="2061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600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BENGKEL </a:t>
            </a:r>
          </a:p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PROJECT LESSONS LEARNED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2134313" y="4087579"/>
            <a:ext cx="7881685" cy="5334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spc="300" dirty="0">
                <a:solidFill>
                  <a:prstClr val="black"/>
                </a:solidFill>
                <a:latin typeface="Franklin Gothic Medium Cond" panose="020B0606030402020204" pitchFamily="34" charset="0"/>
              </a:rPr>
              <a:t>SEKIAN TERIMA KASIH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9490" y="1704214"/>
            <a:ext cx="7812192" cy="78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0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085746" y="-2726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6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CONTENT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dobe Arabic" panose="02040503050201020203" pitchFamily="18" charset="-78"/>
              </a:rPr>
              <a:t>02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/>
              </a:rPr>
              <a:t>#</a:t>
            </a:r>
            <a:r>
              <a:rPr lang="en-US" sz="1400" dirty="0" err="1">
                <a:solidFill>
                  <a:schemeClr val="bg1"/>
                </a:solidFill>
                <a:latin typeface="Roboto"/>
              </a:rPr>
              <a:t>bengkelprojectlessonslearned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14" y="2585471"/>
            <a:ext cx="6501349" cy="6501349"/>
          </a:xfrm>
          <a:prstGeom prst="rect">
            <a:avLst/>
          </a:prstGeom>
        </p:spPr>
      </p:pic>
      <p:sp>
        <p:nvSpPr>
          <p:cNvPr id="25" name="AutoShape 47"/>
          <p:cNvSpPr>
            <a:spLocks noChangeArrowheads="1"/>
          </p:cNvSpPr>
          <p:nvPr/>
        </p:nvSpPr>
        <p:spPr bwMode="ltGray">
          <a:xfrm rot="5400000" flipH="1">
            <a:off x="-3035881" y="3000960"/>
            <a:ext cx="6544847" cy="4606926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48"/>
          <p:cNvSpPr>
            <a:spLocks noChangeArrowheads="1"/>
          </p:cNvSpPr>
          <p:nvPr/>
        </p:nvSpPr>
        <p:spPr bwMode="gray">
          <a:xfrm>
            <a:off x="2546064" y="7261864"/>
            <a:ext cx="7817136" cy="698824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HOW TO EFFECTIVELY CAPTURE PLL</a:t>
            </a:r>
          </a:p>
        </p:txBody>
      </p:sp>
      <p:sp>
        <p:nvSpPr>
          <p:cNvPr id="29" name="AutoShape 49"/>
          <p:cNvSpPr>
            <a:spLocks noChangeArrowheads="1"/>
          </p:cNvSpPr>
          <p:nvPr/>
        </p:nvSpPr>
        <p:spPr bwMode="gray">
          <a:xfrm>
            <a:off x="2960619" y="6082165"/>
            <a:ext cx="6759114" cy="775834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ROLES AND RESPONSIBILITIES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0" name="AutoShape 50"/>
          <p:cNvSpPr>
            <a:spLocks noChangeArrowheads="1"/>
          </p:cNvSpPr>
          <p:nvPr/>
        </p:nvSpPr>
        <p:spPr bwMode="gray">
          <a:xfrm>
            <a:off x="3186795" y="4883033"/>
            <a:ext cx="4419600" cy="68570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PLL PROCESS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gray">
          <a:xfrm>
            <a:off x="2884731" y="3593936"/>
            <a:ext cx="6123802" cy="71105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WHY PLL ARE INEFFECTIVE?</a:t>
            </a:r>
          </a:p>
        </p:txBody>
      </p:sp>
      <p:sp>
        <p:nvSpPr>
          <p:cNvPr id="32" name="AutoShape 52"/>
          <p:cNvSpPr>
            <a:spLocks noChangeArrowheads="1"/>
          </p:cNvSpPr>
          <p:nvPr/>
        </p:nvSpPr>
        <p:spPr bwMode="gray">
          <a:xfrm>
            <a:off x="2328329" y="2375786"/>
            <a:ext cx="9491137" cy="65704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WHAT IS PROJECT LESSONS LEARNED (PLL)?</a:t>
            </a:r>
            <a:endParaRPr lang="en-US" sz="3600" b="1" dirty="0">
              <a:solidFill>
                <a:schemeClr val="tx2"/>
              </a:solidFill>
            </a:endParaRPr>
          </a:p>
        </p:txBody>
      </p:sp>
      <p:grpSp>
        <p:nvGrpSpPr>
          <p:cNvPr id="33" name="Group 53"/>
          <p:cNvGrpSpPr>
            <a:grpSpLocks/>
          </p:cNvGrpSpPr>
          <p:nvPr/>
        </p:nvGrpSpPr>
        <p:grpSpPr bwMode="auto">
          <a:xfrm>
            <a:off x="1909232" y="2569575"/>
            <a:ext cx="381000" cy="381000"/>
            <a:chOff x="2078" y="1680"/>
            <a:chExt cx="1615" cy="1615"/>
          </a:xfrm>
        </p:grpSpPr>
        <p:sp>
          <p:nvSpPr>
            <p:cNvPr id="3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0" name="Group 60"/>
          <p:cNvGrpSpPr>
            <a:grpSpLocks/>
          </p:cNvGrpSpPr>
          <p:nvPr/>
        </p:nvGrpSpPr>
        <p:grpSpPr bwMode="auto">
          <a:xfrm>
            <a:off x="2427534" y="3773142"/>
            <a:ext cx="381000" cy="381000"/>
            <a:chOff x="2078" y="1680"/>
            <a:chExt cx="1615" cy="1615"/>
          </a:xfrm>
        </p:grpSpPr>
        <p:sp>
          <p:nvSpPr>
            <p:cNvPr id="41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7" name="Group 67"/>
          <p:cNvGrpSpPr>
            <a:grpSpLocks/>
          </p:cNvGrpSpPr>
          <p:nvPr/>
        </p:nvGrpSpPr>
        <p:grpSpPr bwMode="auto">
          <a:xfrm>
            <a:off x="2729598" y="5066774"/>
            <a:ext cx="381000" cy="381000"/>
            <a:chOff x="2078" y="1680"/>
            <a:chExt cx="1615" cy="1615"/>
          </a:xfrm>
        </p:grpSpPr>
        <p:sp>
          <p:nvSpPr>
            <p:cNvPr id="48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7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Oval 7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" name="Group 74"/>
          <p:cNvGrpSpPr>
            <a:grpSpLocks/>
          </p:cNvGrpSpPr>
          <p:nvPr/>
        </p:nvGrpSpPr>
        <p:grpSpPr bwMode="auto">
          <a:xfrm>
            <a:off x="2539405" y="6311155"/>
            <a:ext cx="381000" cy="381000"/>
            <a:chOff x="2078" y="1680"/>
            <a:chExt cx="1615" cy="1615"/>
          </a:xfrm>
        </p:grpSpPr>
        <p:sp>
          <p:nvSpPr>
            <p:cNvPr id="55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Oval 7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1" name="Group 81"/>
          <p:cNvGrpSpPr>
            <a:grpSpLocks/>
          </p:cNvGrpSpPr>
          <p:nvPr/>
        </p:nvGrpSpPr>
        <p:grpSpPr bwMode="auto">
          <a:xfrm>
            <a:off x="2129084" y="7424517"/>
            <a:ext cx="355600" cy="381000"/>
            <a:chOff x="2078" y="1680"/>
            <a:chExt cx="1615" cy="1615"/>
          </a:xfrm>
        </p:grpSpPr>
        <p:sp>
          <p:nvSpPr>
            <p:cNvPr id="62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5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6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7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03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6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IS PLL?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dobe Arabic" panose="02040503050201020203" pitchFamily="18" charset="-78"/>
              </a:rPr>
              <a:t>03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/>
              </a:rPr>
              <a:t>#</a:t>
            </a:r>
            <a:r>
              <a:rPr lang="en-US" sz="1400" dirty="0" err="1">
                <a:solidFill>
                  <a:schemeClr val="bg1"/>
                </a:solidFill>
                <a:latin typeface="Roboto"/>
              </a:rPr>
              <a:t>bengkelprojectlessonslearned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8" name="AutoShape 3"/>
          <p:cNvSpPr>
            <a:spLocks noChangeArrowheads="1"/>
          </p:cNvSpPr>
          <p:nvPr/>
        </p:nvSpPr>
        <p:spPr bwMode="gray">
          <a:xfrm>
            <a:off x="266703" y="2316335"/>
            <a:ext cx="7129282" cy="2753609"/>
          </a:xfrm>
          <a:prstGeom prst="upArrow">
            <a:avLst>
              <a:gd name="adj1" fmla="val 56944"/>
              <a:gd name="adj2" fmla="val 50782"/>
            </a:avLst>
          </a:prstGeom>
          <a:gradFill rotWithShape="1">
            <a:gsLst>
              <a:gs pos="0">
                <a:srgbClr val="0099CC"/>
              </a:gs>
              <a:gs pos="100000">
                <a:srgbClr val="0099CC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9" name="AutoShape 27"/>
          <p:cNvSpPr>
            <a:spLocks noChangeArrowheads="1"/>
          </p:cNvSpPr>
          <p:nvPr/>
        </p:nvSpPr>
        <p:spPr bwMode="gray">
          <a:xfrm>
            <a:off x="312202" y="1607136"/>
            <a:ext cx="7748245" cy="64838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0AF7A">
                  <a:gamma/>
                  <a:shade val="46275"/>
                  <a:invGamma/>
                </a:srgbClr>
              </a:gs>
              <a:gs pos="50000">
                <a:srgbClr val="B0AF7A"/>
              </a:gs>
              <a:gs pos="100000">
                <a:srgbClr val="B0AF7A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Project Lessons Learned (PLL) :</a:t>
            </a:r>
          </a:p>
        </p:txBody>
      </p:sp>
      <p:sp>
        <p:nvSpPr>
          <p:cNvPr id="70" name="Text Box 28"/>
          <p:cNvSpPr txBox="1">
            <a:spLocks noChangeArrowheads="1"/>
          </p:cNvSpPr>
          <p:nvPr/>
        </p:nvSpPr>
        <p:spPr bwMode="auto">
          <a:xfrm>
            <a:off x="1106729" y="2785521"/>
            <a:ext cx="528221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Arial" panose="020B0604020202020204" pitchFamily="34" charset="0"/>
              </a:rPr>
              <a:t>is the learning gained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Arial" panose="020B0604020202020204" pitchFamily="34" charset="0"/>
              </a:rPr>
              <a:t> from the process of performing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Arial" panose="020B0604020202020204" pitchFamily="34" charset="0"/>
              </a:rPr>
              <a:t>a task or an activity</a:t>
            </a:r>
          </a:p>
        </p:txBody>
      </p:sp>
      <p:grpSp>
        <p:nvGrpSpPr>
          <p:cNvPr id="71" name="Group 35"/>
          <p:cNvGrpSpPr>
            <a:grpSpLocks/>
          </p:cNvGrpSpPr>
          <p:nvPr/>
        </p:nvGrpSpPr>
        <p:grpSpPr bwMode="auto">
          <a:xfrm>
            <a:off x="264203" y="4065444"/>
            <a:ext cx="2224014" cy="2309213"/>
            <a:chOff x="555" y="2823"/>
            <a:chExt cx="973" cy="1065"/>
          </a:xfrm>
        </p:grpSpPr>
        <p:pic>
          <p:nvPicPr>
            <p:cNvPr id="72" name="Picture 34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Oval 5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Oval 6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FF9900">
                    <a:alpha val="85001"/>
                  </a:srgbClr>
                </a:gs>
                <a:gs pos="100000">
                  <a:srgbClr val="FF99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Oval 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76" name="Picture 33" descr="Picture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315829" y="4546958"/>
            <a:ext cx="206338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To promote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the recurrence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of desirable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outcomes</a:t>
            </a:r>
          </a:p>
        </p:txBody>
      </p:sp>
      <p:grpSp>
        <p:nvGrpSpPr>
          <p:cNvPr id="78" name="Group 37"/>
          <p:cNvGrpSpPr>
            <a:grpSpLocks/>
          </p:cNvGrpSpPr>
          <p:nvPr/>
        </p:nvGrpSpPr>
        <p:grpSpPr bwMode="auto">
          <a:xfrm>
            <a:off x="2520828" y="4200916"/>
            <a:ext cx="2258747" cy="2326142"/>
            <a:chOff x="555" y="2823"/>
            <a:chExt cx="973" cy="1065"/>
          </a:xfrm>
        </p:grpSpPr>
        <p:pic>
          <p:nvPicPr>
            <p:cNvPr id="79" name="Picture 38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Oval 39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F0EA00"/>
                </a:gs>
                <a:gs pos="100000">
                  <a:srgbClr val="F0EA0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Oval 40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F0EA00">
                    <a:alpha val="85001"/>
                  </a:srgbClr>
                </a:gs>
                <a:gs pos="100000">
                  <a:srgbClr val="F0EA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Oval 41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F0EA00"/>
                </a:gs>
                <a:gs pos="100000">
                  <a:srgbClr val="F0EA0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3" name="Picture 42" descr="Picture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5" name="Group 44"/>
          <p:cNvGrpSpPr>
            <a:grpSpLocks/>
          </p:cNvGrpSpPr>
          <p:nvPr/>
        </p:nvGrpSpPr>
        <p:grpSpPr bwMode="auto">
          <a:xfrm>
            <a:off x="4830374" y="3828758"/>
            <a:ext cx="2789627" cy="2807820"/>
            <a:chOff x="555" y="2823"/>
            <a:chExt cx="973" cy="1065"/>
          </a:xfrm>
        </p:grpSpPr>
        <p:pic>
          <p:nvPicPr>
            <p:cNvPr id="86" name="Picture 45" descr="Pict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Oval 46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30C23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8" name="Oval 47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30C230">
                    <a:alpha val="85001"/>
                  </a:srgbClr>
                </a:gs>
                <a:gs pos="100000">
                  <a:srgbClr val="30C23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" name="Oval 4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30C23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90" name="Picture 49" descr="Picture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9" name="Text Box 36"/>
          <p:cNvSpPr txBox="1">
            <a:spLocks noChangeArrowheads="1"/>
          </p:cNvSpPr>
          <p:nvPr/>
        </p:nvSpPr>
        <p:spPr bwMode="auto">
          <a:xfrm>
            <a:off x="2609708" y="4629204"/>
            <a:ext cx="206338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To prelude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the recurrence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of undesirable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Verdana" panose="020B0604030504040204" pitchFamily="34" charset="0"/>
              </a:rPr>
              <a:t>outcomes</a:t>
            </a:r>
          </a:p>
        </p:txBody>
      </p:sp>
      <p:sp>
        <p:nvSpPr>
          <p:cNvPr id="100" name="Text Box 36"/>
          <p:cNvSpPr txBox="1">
            <a:spLocks noChangeArrowheads="1"/>
          </p:cNvSpPr>
          <p:nvPr/>
        </p:nvSpPr>
        <p:spPr bwMode="auto">
          <a:xfrm>
            <a:off x="5069762" y="4106565"/>
            <a:ext cx="229261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Verdana" panose="020B0604030504040204" pitchFamily="34" charset="0"/>
              </a:rPr>
              <a:t>Learned the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Verdana" panose="020B0604030504040204" pitchFamily="34" charset="0"/>
              </a:rPr>
              <a:t>good practices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Verdan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Verdana" panose="020B0604030504040204" pitchFamily="34" charset="0"/>
              </a:rPr>
              <a:t>Avoid the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Verdana" panose="020B0604030504040204" pitchFamily="34" charset="0"/>
              </a:rPr>
              <a:t>repeats of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Verdana" panose="020B0604030504040204" pitchFamily="34" charset="0"/>
              </a:rPr>
              <a:t>bad practices</a:t>
            </a:r>
          </a:p>
        </p:txBody>
      </p:sp>
      <p:sp>
        <p:nvSpPr>
          <p:cNvPr id="108" name="AutoShape 161"/>
          <p:cNvSpPr>
            <a:spLocks noChangeArrowheads="1"/>
          </p:cNvSpPr>
          <p:nvPr/>
        </p:nvSpPr>
        <p:spPr bwMode="auto">
          <a:xfrm>
            <a:off x="394490" y="6596832"/>
            <a:ext cx="8649586" cy="1999448"/>
          </a:xfrm>
          <a:prstGeom prst="wedgeRoundRectCallout">
            <a:avLst>
              <a:gd name="adj1" fmla="val 64806"/>
              <a:gd name="adj2" fmla="val -59769"/>
              <a:gd name="adj3" fmla="val 16667"/>
            </a:avLst>
          </a:prstGeom>
          <a:solidFill>
            <a:srgbClr val="D1C673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NEW KNOWLEDGE AND NEW LEARNING</a:t>
            </a:r>
          </a:p>
          <a:p>
            <a:pPr algn="ctr"/>
            <a:endParaRPr lang="en-US" sz="1200" b="1" dirty="0">
              <a:solidFill>
                <a:srgbClr val="C00000"/>
              </a:solidFill>
            </a:endParaRPr>
          </a:p>
          <a:p>
            <a:pPr algn="ctr"/>
            <a:r>
              <a:rPr lang="en-US" sz="2800" i="1" dirty="0">
                <a:solidFill>
                  <a:srgbClr val="000000"/>
                </a:solidFill>
              </a:rPr>
              <a:t>are identified through activity &amp; review, and incorporated into future work practices</a:t>
            </a:r>
          </a:p>
        </p:txBody>
      </p:sp>
      <p:grpSp>
        <p:nvGrpSpPr>
          <p:cNvPr id="109" name="Group 3"/>
          <p:cNvGrpSpPr>
            <a:grpSpLocks/>
          </p:cNvGrpSpPr>
          <p:nvPr/>
        </p:nvGrpSpPr>
        <p:grpSpPr bwMode="auto">
          <a:xfrm>
            <a:off x="8661803" y="2069812"/>
            <a:ext cx="2600709" cy="2467407"/>
            <a:chOff x="1655" y="1647"/>
            <a:chExt cx="2490" cy="2327"/>
          </a:xfrm>
        </p:grpSpPr>
        <p:sp>
          <p:nvSpPr>
            <p:cNvPr id="110" name="Freeform 4"/>
            <p:cNvSpPr>
              <a:spLocks/>
            </p:cNvSpPr>
            <p:nvPr/>
          </p:nvSpPr>
          <p:spPr bwMode="gray">
            <a:xfrm>
              <a:off x="1660" y="2336"/>
              <a:ext cx="912" cy="1231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6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" name="Freeform 5"/>
            <p:cNvSpPr>
              <a:spLocks/>
            </p:cNvSpPr>
            <p:nvPr/>
          </p:nvSpPr>
          <p:spPr bwMode="gray">
            <a:xfrm rot="7200000">
              <a:off x="2726" y="1655"/>
              <a:ext cx="860" cy="1305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0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100000">
                  <a:srgbClr val="33CC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12" name="Group 6"/>
            <p:cNvGrpSpPr>
              <a:grpSpLocks/>
            </p:cNvGrpSpPr>
            <p:nvPr/>
          </p:nvGrpSpPr>
          <p:grpSpPr bwMode="auto">
            <a:xfrm>
              <a:off x="1712" y="1647"/>
              <a:ext cx="1480" cy="1302"/>
              <a:chOff x="1712" y="1389"/>
              <a:chExt cx="1480" cy="1302"/>
            </a:xfrm>
          </p:grpSpPr>
          <p:sp>
            <p:nvSpPr>
              <p:cNvPr id="122" name="AutoShape 7"/>
              <p:cNvSpPr>
                <a:spLocks noChangeArrowheads="1"/>
              </p:cNvSpPr>
              <p:nvPr/>
            </p:nvSpPr>
            <p:spPr bwMode="gray">
              <a:xfrm rot="12600000">
                <a:off x="1712" y="2311"/>
                <a:ext cx="908" cy="380"/>
              </a:xfrm>
              <a:prstGeom prst="triangle">
                <a:avLst>
                  <a:gd name="adj" fmla="val 50000"/>
                </a:avLst>
              </a:pr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gray">
              <a:xfrm rot="7200000">
                <a:off x="1961" y="1810"/>
                <a:ext cx="948" cy="508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gray">
              <a:xfrm rot="7200000">
                <a:off x="2637" y="1226"/>
                <a:ext cx="392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13" name="Freeform 10"/>
            <p:cNvSpPr>
              <a:spLocks/>
            </p:cNvSpPr>
            <p:nvPr/>
          </p:nvSpPr>
          <p:spPr bwMode="gray">
            <a:xfrm rot="14400000">
              <a:off x="2798" y="2823"/>
              <a:ext cx="860" cy="1305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14" name="Group 11"/>
            <p:cNvGrpSpPr>
              <a:grpSpLocks/>
            </p:cNvGrpSpPr>
            <p:nvPr/>
          </p:nvGrpSpPr>
          <p:grpSpPr bwMode="auto">
            <a:xfrm>
              <a:off x="2849" y="2249"/>
              <a:ext cx="1296" cy="1381"/>
              <a:chOff x="2854" y="1996"/>
              <a:chExt cx="1296" cy="1381"/>
            </a:xfrm>
          </p:grpSpPr>
          <p:sp>
            <p:nvSpPr>
              <p:cNvPr id="119" name="AutoShape 12"/>
              <p:cNvSpPr>
                <a:spLocks noChangeArrowheads="1"/>
              </p:cNvSpPr>
              <p:nvPr/>
            </p:nvSpPr>
            <p:spPr bwMode="gray">
              <a:xfrm rot="19800000">
                <a:off x="2854" y="1996"/>
                <a:ext cx="906" cy="380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0" name="Freeform 13"/>
              <p:cNvSpPr>
                <a:spLocks/>
              </p:cNvSpPr>
              <p:nvPr/>
            </p:nvSpPr>
            <p:spPr bwMode="gray">
              <a:xfrm rot="14400000">
                <a:off x="3102" y="2371"/>
                <a:ext cx="948" cy="507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Freeform 14"/>
              <p:cNvSpPr>
                <a:spLocks/>
              </p:cNvSpPr>
              <p:nvPr/>
            </p:nvSpPr>
            <p:spPr bwMode="gray">
              <a:xfrm rot="14400000">
                <a:off x="3618" y="2845"/>
                <a:ext cx="346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3399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5" name="Group 15"/>
            <p:cNvGrpSpPr>
              <a:grpSpLocks/>
            </p:cNvGrpSpPr>
            <p:nvPr/>
          </p:nvGrpSpPr>
          <p:grpSpPr bwMode="auto">
            <a:xfrm>
              <a:off x="1655" y="3095"/>
              <a:ext cx="1571" cy="879"/>
              <a:chOff x="1655" y="2837"/>
              <a:chExt cx="1571" cy="879"/>
            </a:xfrm>
          </p:grpSpPr>
          <p:sp>
            <p:nvSpPr>
              <p:cNvPr id="116" name="Freeform 16"/>
              <p:cNvSpPr>
                <a:spLocks/>
              </p:cNvSpPr>
              <p:nvPr/>
            </p:nvSpPr>
            <p:spPr bwMode="gray">
              <a:xfrm>
                <a:off x="1655" y="2837"/>
                <a:ext cx="366" cy="692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AutoShape 17"/>
              <p:cNvSpPr>
                <a:spLocks noChangeArrowheads="1"/>
              </p:cNvSpPr>
              <p:nvPr/>
            </p:nvSpPr>
            <p:spPr bwMode="gray">
              <a:xfrm rot="5400000">
                <a:off x="2589" y="3078"/>
                <a:ext cx="872" cy="403"/>
              </a:xfrm>
              <a:prstGeom prst="triangle">
                <a:avLst>
                  <a:gd name="adj" fmla="val 50000"/>
                </a:avLst>
              </a:prstGeom>
              <a:solidFill>
                <a:srgbClr val="00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8" name="Freeform 18"/>
              <p:cNvSpPr>
                <a:spLocks/>
              </p:cNvSpPr>
              <p:nvPr/>
            </p:nvSpPr>
            <p:spPr bwMode="gray">
              <a:xfrm>
                <a:off x="1985" y="3040"/>
                <a:ext cx="1005" cy="489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25" name="Text Box 19"/>
          <p:cNvSpPr txBox="1">
            <a:spLocks noChangeArrowheads="1"/>
          </p:cNvSpPr>
          <p:nvPr/>
        </p:nvSpPr>
        <p:spPr bwMode="auto">
          <a:xfrm>
            <a:off x="7419400" y="4148168"/>
            <a:ext cx="22272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NEW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</a:rPr>
              <a:t>LESSONS</a:t>
            </a:r>
          </a:p>
        </p:txBody>
      </p:sp>
      <p:sp>
        <p:nvSpPr>
          <p:cNvPr id="126" name="Text Box 20"/>
          <p:cNvSpPr txBox="1">
            <a:spLocks noChangeArrowheads="1"/>
          </p:cNvSpPr>
          <p:nvPr/>
        </p:nvSpPr>
        <p:spPr bwMode="auto">
          <a:xfrm>
            <a:off x="10291752" y="4097117"/>
            <a:ext cx="22272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BEST PRACTICES</a:t>
            </a:r>
          </a:p>
        </p:txBody>
      </p:sp>
      <p:sp>
        <p:nvSpPr>
          <p:cNvPr id="127" name="Text Box 21"/>
          <p:cNvSpPr txBox="1">
            <a:spLocks noChangeArrowheads="1"/>
          </p:cNvSpPr>
          <p:nvPr/>
        </p:nvSpPr>
        <p:spPr bwMode="auto">
          <a:xfrm>
            <a:off x="8261815" y="1767662"/>
            <a:ext cx="326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9900"/>
                </a:solidFill>
                <a:latin typeface="Arial" panose="020B0604020202020204" pitchFamily="34" charset="0"/>
              </a:rPr>
              <a:t>ACTIVITY</a:t>
            </a:r>
          </a:p>
        </p:txBody>
      </p:sp>
      <p:sp>
        <p:nvSpPr>
          <p:cNvPr id="128" name="Text Box 21"/>
          <p:cNvSpPr txBox="1">
            <a:spLocks noChangeArrowheads="1"/>
          </p:cNvSpPr>
          <p:nvPr/>
        </p:nvSpPr>
        <p:spPr bwMode="auto">
          <a:xfrm>
            <a:off x="6754110" y="2664813"/>
            <a:ext cx="3260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latin typeface="Arial" panose="020B0604020202020204" pitchFamily="34" charset="0"/>
              </a:rPr>
              <a:t>activity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latin typeface="Arial" panose="020B0604020202020204" pitchFamily="34" charset="0"/>
              </a:rPr>
              <a:t>review</a:t>
            </a:r>
          </a:p>
        </p:txBody>
      </p:sp>
      <p:sp>
        <p:nvSpPr>
          <p:cNvPr id="129" name="Text Box 21"/>
          <p:cNvSpPr txBox="1">
            <a:spLocks noChangeArrowheads="1"/>
          </p:cNvSpPr>
          <p:nvPr/>
        </p:nvSpPr>
        <p:spPr bwMode="auto">
          <a:xfrm>
            <a:off x="8302625" y="4503845"/>
            <a:ext cx="3260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latin typeface="Arial" panose="020B0604020202020204" pitchFamily="34" charset="0"/>
              </a:rPr>
              <a:t>process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latin typeface="Arial" panose="020B0604020202020204" pitchFamily="34" charset="0"/>
              </a:rPr>
              <a:t>improvement</a:t>
            </a:r>
          </a:p>
        </p:txBody>
      </p:sp>
      <p:sp>
        <p:nvSpPr>
          <p:cNvPr id="130" name="Text Box 21"/>
          <p:cNvSpPr txBox="1">
            <a:spLocks noChangeArrowheads="1"/>
          </p:cNvSpPr>
          <p:nvPr/>
        </p:nvSpPr>
        <p:spPr bwMode="auto">
          <a:xfrm>
            <a:off x="9892178" y="2696759"/>
            <a:ext cx="3260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latin typeface="Arial" panose="020B0604020202020204" pitchFamily="34" charset="0"/>
              </a:rPr>
              <a:t>follow best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latin typeface="Arial" panose="020B0604020202020204" pitchFamily="34" charset="0"/>
              </a:rPr>
              <a:t>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47" y="4550421"/>
            <a:ext cx="4607544" cy="46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52" descr="A large white building&#10;&#10;Description automatically generated">
            <a:extLst>
              <a:ext uri="{FF2B5EF4-FFF2-40B4-BE49-F238E27FC236}">
                <a16:creationId xmlns:a16="http://schemas.microsoft.com/office/drawing/2014/main" id="{EBE4B1F8-C771-4865-9B78-251F9F45A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29" y="2955020"/>
            <a:ext cx="5497715" cy="309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dobe Arabic" panose="02040503050201020203" pitchFamily="18" charset="-78"/>
              </a:rPr>
              <a:t>04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/>
              </a:rPr>
              <a:t>#</a:t>
            </a:r>
            <a:r>
              <a:rPr lang="en-US" sz="1400" dirty="0" err="1">
                <a:solidFill>
                  <a:schemeClr val="bg1"/>
                </a:solidFill>
                <a:latin typeface="Roboto"/>
              </a:rPr>
              <a:t>bengkelprojectlessonslearned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35" name="Group 31"/>
          <p:cNvGrpSpPr>
            <a:grpSpLocks/>
          </p:cNvGrpSpPr>
          <p:nvPr/>
        </p:nvGrpSpPr>
        <p:grpSpPr bwMode="auto">
          <a:xfrm>
            <a:off x="3759200" y="1576768"/>
            <a:ext cx="8158028" cy="1162050"/>
            <a:chOff x="2160" y="1200"/>
            <a:chExt cx="3600" cy="732"/>
          </a:xfrm>
        </p:grpSpPr>
        <p:sp>
          <p:nvSpPr>
            <p:cNvPr id="136" name="AutoShape 14"/>
            <p:cNvSpPr>
              <a:spLocks noChangeArrowheads="1"/>
            </p:cNvSpPr>
            <p:nvPr/>
          </p:nvSpPr>
          <p:spPr bwMode="gray">
            <a:xfrm rot="16200000">
              <a:off x="3594" y="-234"/>
              <a:ext cx="732" cy="3600"/>
            </a:xfrm>
            <a:prstGeom prst="upArrow">
              <a:avLst>
                <a:gd name="adj1" fmla="val 63898"/>
                <a:gd name="adj2" fmla="val 85770"/>
              </a:avLst>
            </a:prstGeom>
            <a:gradFill rotWithShape="1">
              <a:gsLst>
                <a:gs pos="0">
                  <a:srgbClr val="6FC5E3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>
              <a:outerShdw dist="155023" dir="2099521" sy="50000" kx="2453608" algn="bl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s-MY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7" name="Text Box 8"/>
            <p:cNvSpPr txBox="1">
              <a:spLocks noChangeArrowheads="1"/>
            </p:cNvSpPr>
            <p:nvPr/>
          </p:nvSpPr>
          <p:spPr bwMode="gray">
            <a:xfrm>
              <a:off x="2295" y="1384"/>
              <a:ext cx="256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ms-MY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Penyiapan</a:t>
              </a:r>
              <a:r>
                <a:rPr kumimoji="0" lang="en-US" altLang="ms-MY" sz="32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ms-MY" sz="3200" b="1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Projek</a:t>
              </a:r>
              <a:r>
                <a:rPr kumimoji="0" lang="en-US" altLang="ms-MY" sz="32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14 </a:t>
              </a:r>
              <a:r>
                <a:rPr kumimoji="0" lang="en-US" altLang="ms-MY" sz="3200" b="1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dalam</a:t>
              </a:r>
              <a:r>
                <a:rPr kumimoji="0" lang="en-US" altLang="ms-MY" sz="32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</a:rPr>
                <a:t> 1</a:t>
              </a:r>
              <a:endParaRPr kumimoji="0" lang="en-US" altLang="ms-MY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8" name="Line 26"/>
            <p:cNvSpPr>
              <a:spLocks noChangeShapeType="1"/>
            </p:cNvSpPr>
            <p:nvPr/>
          </p:nvSpPr>
          <p:spPr bwMode="gray">
            <a:xfrm>
              <a:off x="4811" y="1576"/>
              <a:ext cx="949" cy="8"/>
            </a:xfrm>
            <a:prstGeom prst="line">
              <a:avLst/>
            </a:prstGeom>
            <a:noFill/>
            <a:ln w="28575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ms-MY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39" name="AutoShape 24"/>
          <p:cNvSpPr>
            <a:spLocks noChangeArrowheads="1"/>
          </p:cNvSpPr>
          <p:nvPr/>
        </p:nvSpPr>
        <p:spPr bwMode="gray">
          <a:xfrm>
            <a:off x="49682" y="941129"/>
            <a:ext cx="3945839" cy="3592569"/>
          </a:xfrm>
          <a:prstGeom prst="irregularSeal1">
            <a:avLst/>
          </a:prstGeom>
          <a:solidFill>
            <a:srgbClr val="E96421"/>
          </a:solidFill>
          <a:ln>
            <a:noFill/>
          </a:ln>
          <a:effectLst>
            <a:outerShdw dist="107763" dir="2700000" algn="ctr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ms-MY"/>
          </a:p>
        </p:txBody>
      </p:sp>
      <p:sp>
        <p:nvSpPr>
          <p:cNvPr id="8" name="Rectangle 7"/>
          <p:cNvSpPr/>
          <p:nvPr/>
        </p:nvSpPr>
        <p:spPr>
          <a:xfrm>
            <a:off x="40754" y="1818061"/>
            <a:ext cx="38332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ms-MY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PROJEK PEMBINAAN HOSPITAL PENGAJAR UNIVERSITI PUTRA MALAYSIA (HPUPM)</a:t>
            </a:r>
            <a:endParaRPr lang="ms-MY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67" name="Group 46"/>
          <p:cNvGrpSpPr>
            <a:grpSpLocks/>
          </p:cNvGrpSpPr>
          <p:nvPr/>
        </p:nvGrpSpPr>
        <p:grpSpPr bwMode="auto">
          <a:xfrm>
            <a:off x="7486650" y="2492667"/>
            <a:ext cx="4648200" cy="4572000"/>
            <a:chOff x="1488" y="960"/>
            <a:chExt cx="2928" cy="2880"/>
          </a:xfrm>
        </p:grpSpPr>
        <p:grpSp>
          <p:nvGrpSpPr>
            <p:cNvPr id="168" name="Group 40"/>
            <p:cNvGrpSpPr>
              <a:grpSpLocks/>
            </p:cNvGrpSpPr>
            <p:nvPr/>
          </p:nvGrpSpPr>
          <p:grpSpPr bwMode="auto">
            <a:xfrm>
              <a:off x="2356" y="960"/>
              <a:ext cx="1192" cy="959"/>
              <a:chOff x="2356" y="960"/>
              <a:chExt cx="1192" cy="959"/>
            </a:xfrm>
          </p:grpSpPr>
          <p:grpSp>
            <p:nvGrpSpPr>
              <p:cNvPr id="205" name="Group 4"/>
              <p:cNvGrpSpPr>
                <a:grpSpLocks/>
              </p:cNvGrpSpPr>
              <p:nvPr/>
            </p:nvGrpSpPr>
            <p:grpSpPr bwMode="auto">
              <a:xfrm>
                <a:off x="2356" y="960"/>
                <a:ext cx="1192" cy="959"/>
                <a:chOff x="2057" y="862"/>
                <a:chExt cx="1549" cy="1351"/>
              </a:xfrm>
            </p:grpSpPr>
            <p:sp>
              <p:nvSpPr>
                <p:cNvPr id="207" name="AutoShape 5"/>
                <p:cNvSpPr>
                  <a:spLocks noChangeArrowheads="1"/>
                </p:cNvSpPr>
                <p:nvPr/>
              </p:nvSpPr>
              <p:spPr bwMode="gray">
                <a:xfrm>
                  <a:off x="2070" y="885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8" name="AutoShape 6"/>
                <p:cNvSpPr>
                  <a:spLocks noChangeArrowheads="1"/>
                </p:cNvSpPr>
                <p:nvPr/>
              </p:nvSpPr>
              <p:spPr bwMode="gray">
                <a:xfrm>
                  <a:off x="2057" y="862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9" name="AutoShape 7"/>
                <p:cNvSpPr>
                  <a:spLocks noChangeArrowheads="1"/>
                </p:cNvSpPr>
                <p:nvPr/>
              </p:nvSpPr>
              <p:spPr bwMode="gray">
                <a:xfrm>
                  <a:off x="2147" y="942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7262EC"/>
                    </a:gs>
                    <a:gs pos="100000">
                      <a:srgbClr val="2614AA"/>
                    </a:gs>
                  </a:gsLst>
                  <a:lin ang="27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6" name="Text Box 16"/>
              <p:cNvSpPr txBox="1">
                <a:spLocks noChangeArrowheads="1"/>
              </p:cNvSpPr>
              <p:nvPr/>
            </p:nvSpPr>
            <p:spPr bwMode="gray">
              <a:xfrm>
                <a:off x="2519" y="1066"/>
                <a:ext cx="862" cy="6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2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Lukisan</a:t>
                </a:r>
                <a:r>
                  <a:rPr kumimoji="0" lang="en-US" altLang="ms-MY" sz="1400" b="1" i="0" u="none" strike="noStrike" kern="0" cap="none" spc="0" normalizeH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en-US" altLang="ms-MY" sz="1400" b="1" i="0" u="none" strike="noStrike" kern="0" cap="none" spc="0" normalizeH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Siap</a:t>
                </a:r>
                <a:endParaRPr kumimoji="0" lang="en-US" altLang="ms-MY" sz="14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ms-MY" sz="1400" b="1" kern="0" baseline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Bina</a:t>
                </a:r>
                <a:r>
                  <a:rPr lang="en-US" altLang="ms-MY" sz="14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 (As-Built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ms-MY" sz="14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Drawing)</a:t>
                </a:r>
              </a:p>
            </p:txBody>
          </p:sp>
        </p:grpSp>
        <p:grpSp>
          <p:nvGrpSpPr>
            <p:cNvPr id="169" name="Group 45"/>
            <p:cNvGrpSpPr>
              <a:grpSpLocks/>
            </p:cNvGrpSpPr>
            <p:nvPr/>
          </p:nvGrpSpPr>
          <p:grpSpPr bwMode="auto">
            <a:xfrm>
              <a:off x="1488" y="1438"/>
              <a:ext cx="1193" cy="959"/>
              <a:chOff x="1488" y="1438"/>
              <a:chExt cx="1193" cy="959"/>
            </a:xfrm>
          </p:grpSpPr>
          <p:grpSp>
            <p:nvGrpSpPr>
              <p:cNvPr id="200" name="Group 8"/>
              <p:cNvGrpSpPr>
                <a:grpSpLocks/>
              </p:cNvGrpSpPr>
              <p:nvPr/>
            </p:nvGrpSpPr>
            <p:grpSpPr bwMode="auto">
              <a:xfrm>
                <a:off x="1488" y="1438"/>
                <a:ext cx="1193" cy="959"/>
                <a:chOff x="1110" y="2656"/>
                <a:chExt cx="1549" cy="1351"/>
              </a:xfrm>
            </p:grpSpPr>
            <p:sp>
              <p:nvSpPr>
                <p:cNvPr id="202" name="AutoShape 9"/>
                <p:cNvSpPr>
                  <a:spLocks noChangeArrowheads="1"/>
                </p:cNvSpPr>
                <p:nvPr/>
              </p:nvSpPr>
              <p:spPr bwMode="gray">
                <a:xfrm>
                  <a:off x="1123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3" name="AutoShape 10"/>
                <p:cNvSpPr>
                  <a:spLocks noChangeArrowheads="1"/>
                </p:cNvSpPr>
                <p:nvPr/>
              </p:nvSpPr>
              <p:spPr bwMode="gray">
                <a:xfrm>
                  <a:off x="1110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4" name="AutoShape 11"/>
                <p:cNvSpPr>
                  <a:spLocks noChangeArrowheads="1"/>
                </p:cNvSpPr>
                <p:nvPr/>
              </p:nvSpPr>
              <p:spPr bwMode="gray">
                <a:xfrm>
                  <a:off x="1200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24B443"/>
                    </a:gs>
                    <a:gs pos="100000">
                      <a:srgbClr val="115D16"/>
                    </a:gs>
                  </a:gsLst>
                  <a:lin ang="27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1" name="Text Box 17"/>
              <p:cNvSpPr txBox="1">
                <a:spLocks noChangeArrowheads="1"/>
              </p:cNvSpPr>
              <p:nvPr/>
            </p:nvSpPr>
            <p:spPr bwMode="gray">
              <a:xfrm>
                <a:off x="1740" y="1474"/>
                <a:ext cx="685" cy="8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Skor</a:t>
                </a:r>
                <a:r>
                  <a:rPr kumimoji="0" lang="en-US" altLang="ms-MY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IBS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80.5 &gt; 70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ms-MY" sz="1000" b="1" i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(column, beam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ms-MY" sz="1000" b="1" i="1" kern="0" noProof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h</a:t>
                </a:r>
                <a:r>
                  <a:rPr kumimoji="0" lang="en-US" altLang="ms-MY" sz="1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alf</a:t>
                </a:r>
                <a:r>
                  <a:rPr kumimoji="0" lang="en-US" altLang="ms-MY" sz="1000" b="1" i="1" u="none" strike="noStrike" kern="0" cap="none" spc="0" normalizeH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slab,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000" b="1" i="1" u="none" strike="noStrike" kern="0" cap="none" spc="0" normalizeH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AAC bricks)</a:t>
                </a:r>
              </a:p>
            </p:txBody>
          </p:sp>
        </p:grpSp>
        <p:grpSp>
          <p:nvGrpSpPr>
            <p:cNvPr id="170" name="Group 39"/>
            <p:cNvGrpSpPr>
              <a:grpSpLocks/>
            </p:cNvGrpSpPr>
            <p:nvPr/>
          </p:nvGrpSpPr>
          <p:grpSpPr bwMode="auto">
            <a:xfrm>
              <a:off x="2356" y="1919"/>
              <a:ext cx="1192" cy="959"/>
              <a:chOff x="2356" y="1919"/>
              <a:chExt cx="1192" cy="959"/>
            </a:xfrm>
          </p:grpSpPr>
          <p:grpSp>
            <p:nvGrpSpPr>
              <p:cNvPr id="195" name="Group 12"/>
              <p:cNvGrpSpPr>
                <a:grpSpLocks/>
              </p:cNvGrpSpPr>
              <p:nvPr/>
            </p:nvGrpSpPr>
            <p:grpSpPr bwMode="auto">
              <a:xfrm>
                <a:off x="2356" y="1919"/>
                <a:ext cx="1192" cy="959"/>
                <a:chOff x="3174" y="2656"/>
                <a:chExt cx="1549" cy="1351"/>
              </a:xfrm>
            </p:grpSpPr>
            <p:sp>
              <p:nvSpPr>
                <p:cNvPr id="197" name="AutoShape 13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8" name="AutoShape 14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9" name="AutoShape 15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CC7032"/>
                    </a:gs>
                    <a:gs pos="100000">
                      <a:srgbClr val="844820"/>
                    </a:gs>
                  </a:gsLst>
                  <a:lin ang="27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96" name="Text Box 18"/>
              <p:cNvSpPr txBox="1">
                <a:spLocks noChangeArrowheads="1"/>
              </p:cNvSpPr>
              <p:nvPr/>
            </p:nvSpPr>
            <p:spPr bwMode="gray">
              <a:xfrm>
                <a:off x="2503" y="2037"/>
                <a:ext cx="856" cy="6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Sijil</a:t>
                </a:r>
                <a:r>
                  <a:rPr kumimoji="0" lang="en-US" altLang="ms-MY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en-US" altLang="ms-MY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Perakuan</a:t>
                </a:r>
                <a:endParaRPr lang="en-US" altLang="ms-MY" sz="1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Siap</a:t>
                </a:r>
                <a:r>
                  <a:rPr kumimoji="0" lang="en-US" altLang="ms-MY" sz="1400" b="1" i="0" u="none" strike="noStrike" kern="0" cap="none" spc="0" normalizeH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en-US" altLang="ms-MY" sz="1400" b="1" i="0" u="none" strike="noStrike" kern="0" cap="none" spc="0" normalizeH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Kerja</a:t>
                </a:r>
                <a:endParaRPr kumimoji="0" lang="en-US" altLang="ms-MY" sz="14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ms-MY" sz="1400" b="1" kern="0" baseline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(CPC)</a:t>
                </a:r>
                <a:endParaRPr kumimoji="0" lang="en-US" altLang="ms-MY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1" name="Group 41"/>
            <p:cNvGrpSpPr>
              <a:grpSpLocks/>
            </p:cNvGrpSpPr>
            <p:nvPr/>
          </p:nvGrpSpPr>
          <p:grpSpPr bwMode="auto">
            <a:xfrm>
              <a:off x="3223" y="1438"/>
              <a:ext cx="1193" cy="959"/>
              <a:chOff x="3223" y="1438"/>
              <a:chExt cx="1193" cy="959"/>
            </a:xfrm>
          </p:grpSpPr>
          <p:grpSp>
            <p:nvGrpSpPr>
              <p:cNvPr id="190" name="Group 19"/>
              <p:cNvGrpSpPr>
                <a:grpSpLocks/>
              </p:cNvGrpSpPr>
              <p:nvPr/>
            </p:nvGrpSpPr>
            <p:grpSpPr bwMode="auto">
              <a:xfrm>
                <a:off x="3223" y="1438"/>
                <a:ext cx="1193" cy="959"/>
                <a:chOff x="2057" y="862"/>
                <a:chExt cx="1549" cy="1351"/>
              </a:xfrm>
            </p:grpSpPr>
            <p:sp>
              <p:nvSpPr>
                <p:cNvPr id="192" name="AutoShape 20"/>
                <p:cNvSpPr>
                  <a:spLocks noChangeArrowheads="1"/>
                </p:cNvSpPr>
                <p:nvPr/>
              </p:nvSpPr>
              <p:spPr bwMode="gray">
                <a:xfrm>
                  <a:off x="2070" y="885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3" name="AutoShape 21"/>
                <p:cNvSpPr>
                  <a:spLocks noChangeArrowheads="1"/>
                </p:cNvSpPr>
                <p:nvPr/>
              </p:nvSpPr>
              <p:spPr bwMode="gray">
                <a:xfrm>
                  <a:off x="2057" y="862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4" name="AutoShape 22"/>
                <p:cNvSpPr>
                  <a:spLocks noChangeArrowheads="1"/>
                </p:cNvSpPr>
                <p:nvPr/>
              </p:nvSpPr>
              <p:spPr bwMode="gray">
                <a:xfrm>
                  <a:off x="2147" y="942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85B9C3">
                        <a:gamma/>
                        <a:shade val="46275"/>
                        <a:invGamma/>
                      </a:srgbClr>
                    </a:gs>
                    <a:gs pos="100000">
                      <a:srgbClr val="85B9C3"/>
                    </a:gs>
                  </a:gsLst>
                  <a:lin ang="27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91" name="Text Box 27"/>
              <p:cNvSpPr txBox="1">
                <a:spLocks noChangeArrowheads="1"/>
              </p:cNvSpPr>
              <p:nvPr/>
            </p:nvSpPr>
            <p:spPr bwMode="gray">
              <a:xfrm>
                <a:off x="3363" y="1596"/>
                <a:ext cx="924" cy="6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Penyata</a:t>
                </a:r>
                <a:r>
                  <a:rPr kumimoji="0" lang="en-US" altLang="ms-MY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en-US" altLang="ms-MY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Akaun</a:t>
                </a:r>
                <a:endParaRPr kumimoji="0" lang="en-US" altLang="ms-MY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ms-MY" sz="1400" b="1" kern="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Muktamad</a:t>
                </a:r>
                <a:endParaRPr lang="en-US" altLang="ms-MY" sz="1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(SOFA)</a:t>
                </a:r>
              </a:p>
            </p:txBody>
          </p:sp>
        </p:grpSp>
        <p:grpSp>
          <p:nvGrpSpPr>
            <p:cNvPr id="172" name="Group 42"/>
            <p:cNvGrpSpPr>
              <a:grpSpLocks/>
            </p:cNvGrpSpPr>
            <p:nvPr/>
          </p:nvGrpSpPr>
          <p:grpSpPr bwMode="auto">
            <a:xfrm>
              <a:off x="3223" y="2400"/>
              <a:ext cx="1193" cy="959"/>
              <a:chOff x="3223" y="2400"/>
              <a:chExt cx="1193" cy="959"/>
            </a:xfrm>
          </p:grpSpPr>
          <p:grpSp>
            <p:nvGrpSpPr>
              <p:cNvPr id="185" name="Group 23"/>
              <p:cNvGrpSpPr>
                <a:grpSpLocks/>
              </p:cNvGrpSpPr>
              <p:nvPr/>
            </p:nvGrpSpPr>
            <p:grpSpPr bwMode="auto">
              <a:xfrm>
                <a:off x="3223" y="2400"/>
                <a:ext cx="1193" cy="959"/>
                <a:chOff x="3174" y="2656"/>
                <a:chExt cx="1549" cy="1351"/>
              </a:xfrm>
            </p:grpSpPr>
            <p:sp>
              <p:nvSpPr>
                <p:cNvPr id="187" name="AutoShape 24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8" name="AutoShape 25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9" name="AutoShape 26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4DC9B1">
                        <a:gamma/>
                        <a:shade val="46275"/>
                        <a:invGamma/>
                      </a:srgbClr>
                    </a:gs>
                    <a:gs pos="100000">
                      <a:srgbClr val="4DC9B1"/>
                    </a:gs>
                  </a:gsLst>
                  <a:lin ang="27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86" name="Text Box 28"/>
              <p:cNvSpPr txBox="1">
                <a:spLocks noChangeArrowheads="1"/>
              </p:cNvSpPr>
              <p:nvPr/>
            </p:nvSpPr>
            <p:spPr bwMode="gray">
              <a:xfrm>
                <a:off x="3467" y="2506"/>
                <a:ext cx="731" cy="6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Projek</a:t>
                </a:r>
                <a:r>
                  <a:rPr kumimoji="0" lang="en-US" altLang="ms-MY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en-US" altLang="ms-MY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Siap</a:t>
                </a:r>
                <a:endParaRPr lang="en-US" altLang="ms-MY" sz="1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2</a:t>
                </a:r>
                <a:r>
                  <a:rPr kumimoji="0" lang="en-US" altLang="ms-MY" sz="1400" b="1" i="0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</a:t>
                </a:r>
                <a:r>
                  <a:rPr kumimoji="0" lang="en-US" altLang="ms-MY" sz="1400" b="1" i="0" u="none" strike="noStrike" kern="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Minggu</a:t>
                </a:r>
                <a:r>
                  <a:rPr kumimoji="0" lang="en-US" altLang="ms-MY" sz="1400" b="1" i="0" u="none" strike="noStrike" kern="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ms-MY" sz="1400" b="1" kern="0" baseline="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Awal</a:t>
                </a:r>
                <a:endParaRPr kumimoji="0" lang="en-US" altLang="ms-MY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73" name="Group 44"/>
            <p:cNvGrpSpPr>
              <a:grpSpLocks/>
            </p:cNvGrpSpPr>
            <p:nvPr/>
          </p:nvGrpSpPr>
          <p:grpSpPr bwMode="auto">
            <a:xfrm>
              <a:off x="1488" y="2400"/>
              <a:ext cx="1193" cy="959"/>
              <a:chOff x="1488" y="2400"/>
              <a:chExt cx="1193" cy="959"/>
            </a:xfrm>
          </p:grpSpPr>
          <p:grpSp>
            <p:nvGrpSpPr>
              <p:cNvPr id="180" name="Group 29"/>
              <p:cNvGrpSpPr>
                <a:grpSpLocks/>
              </p:cNvGrpSpPr>
              <p:nvPr/>
            </p:nvGrpSpPr>
            <p:grpSpPr bwMode="auto">
              <a:xfrm>
                <a:off x="1488" y="2400"/>
                <a:ext cx="1193" cy="959"/>
                <a:chOff x="3174" y="2656"/>
                <a:chExt cx="1549" cy="1351"/>
              </a:xfrm>
            </p:grpSpPr>
            <p:sp>
              <p:nvSpPr>
                <p:cNvPr id="182" name="AutoShape 30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3" name="AutoShape 31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4" name="AutoShape 32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0066CC"/>
                    </a:gs>
                    <a:gs pos="100000">
                      <a:srgbClr val="0066CC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81" name="Text Box 33"/>
              <p:cNvSpPr txBox="1">
                <a:spLocks noChangeArrowheads="1"/>
              </p:cNvSpPr>
              <p:nvPr/>
            </p:nvSpPr>
            <p:spPr bwMode="gray">
              <a:xfrm>
                <a:off x="1613" y="2466"/>
                <a:ext cx="906" cy="6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6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Fire</a:t>
                </a:r>
                <a:r>
                  <a:rPr kumimoji="0" lang="en-US" altLang="ms-MY" sz="1400" b="1" i="0" u="none" strike="noStrike" kern="0" cap="none" spc="0" normalizeH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Certificate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ms-MY" sz="1400" b="1" kern="0" baseline="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Diterima</a:t>
                </a:r>
                <a:r>
                  <a:rPr lang="en-US" altLang="ms-MY" sz="14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Sebelum</a:t>
                </a:r>
                <a:r>
                  <a:rPr kumimoji="0" lang="en-US" altLang="ms-MY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 CPC</a:t>
                </a:r>
              </a:p>
            </p:txBody>
          </p:sp>
        </p:grpSp>
        <p:grpSp>
          <p:nvGrpSpPr>
            <p:cNvPr id="174" name="Group 43"/>
            <p:cNvGrpSpPr>
              <a:grpSpLocks/>
            </p:cNvGrpSpPr>
            <p:nvPr/>
          </p:nvGrpSpPr>
          <p:grpSpPr bwMode="auto">
            <a:xfrm>
              <a:off x="2356" y="2881"/>
              <a:ext cx="1192" cy="959"/>
              <a:chOff x="2356" y="2881"/>
              <a:chExt cx="1192" cy="959"/>
            </a:xfrm>
          </p:grpSpPr>
          <p:grpSp>
            <p:nvGrpSpPr>
              <p:cNvPr id="175" name="Group 34"/>
              <p:cNvGrpSpPr>
                <a:grpSpLocks/>
              </p:cNvGrpSpPr>
              <p:nvPr/>
            </p:nvGrpSpPr>
            <p:grpSpPr bwMode="auto">
              <a:xfrm>
                <a:off x="2356" y="2881"/>
                <a:ext cx="1192" cy="959"/>
                <a:chOff x="3174" y="2656"/>
                <a:chExt cx="1549" cy="1351"/>
              </a:xfrm>
            </p:grpSpPr>
            <p:sp>
              <p:nvSpPr>
                <p:cNvPr id="177" name="AutoShape 35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8" name="AutoShape 36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9" name="AutoShape 37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BFAA4F">
                        <a:gamma/>
                        <a:shade val="46275"/>
                        <a:invGamma/>
                      </a:srgbClr>
                    </a:gs>
                    <a:gs pos="100000">
                      <a:srgbClr val="BFAA4F"/>
                    </a:gs>
                  </a:gsLst>
                  <a:lin ang="2700000" scaled="1"/>
                </a:gra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ms-MY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76" name="Text Box 38"/>
              <p:cNvSpPr txBox="1">
                <a:spLocks noChangeArrowheads="1"/>
              </p:cNvSpPr>
              <p:nvPr/>
            </p:nvSpPr>
            <p:spPr bwMode="gray">
              <a:xfrm>
                <a:off x="2511" y="3007"/>
                <a:ext cx="892" cy="6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5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Asset Tagging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ms-MY" sz="1400" b="1" kern="0" noProof="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Bagi</a:t>
                </a:r>
                <a:r>
                  <a:rPr lang="en-US" altLang="ms-MY" sz="1400" b="1" kern="0" noProof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rPr>
                  <a:t> 90,250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ms-MY" sz="1400" b="1" i="0" u="none" strike="noStrike" kern="0" cap="none" spc="0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Bil</a:t>
                </a:r>
                <a:r>
                  <a:rPr kumimoji="0" lang="en-US" altLang="ms-MY" sz="1400" b="1" i="0" u="none" strike="noStrike" kern="0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. </a:t>
                </a:r>
                <a:r>
                  <a:rPr kumimoji="0" lang="en-US" altLang="ms-MY" sz="1400" b="1" i="0" u="none" strike="noStrike" kern="0" cap="none" spc="0" normalizeH="0" baseline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</a:rPr>
                  <a:t>Aset</a:t>
                </a:r>
                <a:endParaRPr kumimoji="0" lang="en-US" altLang="ms-MY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10" name="Group 46"/>
          <p:cNvGrpSpPr>
            <a:grpSpLocks/>
          </p:cNvGrpSpPr>
          <p:nvPr/>
        </p:nvGrpSpPr>
        <p:grpSpPr bwMode="auto">
          <a:xfrm>
            <a:off x="60749" y="4261142"/>
            <a:ext cx="4648200" cy="4572000"/>
            <a:chOff x="1488" y="960"/>
            <a:chExt cx="2928" cy="2880"/>
          </a:xfrm>
        </p:grpSpPr>
        <p:grpSp>
          <p:nvGrpSpPr>
            <p:cNvPr id="211" name="Group 40"/>
            <p:cNvGrpSpPr>
              <a:grpSpLocks/>
            </p:cNvGrpSpPr>
            <p:nvPr/>
          </p:nvGrpSpPr>
          <p:grpSpPr bwMode="auto">
            <a:xfrm>
              <a:off x="2356" y="960"/>
              <a:ext cx="1192" cy="959"/>
              <a:chOff x="2356" y="960"/>
              <a:chExt cx="1192" cy="959"/>
            </a:xfrm>
          </p:grpSpPr>
          <p:grpSp>
            <p:nvGrpSpPr>
              <p:cNvPr id="248" name="Group 4"/>
              <p:cNvGrpSpPr>
                <a:grpSpLocks/>
              </p:cNvGrpSpPr>
              <p:nvPr/>
            </p:nvGrpSpPr>
            <p:grpSpPr bwMode="auto">
              <a:xfrm>
                <a:off x="2356" y="960"/>
                <a:ext cx="1192" cy="959"/>
                <a:chOff x="2057" y="862"/>
                <a:chExt cx="1549" cy="1351"/>
              </a:xfrm>
            </p:grpSpPr>
            <p:sp>
              <p:nvSpPr>
                <p:cNvPr id="250" name="AutoShape 5"/>
                <p:cNvSpPr>
                  <a:spLocks noChangeArrowheads="1"/>
                </p:cNvSpPr>
                <p:nvPr/>
              </p:nvSpPr>
              <p:spPr bwMode="gray">
                <a:xfrm>
                  <a:off x="2070" y="885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51" name="AutoShape 6"/>
                <p:cNvSpPr>
                  <a:spLocks noChangeArrowheads="1"/>
                </p:cNvSpPr>
                <p:nvPr/>
              </p:nvSpPr>
              <p:spPr bwMode="gray">
                <a:xfrm>
                  <a:off x="2057" y="862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52" name="AutoShape 7"/>
                <p:cNvSpPr>
                  <a:spLocks noChangeArrowheads="1"/>
                </p:cNvSpPr>
                <p:nvPr/>
              </p:nvSpPr>
              <p:spPr bwMode="gray">
                <a:xfrm>
                  <a:off x="2147" y="942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7262EC"/>
                    </a:gs>
                    <a:gs pos="100000">
                      <a:srgbClr val="2614AA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</p:grpSp>
          <p:sp>
            <p:nvSpPr>
              <p:cNvPr id="249" name="Text Box 16"/>
              <p:cNvSpPr txBox="1">
                <a:spLocks noChangeArrowheads="1"/>
              </p:cNvSpPr>
              <p:nvPr/>
            </p:nvSpPr>
            <p:spPr bwMode="gray">
              <a:xfrm>
                <a:off x="2531" y="1050"/>
                <a:ext cx="834" cy="6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ms-MY" sz="2400" b="1" dirty="0">
                    <a:solidFill>
                      <a:srgbClr val="FFC000"/>
                    </a:solidFill>
                  </a:rPr>
                  <a:t>9</a:t>
                </a:r>
              </a:p>
              <a:p>
                <a:pPr algn="ctr"/>
                <a:r>
                  <a:rPr lang="en-US" altLang="ms-MY" sz="14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Pengiktirafan</a:t>
                </a:r>
                <a:endParaRPr lang="en-US" altLang="ms-MY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QLASSIC</a:t>
                </a:r>
              </a:p>
              <a:p>
                <a:pPr algn="ctr"/>
                <a:r>
                  <a:rPr lang="en-US" altLang="ms-MY" sz="14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Oleh</a:t>
                </a:r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CIDB</a:t>
                </a:r>
              </a:p>
            </p:txBody>
          </p:sp>
        </p:grpSp>
        <p:grpSp>
          <p:nvGrpSpPr>
            <p:cNvPr id="212" name="Group 45"/>
            <p:cNvGrpSpPr>
              <a:grpSpLocks/>
            </p:cNvGrpSpPr>
            <p:nvPr/>
          </p:nvGrpSpPr>
          <p:grpSpPr bwMode="auto">
            <a:xfrm>
              <a:off x="1488" y="1438"/>
              <a:ext cx="1193" cy="959"/>
              <a:chOff x="1488" y="1438"/>
              <a:chExt cx="1193" cy="959"/>
            </a:xfrm>
          </p:grpSpPr>
          <p:grpSp>
            <p:nvGrpSpPr>
              <p:cNvPr id="243" name="Group 8"/>
              <p:cNvGrpSpPr>
                <a:grpSpLocks/>
              </p:cNvGrpSpPr>
              <p:nvPr/>
            </p:nvGrpSpPr>
            <p:grpSpPr bwMode="auto">
              <a:xfrm>
                <a:off x="1488" y="1438"/>
                <a:ext cx="1193" cy="959"/>
                <a:chOff x="1110" y="2656"/>
                <a:chExt cx="1549" cy="1351"/>
              </a:xfrm>
            </p:grpSpPr>
            <p:sp>
              <p:nvSpPr>
                <p:cNvPr id="245" name="AutoShape 9"/>
                <p:cNvSpPr>
                  <a:spLocks noChangeArrowheads="1"/>
                </p:cNvSpPr>
                <p:nvPr/>
              </p:nvSpPr>
              <p:spPr bwMode="gray">
                <a:xfrm>
                  <a:off x="1123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46" name="AutoShape 10"/>
                <p:cNvSpPr>
                  <a:spLocks noChangeArrowheads="1"/>
                </p:cNvSpPr>
                <p:nvPr/>
              </p:nvSpPr>
              <p:spPr bwMode="gray">
                <a:xfrm>
                  <a:off x="1110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47" name="AutoShape 11"/>
                <p:cNvSpPr>
                  <a:spLocks noChangeArrowheads="1"/>
                </p:cNvSpPr>
                <p:nvPr/>
              </p:nvSpPr>
              <p:spPr bwMode="gray">
                <a:xfrm>
                  <a:off x="1200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24B443"/>
                    </a:gs>
                    <a:gs pos="100000">
                      <a:srgbClr val="115D16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</p:grpSp>
          <p:sp>
            <p:nvSpPr>
              <p:cNvPr id="244" name="Text Box 17"/>
              <p:cNvSpPr txBox="1">
                <a:spLocks noChangeArrowheads="1"/>
              </p:cNvSpPr>
              <p:nvPr/>
            </p:nvSpPr>
            <p:spPr bwMode="gray">
              <a:xfrm>
                <a:off x="1516" y="1466"/>
                <a:ext cx="1130" cy="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ms-MY" sz="2400" b="1" dirty="0">
                    <a:solidFill>
                      <a:srgbClr val="FFC000"/>
                    </a:solidFill>
                  </a:rPr>
                  <a:t>14</a:t>
                </a: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Coffee Table Book</a:t>
                </a: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Aspire – The</a:t>
                </a: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Determination</a:t>
                </a: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 Succeed</a:t>
                </a:r>
              </a:p>
            </p:txBody>
          </p:sp>
        </p:grpSp>
        <p:grpSp>
          <p:nvGrpSpPr>
            <p:cNvPr id="213" name="Group 39"/>
            <p:cNvGrpSpPr>
              <a:grpSpLocks/>
            </p:cNvGrpSpPr>
            <p:nvPr/>
          </p:nvGrpSpPr>
          <p:grpSpPr bwMode="auto">
            <a:xfrm>
              <a:off x="2356" y="1919"/>
              <a:ext cx="1192" cy="959"/>
              <a:chOff x="2356" y="1919"/>
              <a:chExt cx="1192" cy="959"/>
            </a:xfrm>
          </p:grpSpPr>
          <p:grpSp>
            <p:nvGrpSpPr>
              <p:cNvPr id="238" name="Group 12"/>
              <p:cNvGrpSpPr>
                <a:grpSpLocks/>
              </p:cNvGrpSpPr>
              <p:nvPr/>
            </p:nvGrpSpPr>
            <p:grpSpPr bwMode="auto">
              <a:xfrm>
                <a:off x="2356" y="1919"/>
                <a:ext cx="1192" cy="959"/>
                <a:chOff x="3174" y="2656"/>
                <a:chExt cx="1549" cy="1351"/>
              </a:xfrm>
            </p:grpSpPr>
            <p:sp>
              <p:nvSpPr>
                <p:cNvPr id="240" name="AutoShape 13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41" name="AutoShape 14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42" name="AutoShape 15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CC7032"/>
                    </a:gs>
                    <a:gs pos="100000">
                      <a:srgbClr val="844820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</p:grpSp>
          <p:sp>
            <p:nvSpPr>
              <p:cNvPr id="239" name="Text Box 18"/>
              <p:cNvSpPr txBox="1">
                <a:spLocks noChangeArrowheads="1"/>
              </p:cNvSpPr>
              <p:nvPr/>
            </p:nvSpPr>
            <p:spPr bwMode="gray">
              <a:xfrm>
                <a:off x="2517" y="1949"/>
                <a:ext cx="834" cy="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ms-MY" sz="2400" b="1" dirty="0">
                    <a:solidFill>
                      <a:srgbClr val="FFC000"/>
                    </a:solidFill>
                  </a:rPr>
                  <a:t>8</a:t>
                </a:r>
              </a:p>
              <a:p>
                <a:pPr algn="ctr"/>
                <a:r>
                  <a:rPr lang="en-US" altLang="ms-MY" sz="14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Pengiktirafan</a:t>
                </a:r>
                <a:endParaRPr lang="en-US" altLang="ms-MY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 </a:t>
                </a:r>
                <a:r>
                  <a:rPr lang="en-US" altLang="ms-MY" sz="14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Bintang</a:t>
                </a:r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SHASSIC</a:t>
                </a:r>
              </a:p>
              <a:p>
                <a:pPr algn="ctr"/>
                <a:r>
                  <a:rPr lang="en-US" altLang="ms-MY" sz="14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Oleh</a:t>
                </a:r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CIDB</a:t>
                </a:r>
              </a:p>
            </p:txBody>
          </p:sp>
        </p:grpSp>
        <p:grpSp>
          <p:nvGrpSpPr>
            <p:cNvPr id="214" name="Group 41"/>
            <p:cNvGrpSpPr>
              <a:grpSpLocks/>
            </p:cNvGrpSpPr>
            <p:nvPr/>
          </p:nvGrpSpPr>
          <p:grpSpPr bwMode="auto">
            <a:xfrm>
              <a:off x="3223" y="1438"/>
              <a:ext cx="1193" cy="959"/>
              <a:chOff x="3223" y="1438"/>
              <a:chExt cx="1193" cy="959"/>
            </a:xfrm>
          </p:grpSpPr>
          <p:grpSp>
            <p:nvGrpSpPr>
              <p:cNvPr id="233" name="Group 19"/>
              <p:cNvGrpSpPr>
                <a:grpSpLocks/>
              </p:cNvGrpSpPr>
              <p:nvPr/>
            </p:nvGrpSpPr>
            <p:grpSpPr bwMode="auto">
              <a:xfrm>
                <a:off x="3223" y="1438"/>
                <a:ext cx="1193" cy="959"/>
                <a:chOff x="2057" y="862"/>
                <a:chExt cx="1549" cy="1351"/>
              </a:xfrm>
            </p:grpSpPr>
            <p:sp>
              <p:nvSpPr>
                <p:cNvPr id="235" name="AutoShape 20"/>
                <p:cNvSpPr>
                  <a:spLocks noChangeArrowheads="1"/>
                </p:cNvSpPr>
                <p:nvPr/>
              </p:nvSpPr>
              <p:spPr bwMode="gray">
                <a:xfrm>
                  <a:off x="2070" y="885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36" name="AutoShape 21"/>
                <p:cNvSpPr>
                  <a:spLocks noChangeArrowheads="1"/>
                </p:cNvSpPr>
                <p:nvPr/>
              </p:nvSpPr>
              <p:spPr bwMode="gray">
                <a:xfrm>
                  <a:off x="2057" y="862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37" name="AutoShape 22"/>
                <p:cNvSpPr>
                  <a:spLocks noChangeArrowheads="1"/>
                </p:cNvSpPr>
                <p:nvPr/>
              </p:nvSpPr>
              <p:spPr bwMode="gray">
                <a:xfrm>
                  <a:off x="2147" y="942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85B9C3">
                        <a:gamma/>
                        <a:shade val="46275"/>
                        <a:invGamma/>
                      </a:srgbClr>
                    </a:gs>
                    <a:gs pos="100000">
                      <a:srgbClr val="85B9C3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</p:grpSp>
          <p:sp>
            <p:nvSpPr>
              <p:cNvPr id="234" name="Text Box 27"/>
              <p:cNvSpPr txBox="1">
                <a:spLocks noChangeArrowheads="1"/>
              </p:cNvSpPr>
              <p:nvPr/>
            </p:nvSpPr>
            <p:spPr bwMode="gray">
              <a:xfrm>
                <a:off x="3307" y="1468"/>
                <a:ext cx="1002" cy="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ms-MY" sz="2400" b="1" dirty="0">
                    <a:solidFill>
                      <a:srgbClr val="FFC000"/>
                    </a:solidFill>
                  </a:rPr>
                  <a:t>10</a:t>
                </a:r>
              </a:p>
              <a:p>
                <a:pPr algn="ctr"/>
                <a:r>
                  <a:rPr lang="en-US" altLang="ms-MY" sz="14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Pengiktirafan</a:t>
                </a:r>
                <a:endParaRPr lang="en-US" altLang="ms-MY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 </a:t>
                </a:r>
                <a:r>
                  <a:rPr lang="en-US" altLang="ms-MY" sz="14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Bintang</a:t>
                </a:r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ms-MY" sz="14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pHJKR</a:t>
                </a:r>
                <a:endParaRPr lang="en-US" altLang="ms-MY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en-US" altLang="ms-MY" sz="14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Oleh</a:t>
                </a:r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CASKT JKR</a:t>
                </a:r>
              </a:p>
            </p:txBody>
          </p:sp>
        </p:grpSp>
        <p:grpSp>
          <p:nvGrpSpPr>
            <p:cNvPr id="215" name="Group 42"/>
            <p:cNvGrpSpPr>
              <a:grpSpLocks/>
            </p:cNvGrpSpPr>
            <p:nvPr/>
          </p:nvGrpSpPr>
          <p:grpSpPr bwMode="auto">
            <a:xfrm>
              <a:off x="3223" y="2400"/>
              <a:ext cx="1193" cy="959"/>
              <a:chOff x="3223" y="2400"/>
              <a:chExt cx="1193" cy="959"/>
            </a:xfrm>
          </p:grpSpPr>
          <p:grpSp>
            <p:nvGrpSpPr>
              <p:cNvPr id="228" name="Group 23"/>
              <p:cNvGrpSpPr>
                <a:grpSpLocks/>
              </p:cNvGrpSpPr>
              <p:nvPr/>
            </p:nvGrpSpPr>
            <p:grpSpPr bwMode="auto">
              <a:xfrm>
                <a:off x="3223" y="2400"/>
                <a:ext cx="1193" cy="959"/>
                <a:chOff x="3174" y="2656"/>
                <a:chExt cx="1549" cy="1351"/>
              </a:xfrm>
            </p:grpSpPr>
            <p:sp>
              <p:nvSpPr>
                <p:cNvPr id="230" name="AutoShape 24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31" name="AutoShape 25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32" name="AutoShape 26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4DC9B1">
                        <a:gamma/>
                        <a:shade val="46275"/>
                        <a:invGamma/>
                      </a:srgbClr>
                    </a:gs>
                    <a:gs pos="100000">
                      <a:srgbClr val="4DC9B1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</p:grpSp>
          <p:sp>
            <p:nvSpPr>
              <p:cNvPr id="229" name="Text Box 28"/>
              <p:cNvSpPr txBox="1">
                <a:spLocks noChangeArrowheads="1"/>
              </p:cNvSpPr>
              <p:nvPr/>
            </p:nvSpPr>
            <p:spPr bwMode="gray">
              <a:xfrm>
                <a:off x="3455" y="2530"/>
                <a:ext cx="728" cy="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ms-MY" sz="2400" b="1" dirty="0">
                    <a:solidFill>
                      <a:srgbClr val="FFC000"/>
                    </a:solidFill>
                  </a:rPr>
                  <a:t>11</a:t>
                </a: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Zero Major </a:t>
                </a: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Defects</a:t>
                </a:r>
              </a:p>
            </p:txBody>
          </p:sp>
        </p:grpSp>
        <p:grpSp>
          <p:nvGrpSpPr>
            <p:cNvPr id="216" name="Group 44"/>
            <p:cNvGrpSpPr>
              <a:grpSpLocks/>
            </p:cNvGrpSpPr>
            <p:nvPr/>
          </p:nvGrpSpPr>
          <p:grpSpPr bwMode="auto">
            <a:xfrm>
              <a:off x="1488" y="2400"/>
              <a:ext cx="1193" cy="959"/>
              <a:chOff x="1488" y="2400"/>
              <a:chExt cx="1193" cy="959"/>
            </a:xfrm>
          </p:grpSpPr>
          <p:grpSp>
            <p:nvGrpSpPr>
              <p:cNvPr id="223" name="Group 29"/>
              <p:cNvGrpSpPr>
                <a:grpSpLocks/>
              </p:cNvGrpSpPr>
              <p:nvPr/>
            </p:nvGrpSpPr>
            <p:grpSpPr bwMode="auto">
              <a:xfrm>
                <a:off x="1488" y="2400"/>
                <a:ext cx="1193" cy="959"/>
                <a:chOff x="3174" y="2656"/>
                <a:chExt cx="1549" cy="1351"/>
              </a:xfrm>
            </p:grpSpPr>
            <p:sp>
              <p:nvSpPr>
                <p:cNvPr id="225" name="AutoShape 30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26" name="AutoShape 31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27" name="AutoShape 32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0066CC"/>
                    </a:gs>
                    <a:gs pos="100000">
                      <a:srgbClr val="0066CC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</p:grpSp>
          <p:sp>
            <p:nvSpPr>
              <p:cNvPr id="224" name="Text Box 33"/>
              <p:cNvSpPr txBox="1">
                <a:spLocks noChangeArrowheads="1"/>
              </p:cNvSpPr>
              <p:nvPr/>
            </p:nvSpPr>
            <p:spPr bwMode="gray">
              <a:xfrm>
                <a:off x="1585" y="2402"/>
                <a:ext cx="977" cy="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ms-MY" sz="2400" b="1" dirty="0">
                    <a:solidFill>
                      <a:srgbClr val="FFC000"/>
                    </a:solidFill>
                  </a:rPr>
                  <a:t>13</a:t>
                </a:r>
              </a:p>
              <a:p>
                <a:pPr algn="ctr"/>
                <a:r>
                  <a:rPr lang="en-US" altLang="ms-MY" sz="14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Penjimatan</a:t>
                </a:r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Kos</a:t>
                </a:r>
              </a:p>
              <a:p>
                <a:pPr algn="ctr"/>
                <a:r>
                  <a:rPr lang="en-US" altLang="ms-MY" sz="1400" b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Kontrak</a:t>
                </a:r>
                <a:endParaRPr lang="en-US" altLang="ms-MY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en-US" altLang="ms-MY" sz="10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en-US" altLang="ms-MY" sz="1000" b="1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pelanggan</a:t>
                </a:r>
                <a:r>
                  <a:rPr lang="en-US" altLang="ms-MY" sz="10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ms-MY" sz="1000" b="1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dapat</a:t>
                </a:r>
                <a:endParaRPr lang="en-US" altLang="ms-MY" sz="1000" b="1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en-US" altLang="ms-MY" sz="1000" b="1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membuat</a:t>
                </a:r>
                <a:r>
                  <a:rPr lang="en-US" altLang="ms-MY" sz="10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ms-MY" sz="1000" b="1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pembelian</a:t>
                </a:r>
                <a:r>
                  <a:rPr lang="en-US" altLang="ms-MY" sz="10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en-US" altLang="ms-MY" sz="1000" b="1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tambahan</a:t>
                </a:r>
                <a:r>
                  <a:rPr lang="en-US" altLang="ms-MY" sz="10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ms-MY" sz="1000" b="1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peralatan</a:t>
                </a:r>
                <a:r>
                  <a:rPr lang="en-US" altLang="ms-MY" sz="10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en-US" altLang="ms-MY" sz="1000" b="1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perubatan</a:t>
                </a:r>
                <a:r>
                  <a:rPr lang="en-US" altLang="ms-MY" sz="1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</p:txBody>
          </p:sp>
        </p:grpSp>
        <p:grpSp>
          <p:nvGrpSpPr>
            <p:cNvPr id="217" name="Group 43"/>
            <p:cNvGrpSpPr>
              <a:grpSpLocks/>
            </p:cNvGrpSpPr>
            <p:nvPr/>
          </p:nvGrpSpPr>
          <p:grpSpPr bwMode="auto">
            <a:xfrm>
              <a:off x="2356" y="2881"/>
              <a:ext cx="1192" cy="959"/>
              <a:chOff x="2356" y="2881"/>
              <a:chExt cx="1192" cy="959"/>
            </a:xfrm>
          </p:grpSpPr>
          <p:grpSp>
            <p:nvGrpSpPr>
              <p:cNvPr id="218" name="Group 34"/>
              <p:cNvGrpSpPr>
                <a:grpSpLocks/>
              </p:cNvGrpSpPr>
              <p:nvPr/>
            </p:nvGrpSpPr>
            <p:grpSpPr bwMode="auto">
              <a:xfrm>
                <a:off x="2356" y="2881"/>
                <a:ext cx="1192" cy="959"/>
                <a:chOff x="3174" y="2656"/>
                <a:chExt cx="1549" cy="1351"/>
              </a:xfrm>
            </p:grpSpPr>
            <p:sp>
              <p:nvSpPr>
                <p:cNvPr id="220" name="AutoShape 35"/>
                <p:cNvSpPr>
                  <a:spLocks noChangeArrowheads="1"/>
                </p:cNvSpPr>
                <p:nvPr/>
              </p:nvSpPr>
              <p:spPr bwMode="gray">
                <a:xfrm>
                  <a:off x="3187" y="2679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C0C0C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21" name="AutoShape 36"/>
                <p:cNvSpPr>
                  <a:spLocks noChangeArrowheads="1"/>
                </p:cNvSpPr>
                <p:nvPr/>
              </p:nvSpPr>
              <p:spPr bwMode="gray">
                <a:xfrm>
                  <a:off x="3174" y="2656"/>
                  <a:ext cx="1536" cy="1328"/>
                </a:xfrm>
                <a:prstGeom prst="hexagon">
                  <a:avLst>
                    <a:gd name="adj" fmla="val 28916"/>
                    <a:gd name="vf" fmla="val 115470"/>
                  </a:avLst>
                </a:prstGeom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n w="9525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  <p:sp>
              <p:nvSpPr>
                <p:cNvPr id="222" name="AutoShape 37"/>
                <p:cNvSpPr>
                  <a:spLocks noChangeArrowheads="1"/>
                </p:cNvSpPr>
                <p:nvPr/>
              </p:nvSpPr>
              <p:spPr bwMode="gray">
                <a:xfrm>
                  <a:off x="3264" y="2736"/>
                  <a:ext cx="1350" cy="1168"/>
                </a:xfrm>
                <a:prstGeom prst="hexagon">
                  <a:avLst>
                    <a:gd name="adj" fmla="val 28896"/>
                    <a:gd name="vf" fmla="val 115470"/>
                  </a:avLst>
                </a:prstGeom>
                <a:gradFill rotWithShape="1">
                  <a:gsLst>
                    <a:gs pos="0">
                      <a:srgbClr val="BFAA4F">
                        <a:gamma/>
                        <a:shade val="46275"/>
                        <a:invGamma/>
                      </a:srgbClr>
                    </a:gs>
                    <a:gs pos="100000">
                      <a:srgbClr val="BFAA4F"/>
                    </a:gs>
                  </a:gsLst>
                  <a:lin ang="27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ms-MY"/>
                </a:p>
              </p:txBody>
            </p:sp>
          </p:grpSp>
          <p:sp>
            <p:nvSpPr>
              <p:cNvPr id="219" name="Text Box 38"/>
              <p:cNvSpPr txBox="1">
                <a:spLocks noChangeArrowheads="1"/>
              </p:cNvSpPr>
              <p:nvPr/>
            </p:nvSpPr>
            <p:spPr bwMode="gray">
              <a:xfrm>
                <a:off x="2557" y="2903"/>
                <a:ext cx="780" cy="8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ms-MY" sz="2400" b="1" dirty="0">
                    <a:solidFill>
                      <a:srgbClr val="FFC000"/>
                    </a:solidFill>
                  </a:rPr>
                  <a:t>12</a:t>
                </a: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Lost Time </a:t>
                </a:r>
              </a:p>
              <a:p>
                <a:pPr algn="ctr"/>
                <a:r>
                  <a:rPr lang="en-US" altLang="ms-MY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Injuries (LTI):</a:t>
                </a:r>
              </a:p>
              <a:p>
                <a:pPr algn="ctr"/>
                <a:r>
                  <a:rPr lang="en-US" altLang="ms-MY" sz="1000" b="1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Tiada</a:t>
                </a:r>
                <a:r>
                  <a:rPr lang="en-US" altLang="ms-MY" sz="10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en-US" altLang="ms-MY" sz="1000" b="1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Kemalangan</a:t>
                </a:r>
                <a:r>
                  <a:rPr lang="en-US" altLang="ms-MY" sz="10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pPr algn="ctr"/>
                <a:r>
                  <a:rPr lang="en-US" altLang="ms-MY" sz="1000" b="1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Besar</a:t>
                </a:r>
                <a:r>
                  <a:rPr lang="en-US" altLang="ms-MY" sz="10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ms-MY" sz="1000" b="1" i="1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Dilaporkan</a:t>
                </a:r>
                <a:endParaRPr lang="en-US" altLang="ms-MY" sz="1000" b="1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54" name="Picture 25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73E604-96ED-47AF-AF17-24B209EBDA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45297"/>
          <a:stretch/>
        </p:blipFill>
        <p:spPr>
          <a:xfrm>
            <a:off x="4711700" y="6318999"/>
            <a:ext cx="3857625" cy="237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5" name="Picture 25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73E604-96ED-47AF-AF17-24B209EBDA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6" t="54762" b="14443"/>
          <a:stretch/>
        </p:blipFill>
        <p:spPr>
          <a:xfrm>
            <a:off x="8667882" y="7137512"/>
            <a:ext cx="2819268" cy="1468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6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6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BEST PRACTICE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ISU BERULANG DALAM </a:t>
            </a:r>
          </a:p>
          <a:p>
            <a:r>
              <a:rPr lang="en-US" sz="48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LAPORAN KETUA AUDIT NEGARA</a:t>
            </a:r>
            <a:endParaRPr lang="en-MY" sz="48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dobe Arabic" panose="02040503050201020203" pitchFamily="18" charset="-78"/>
              </a:rPr>
              <a:t>05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/>
              </a:rPr>
              <a:t>#</a:t>
            </a:r>
            <a:r>
              <a:rPr lang="en-US" sz="1400" dirty="0" err="1">
                <a:solidFill>
                  <a:schemeClr val="bg1"/>
                </a:solidFill>
                <a:latin typeface="Roboto"/>
              </a:rPr>
              <a:t>bengkelprojectlessonslearned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1" y="1920136"/>
            <a:ext cx="4119239" cy="1569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81" y="2183103"/>
            <a:ext cx="1009754" cy="1009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39" y="2865505"/>
            <a:ext cx="1312368" cy="15371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61" y="3157010"/>
            <a:ext cx="960427" cy="964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97" y="3823728"/>
            <a:ext cx="1378637" cy="1614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30" y="4103625"/>
            <a:ext cx="1030272" cy="103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47" y="4814229"/>
            <a:ext cx="1375037" cy="1610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68" y="5125119"/>
            <a:ext cx="983861" cy="983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163" y="5789702"/>
            <a:ext cx="1378637" cy="16182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81" y="6098780"/>
            <a:ext cx="991073" cy="991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81" y="6765355"/>
            <a:ext cx="4255286" cy="1620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80" y="7057277"/>
            <a:ext cx="1036299" cy="1036299"/>
          </a:xfrm>
          <a:prstGeom prst="rect">
            <a:avLst/>
          </a:prstGeom>
        </p:spPr>
      </p:pic>
      <p:sp>
        <p:nvSpPr>
          <p:cNvPr id="86" name="Rectangle 6"/>
          <p:cNvSpPr>
            <a:spLocks noChangeArrowheads="1"/>
          </p:cNvSpPr>
          <p:nvPr/>
        </p:nvSpPr>
        <p:spPr bwMode="gray">
          <a:xfrm>
            <a:off x="4478800" y="1843090"/>
            <a:ext cx="1600159" cy="1401986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Projek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Lewat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Disiapkan</a:t>
            </a:r>
            <a:endParaRPr lang="en-US" altLang="ms-MY" dirty="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87" name="Rectangle 9"/>
          <p:cNvSpPr>
            <a:spLocks noChangeArrowheads="1"/>
          </p:cNvSpPr>
          <p:nvPr/>
        </p:nvSpPr>
        <p:spPr bwMode="gray">
          <a:xfrm>
            <a:off x="332265" y="2768541"/>
            <a:ext cx="1413429" cy="1479385"/>
          </a:xfrm>
          <a:prstGeom prst="rect">
            <a:avLst/>
          </a:prstGeom>
          <a:gradFill rotWithShape="1">
            <a:gsLst>
              <a:gs pos="0">
                <a:srgbClr val="D85E28">
                  <a:gamma/>
                  <a:shade val="46275"/>
                  <a:invGamma/>
                </a:srgbClr>
              </a:gs>
              <a:gs pos="50000">
                <a:srgbClr val="D85E28"/>
              </a:gs>
              <a:gs pos="100000">
                <a:srgbClr val="D85E28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Kualiti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Tidak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Menepati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Spesifikasi</a:t>
            </a:r>
            <a:endParaRPr lang="en-US" altLang="ms-MY" dirty="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88" name="Rectangle 6"/>
          <p:cNvSpPr>
            <a:spLocks noChangeArrowheads="1"/>
          </p:cNvSpPr>
          <p:nvPr/>
        </p:nvSpPr>
        <p:spPr bwMode="gray">
          <a:xfrm>
            <a:off x="347712" y="4660116"/>
            <a:ext cx="1392151" cy="1771105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Ketidak-seragaman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Penentuan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Bon, WJP,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Insurans</a:t>
            </a:r>
            <a:endParaRPr lang="en-US" altLang="ms-MY" dirty="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89" name="Rectangle 9"/>
          <p:cNvSpPr>
            <a:spLocks noChangeArrowheads="1"/>
          </p:cNvSpPr>
          <p:nvPr/>
        </p:nvSpPr>
        <p:spPr bwMode="gray">
          <a:xfrm>
            <a:off x="4454454" y="3425804"/>
            <a:ext cx="1593811" cy="2350788"/>
          </a:xfrm>
          <a:prstGeom prst="rect">
            <a:avLst/>
          </a:prstGeom>
          <a:gradFill rotWithShape="1">
            <a:gsLst>
              <a:gs pos="0">
                <a:srgbClr val="D85E28">
                  <a:gamma/>
                  <a:shade val="46275"/>
                  <a:invGamma/>
                </a:srgbClr>
              </a:gs>
              <a:gs pos="50000">
                <a:srgbClr val="D85E28"/>
              </a:gs>
              <a:gs pos="100000">
                <a:srgbClr val="D85E28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Tidak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Mematuhi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Penyediaan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Perkhidmatan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Kenderaan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&amp;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Peralatan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Melalui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Kontrak</a:t>
            </a:r>
            <a:endParaRPr lang="en-US" altLang="ms-MY" dirty="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90" name="Rectangle 6"/>
          <p:cNvSpPr>
            <a:spLocks noChangeArrowheads="1"/>
          </p:cNvSpPr>
          <p:nvPr/>
        </p:nvSpPr>
        <p:spPr bwMode="gray">
          <a:xfrm>
            <a:off x="4445473" y="5979251"/>
            <a:ext cx="1600461" cy="1635640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Lukisan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Siap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Bina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Berbeza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Dari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Sebenar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, 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Lewat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Dihantar</a:t>
            </a:r>
            <a:endParaRPr lang="en-US" altLang="ms-MY" sz="1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1" name="Rectangle 9"/>
          <p:cNvSpPr>
            <a:spLocks noChangeArrowheads="1"/>
          </p:cNvSpPr>
          <p:nvPr/>
        </p:nvSpPr>
        <p:spPr bwMode="gray">
          <a:xfrm>
            <a:off x="332266" y="6757888"/>
            <a:ext cx="1407598" cy="1745667"/>
          </a:xfrm>
          <a:prstGeom prst="rect">
            <a:avLst/>
          </a:prstGeom>
          <a:gradFill rotWithShape="1">
            <a:gsLst>
              <a:gs pos="0">
                <a:srgbClr val="D85E28">
                  <a:gamma/>
                  <a:shade val="46275"/>
                  <a:invGamma/>
                </a:srgbClr>
              </a:gs>
              <a:gs pos="50000">
                <a:srgbClr val="D85E28"/>
              </a:gs>
              <a:gs pos="100000">
                <a:srgbClr val="D85E28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EOT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Diluluskan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Di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Luar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Tempoh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Yang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Dibenarkan</a:t>
            </a:r>
            <a:endParaRPr lang="en-US" altLang="ms-MY" sz="1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" name="Rectangle 6"/>
          <p:cNvSpPr>
            <a:spLocks noChangeArrowheads="1"/>
          </p:cNvSpPr>
          <p:nvPr/>
        </p:nvSpPr>
        <p:spPr bwMode="gray">
          <a:xfrm>
            <a:off x="10570224" y="1832616"/>
            <a:ext cx="1574246" cy="1582779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Kelewatan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Tandatangani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Dokumen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Kontrak</a:t>
            </a:r>
            <a:endParaRPr lang="en-US" altLang="ms-MY" sz="1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24" y="1916451"/>
            <a:ext cx="4119239" cy="156955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444" y="2179418"/>
            <a:ext cx="1009754" cy="1009754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01" y="2893719"/>
            <a:ext cx="1312368" cy="153715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274" y="3183008"/>
            <a:ext cx="960427" cy="96428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793" y="3851942"/>
            <a:ext cx="1378637" cy="161477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109" y="4131839"/>
            <a:ext cx="1030272" cy="1030272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610" y="4842443"/>
            <a:ext cx="1375037" cy="161056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64" y="5153333"/>
            <a:ext cx="983861" cy="983861"/>
          </a:xfrm>
          <a:prstGeom prst="rect">
            <a:avLst/>
          </a:prstGeom>
        </p:spPr>
      </p:pic>
      <p:sp>
        <p:nvSpPr>
          <p:cNvPr id="111" name="Rectangle 9"/>
          <p:cNvSpPr>
            <a:spLocks noChangeArrowheads="1"/>
          </p:cNvSpPr>
          <p:nvPr/>
        </p:nvSpPr>
        <p:spPr bwMode="gray">
          <a:xfrm>
            <a:off x="6346196" y="2659135"/>
            <a:ext cx="1559999" cy="1745872"/>
          </a:xfrm>
          <a:prstGeom prst="rect">
            <a:avLst/>
          </a:prstGeom>
          <a:gradFill rotWithShape="1">
            <a:gsLst>
              <a:gs pos="0">
                <a:srgbClr val="D85E28">
                  <a:gamma/>
                  <a:shade val="46275"/>
                  <a:invGamma/>
                </a:srgbClr>
              </a:gs>
              <a:gs pos="50000">
                <a:srgbClr val="D85E28"/>
              </a:gs>
              <a:gs pos="100000">
                <a:srgbClr val="D85E28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Kelemahan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Penyenggaraan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Bangunan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Pejabat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di Putrajaya</a:t>
            </a:r>
            <a:endParaRPr lang="en-US" altLang="ms-MY" sz="1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" name="Rectangle 6"/>
          <p:cNvSpPr>
            <a:spLocks noChangeArrowheads="1"/>
          </p:cNvSpPr>
          <p:nvPr/>
        </p:nvSpPr>
        <p:spPr bwMode="gray">
          <a:xfrm>
            <a:off x="6229237" y="4826750"/>
            <a:ext cx="1624059" cy="1471819"/>
          </a:xfrm>
          <a:prstGeom prst="rect">
            <a:avLst/>
          </a:prstGeom>
          <a:gradFill rotWithShape="1">
            <a:gsLst>
              <a:gs pos="0">
                <a:srgbClr val="009999">
                  <a:gamma/>
                  <a:shade val="46275"/>
                  <a:invGamma/>
                </a:srgbClr>
              </a:gs>
              <a:gs pos="50000">
                <a:srgbClr val="009999"/>
              </a:gs>
              <a:gs pos="100000">
                <a:srgbClr val="009999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Kelemahan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Pengurusan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Wang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Pendahuluan</a:t>
            </a:r>
            <a:endParaRPr lang="en-US" altLang="ms-MY" sz="1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3" name="Rectangle 9"/>
          <p:cNvSpPr>
            <a:spLocks noChangeArrowheads="1"/>
          </p:cNvSpPr>
          <p:nvPr/>
        </p:nvSpPr>
        <p:spPr bwMode="gray">
          <a:xfrm>
            <a:off x="10530722" y="3795361"/>
            <a:ext cx="1613748" cy="1735872"/>
          </a:xfrm>
          <a:prstGeom prst="rect">
            <a:avLst/>
          </a:prstGeom>
          <a:gradFill rotWithShape="1">
            <a:gsLst>
              <a:gs pos="0">
                <a:srgbClr val="D85E28">
                  <a:gamma/>
                  <a:shade val="46275"/>
                  <a:invGamma/>
                </a:srgbClr>
              </a:gs>
              <a:gs pos="50000">
                <a:srgbClr val="D85E28"/>
              </a:gs>
              <a:gs pos="100000">
                <a:srgbClr val="D85E28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07763" dir="81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Pelantikan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Semula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Kontraktor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Yang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Telah</a:t>
            </a:r>
            <a:r>
              <a:rPr lang="en-US" altLang="ms-MY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en-US" altLang="ms-MY" dirty="0" err="1">
                <a:solidFill>
                  <a:srgbClr val="FFFFCC"/>
                </a:solidFill>
                <a:latin typeface="Arial" panose="020B0604020202020204" pitchFamily="34" charset="0"/>
              </a:rPr>
              <a:t>Ditamatkan</a:t>
            </a:r>
            <a:endParaRPr lang="en-US" altLang="ms-MY" sz="1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19022" y="2372662"/>
            <a:ext cx="961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ms-MY" sz="4000" b="1" kern="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01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2180037" y="3271620"/>
            <a:ext cx="961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ms-MY" sz="4000" b="1" kern="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02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3070522" y="4257170"/>
            <a:ext cx="961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ms-MY" sz="4000" b="1" kern="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03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086802" y="5270782"/>
            <a:ext cx="961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ms-MY" sz="4000" b="1" kern="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04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3087123" y="6261891"/>
            <a:ext cx="961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ms-MY" sz="4000" b="1" kern="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05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095467" y="7234592"/>
            <a:ext cx="961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ms-MY" sz="4000" b="1" kern="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06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9197539" y="2334037"/>
            <a:ext cx="961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ms-MY" sz="4000" b="1" kern="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07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8264378" y="3322654"/>
            <a:ext cx="961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ms-MY" sz="4000" b="1" kern="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08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9146232" y="4325630"/>
            <a:ext cx="961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ms-MY" sz="4000" b="1" kern="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09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8161899" y="5293485"/>
            <a:ext cx="961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ms-MY" sz="4000" b="1" kern="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10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7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75" y="6380352"/>
            <a:ext cx="6408341" cy="2390772"/>
          </a:xfrm>
          <a:prstGeom prst="rect">
            <a:avLst/>
          </a:prstGeom>
          <a:effectLst>
            <a:reflection stA="0" endPos="59000" dist="381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3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dobe Arabic" panose="02040503050201020203" pitchFamily="18" charset="-78"/>
              </a:rPr>
              <a:t>06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/>
              </a:rPr>
              <a:t>#</a:t>
            </a:r>
            <a:r>
              <a:rPr lang="en-US" sz="1400" dirty="0" err="1">
                <a:solidFill>
                  <a:schemeClr val="bg1"/>
                </a:solidFill>
                <a:latin typeface="Roboto"/>
              </a:rPr>
              <a:t>bengkelprojectlessonslearned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0" y="1727728"/>
            <a:ext cx="10167555" cy="7007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75" y="2284268"/>
            <a:ext cx="6707332" cy="6707332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BUKU MERAH UPE, JPM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dobe Arabic" panose="02040503050201020203" pitchFamily="18" charset="-78"/>
              </a:rPr>
              <a:t>07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/>
              </a:rPr>
              <a:t>#</a:t>
            </a:r>
            <a:r>
              <a:rPr lang="en-US" sz="1400" dirty="0" err="1">
                <a:solidFill>
                  <a:schemeClr val="bg1"/>
                </a:solidFill>
                <a:latin typeface="Roboto"/>
              </a:rPr>
              <a:t>bengkelprojectlessonslearned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BUKU MERAH UPE, JPM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r="2722"/>
          <a:stretch/>
        </p:blipFill>
        <p:spPr>
          <a:xfrm>
            <a:off x="419099" y="1647124"/>
            <a:ext cx="11068051" cy="7099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6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5310" y="1686910"/>
            <a:ext cx="11667140" cy="708751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dobe Arabic" panose="02040503050201020203" pitchFamily="18" charset="-78"/>
              </a:rPr>
              <a:t>12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/>
              </a:rPr>
              <a:t>#</a:t>
            </a:r>
            <a:r>
              <a:rPr lang="en-US" sz="1400" dirty="0" err="1">
                <a:solidFill>
                  <a:schemeClr val="bg1"/>
                </a:solidFill>
                <a:latin typeface="Roboto"/>
              </a:rPr>
              <a:t>bengkelprojectlessonslearned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 KPKR BIL.17/2018</a:t>
            </a:r>
          </a:p>
          <a:p>
            <a:r>
              <a:rPr lang="en-US" sz="40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PENGGUNAAN PLL : JKR GUIDE</a:t>
            </a:r>
            <a:endParaRPr lang="en-MY" sz="40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4" t="16434" r="33547" b="5427"/>
          <a:stretch/>
        </p:blipFill>
        <p:spPr bwMode="auto">
          <a:xfrm>
            <a:off x="358687" y="1647123"/>
            <a:ext cx="11003580" cy="7015461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35" y="3234265"/>
            <a:ext cx="5842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2164" y="-30339"/>
            <a:ext cx="12254164" cy="1384234"/>
          </a:xfrm>
          <a:prstGeom prst="rect">
            <a:avLst/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28" y="284056"/>
            <a:ext cx="1189422" cy="871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0" y="229023"/>
            <a:ext cx="1181757" cy="921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20" t="10119" r="12252" b="87964"/>
          <a:stretch/>
        </p:blipFill>
        <p:spPr>
          <a:xfrm>
            <a:off x="-24064" y="1350441"/>
            <a:ext cx="12216064" cy="2095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44300" y="8576846"/>
            <a:ext cx="590550" cy="523220"/>
          </a:xfrm>
          <a:prstGeom prst="rect">
            <a:avLst/>
          </a:prstGeom>
          <a:solidFill>
            <a:srgbClr val="0A99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  <a:cs typeface="Adobe Arabic" panose="02040503050201020203" pitchFamily="18" charset="-78"/>
              </a:rPr>
              <a:t>08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839200"/>
            <a:ext cx="11487150" cy="304800"/>
          </a:xfrm>
          <a:prstGeom prst="rect">
            <a:avLst/>
          </a:prstGeom>
          <a:solidFill>
            <a:srgbClr val="766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1" y="8805325"/>
            <a:ext cx="4436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/>
              </a:rPr>
              <a:t>#</a:t>
            </a:r>
            <a:r>
              <a:rPr lang="en-US" sz="1400" dirty="0" err="1">
                <a:solidFill>
                  <a:schemeClr val="bg1"/>
                </a:solidFill>
                <a:latin typeface="Roboto"/>
              </a:rPr>
              <a:t>bengkelprojectlessonslearned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461407" y="-72672"/>
            <a:ext cx="10101943" cy="1460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6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PLL REPORTS</a:t>
            </a:r>
            <a:endParaRPr lang="en-MY" sz="5400" b="1" spc="6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5310" y="1686910"/>
            <a:ext cx="11667140" cy="677917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B8C36D-22E6-46C7-A0F8-AF82091E3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9819" y="5306038"/>
            <a:ext cx="2667565" cy="2884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933" y="1268235"/>
            <a:ext cx="9447826" cy="7773580"/>
          </a:xfrm>
          <a:prstGeom prst="rect">
            <a:avLst/>
          </a:prstGeom>
        </p:spPr>
      </p:pic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8923074" y="5139088"/>
            <a:ext cx="2981056" cy="3231661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D791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1D08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gray">
          <a:xfrm>
            <a:off x="9313461" y="4996214"/>
            <a:ext cx="2168561" cy="43745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79133"/>
              </a:gs>
              <a:gs pos="100000">
                <a:srgbClr val="D79133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" name="Group 50"/>
          <p:cNvGrpSpPr>
            <a:grpSpLocks/>
          </p:cNvGrpSpPr>
          <p:nvPr/>
        </p:nvGrpSpPr>
        <p:grpSpPr bwMode="auto">
          <a:xfrm>
            <a:off x="8719011" y="1795917"/>
            <a:ext cx="3120564" cy="3120564"/>
            <a:chOff x="3923" y="1525"/>
            <a:chExt cx="1361" cy="1361"/>
          </a:xfrm>
        </p:grpSpPr>
        <p:sp>
          <p:nvSpPr>
            <p:cNvPr id="36" name="Oval 6"/>
            <p:cNvSpPr>
              <a:spLocks noChangeArrowheads="1"/>
            </p:cNvSpPr>
            <p:nvPr/>
          </p:nvSpPr>
          <p:spPr bwMode="gray">
            <a:xfrm>
              <a:off x="3923" y="1525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0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Oval 7"/>
            <p:cNvSpPr>
              <a:spLocks noChangeArrowheads="1"/>
            </p:cNvSpPr>
            <p:nvPr/>
          </p:nvSpPr>
          <p:spPr bwMode="gray">
            <a:xfrm>
              <a:off x="3923" y="1525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alpha val="32001"/>
                  </a:srgbClr>
                </a:gs>
                <a:gs pos="100000">
                  <a:srgbClr val="0099CC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Oval 8"/>
            <p:cNvSpPr>
              <a:spLocks noChangeArrowheads="1"/>
            </p:cNvSpPr>
            <p:nvPr/>
          </p:nvSpPr>
          <p:spPr bwMode="gray">
            <a:xfrm>
              <a:off x="4012" y="1614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Oval 9"/>
            <p:cNvSpPr>
              <a:spLocks noChangeArrowheads="1"/>
            </p:cNvSpPr>
            <p:nvPr/>
          </p:nvSpPr>
          <p:spPr bwMode="gray">
            <a:xfrm>
              <a:off x="4013" y="1616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Oval 10"/>
            <p:cNvSpPr>
              <a:spLocks noChangeArrowheads="1"/>
            </p:cNvSpPr>
            <p:nvPr/>
          </p:nvSpPr>
          <p:spPr bwMode="gray">
            <a:xfrm>
              <a:off x="4076" y="1673"/>
              <a:ext cx="1065" cy="106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1" name="Group 31"/>
            <p:cNvGrpSpPr>
              <a:grpSpLocks/>
            </p:cNvGrpSpPr>
            <p:nvPr/>
          </p:nvGrpSpPr>
          <p:grpSpPr bwMode="auto">
            <a:xfrm>
              <a:off x="4095" y="1685"/>
              <a:ext cx="1031" cy="1031"/>
              <a:chOff x="4166" y="1706"/>
              <a:chExt cx="1252" cy="1252"/>
            </a:xfrm>
          </p:grpSpPr>
          <p:sp>
            <p:nvSpPr>
              <p:cNvPr id="43" name="Oval 32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val 33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val 34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" name="Oval 35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17" name="Picture 7" descr="nu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579" y="2446232"/>
            <a:ext cx="596091" cy="10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nu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104" y="2418399"/>
            <a:ext cx="596091" cy="10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num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033" y="2423442"/>
            <a:ext cx="824432" cy="10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AutoShape 37"/>
          <p:cNvSpPr>
            <a:spLocks noChangeArrowheads="1"/>
          </p:cNvSpPr>
          <p:nvPr/>
        </p:nvSpPr>
        <p:spPr bwMode="auto">
          <a:xfrm>
            <a:off x="9324862" y="4974117"/>
            <a:ext cx="2138866" cy="450452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79F89">
                        <a:gamma/>
                        <a:shade val="72549"/>
                        <a:invGamma/>
                      </a:srgbClr>
                    </a:gs>
                    <a:gs pos="100000">
                      <a:srgbClr val="A79F89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Verdana" panose="020B0604030504040204" pitchFamily="34" charset="0"/>
              </a:rPr>
              <a:t>Portal </a:t>
            </a:r>
            <a:r>
              <a:rPr lang="en-US" b="1" dirty="0" err="1">
                <a:latin typeface="Verdana" panose="020B0604030504040204" pitchFamily="34" charset="0"/>
              </a:rPr>
              <a:t>JPedia</a:t>
            </a:r>
            <a:endParaRPr lang="en-US" b="1" dirty="0">
              <a:latin typeface="Verdana" panose="020B0604030504040204" pitchFamily="34" charset="0"/>
            </a:endParaRPr>
          </a:p>
        </p:txBody>
      </p:sp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9007769" y="3469734"/>
            <a:ext cx="25600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PROJECT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LESSONS LEARNED REPORTS</a:t>
            </a:r>
          </a:p>
        </p:txBody>
      </p:sp>
      <p:sp>
        <p:nvSpPr>
          <p:cNvPr id="50" name="AutoShape 9"/>
          <p:cNvSpPr>
            <a:spLocks noChangeArrowheads="1"/>
          </p:cNvSpPr>
          <p:nvPr/>
        </p:nvSpPr>
        <p:spPr bwMode="gray">
          <a:xfrm>
            <a:off x="9369819" y="8094044"/>
            <a:ext cx="2168561" cy="43745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79133"/>
              </a:gs>
              <a:gs pos="100000">
                <a:srgbClr val="D79133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AutoShape 37"/>
          <p:cNvSpPr>
            <a:spLocks noChangeArrowheads="1"/>
          </p:cNvSpPr>
          <p:nvPr/>
        </p:nvSpPr>
        <p:spPr bwMode="auto">
          <a:xfrm>
            <a:off x="9399514" y="8071465"/>
            <a:ext cx="2138866" cy="450452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79F89">
                        <a:gamma/>
                        <a:shade val="72549"/>
                        <a:invGamma/>
                      </a:srgbClr>
                    </a:gs>
                    <a:gs pos="100000">
                      <a:srgbClr val="A79F89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63500" dir="3187806" algn="ctr" rotWithShape="0">
                    <a:srgbClr val="001D3A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Verdana" panose="020B0604030504040204" pitchFamily="34" charset="0"/>
              </a:rPr>
              <a:t>Domain PLL Wiki</a:t>
            </a:r>
          </a:p>
        </p:txBody>
      </p:sp>
      <p:sp>
        <p:nvSpPr>
          <p:cNvPr id="53" name="Text Box 21"/>
          <p:cNvSpPr txBox="1">
            <a:spLocks noChangeArrowheads="1"/>
          </p:cNvSpPr>
          <p:nvPr/>
        </p:nvSpPr>
        <p:spPr bwMode="auto">
          <a:xfrm>
            <a:off x="108200" y="2198646"/>
            <a:ext cx="30170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2018 - 2019</a:t>
            </a:r>
          </a:p>
        </p:txBody>
      </p:sp>
    </p:spTree>
    <p:extLst>
      <p:ext uri="{BB962C8B-B14F-4D97-AF65-F5344CB8AC3E}">
        <p14:creationId xmlns:p14="http://schemas.microsoft.com/office/powerpoint/2010/main" val="42045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CD100_dark_2002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D100_dark_2002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D100_dark_2002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D100_dark_2002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D100_dark_2002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1629</TotalTime>
  <Words>751</Words>
  <Application>Microsoft Office PowerPoint</Application>
  <PresentationFormat>Custom</PresentationFormat>
  <Paragraphs>290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Adobe Arabic</vt:lpstr>
      <vt:lpstr>Adobe Fan Heiti Std B</vt:lpstr>
      <vt:lpstr>Adobe Gothic Std B</vt:lpstr>
      <vt:lpstr>Adobe Hebrew</vt:lpstr>
      <vt:lpstr>Adobe Ming Std L</vt:lpstr>
      <vt:lpstr>Aharoni</vt:lpstr>
      <vt:lpstr>Arial</vt:lpstr>
      <vt:lpstr>Arial Narrow</vt:lpstr>
      <vt:lpstr>Century Gothic</vt:lpstr>
      <vt:lpstr>Franklin Gothic Medium Cond</vt:lpstr>
      <vt:lpstr>Roboto</vt:lpstr>
      <vt:lpstr>Segoe UI</vt:lpstr>
      <vt:lpstr>Verdana</vt:lpstr>
      <vt:lpstr>Wingdings</vt:lpstr>
      <vt:lpstr>Wingdings 3</vt:lpstr>
      <vt:lpstr>Wisp</vt:lpstr>
      <vt:lpstr>CD100_dark_2002</vt:lpstr>
      <vt:lpstr>1_CD100_dark_2002</vt:lpstr>
      <vt:lpstr>2_CD100_dark_2002</vt:lpstr>
      <vt:lpstr>3_CD100_dark_2002</vt:lpstr>
      <vt:lpstr>4_CD100_dark_2002</vt:lpstr>
      <vt:lpstr>Chart</vt:lpstr>
      <vt:lpstr>UNIT ECKM BAHAGIAN PENGURUSAN PROJEK KOMPLEKS CAWANGAN PERANCANGAN ASET BERSEPADU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ISSUES &amp; ELEMENTS Project Lessons Learned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ECKM BAHAGIAN PENGURUSAN PROJEK KOMPLEKS CAWANGAN PERANCANGAN ASET BERSEPADU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Hawaliza</dc:creator>
  <cp:lastModifiedBy>Administrator</cp:lastModifiedBy>
  <cp:revision>222</cp:revision>
  <dcterms:created xsi:type="dcterms:W3CDTF">2020-09-15T13:47:54Z</dcterms:created>
  <dcterms:modified xsi:type="dcterms:W3CDTF">2021-09-15T00:33:17Z</dcterms:modified>
</cp:coreProperties>
</file>