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5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78" r:id="rId19"/>
    <p:sldId id="280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-524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353671"/>
            <a:ext cx="7766936" cy="2697165"/>
          </a:xfrm>
        </p:spPr>
        <p:txBody>
          <a:bodyPr/>
          <a:lstStyle/>
          <a:p>
            <a:pPr algn="ctr"/>
            <a:r>
              <a:rPr lang="en-MY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DELANEY" panose="02000000000000000000" pitchFamily="2" charset="0"/>
              </a:rPr>
              <a:t>Taklimat</a:t>
            </a:r>
            <a:r>
              <a:rPr lang="en-MY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DELANEY" panose="02000000000000000000" pitchFamily="2" charset="0"/>
              </a:rPr>
              <a:t> Lesson Learnt </a:t>
            </a:r>
            <a:r>
              <a:rPr lang="en-MY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DELANEY" panose="02000000000000000000" pitchFamily="2" charset="0"/>
              </a:rPr>
              <a:t>Kompleks</a:t>
            </a:r>
            <a:r>
              <a:rPr lang="en-MY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DELANEY" panose="02000000000000000000" pitchFamily="2" charset="0"/>
              </a:rPr>
              <a:t> Islam Kuala Selangor</a:t>
            </a:r>
            <a:r>
              <a:rPr lang="en-MY" dirty="0" smtClean="0"/>
              <a:t/>
            </a:r>
            <a:br>
              <a:rPr lang="en-MY" dirty="0" smtClean="0"/>
            </a:br>
            <a:endParaRPr lang="en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MY" dirty="0" smtClean="0"/>
              <a:t> </a:t>
            </a:r>
            <a:endParaRPr lang="en-MY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36" y="3439845"/>
            <a:ext cx="5405732" cy="2945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5" y="3415552"/>
            <a:ext cx="5235910" cy="29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6. </a:t>
            </a:r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kedudukan</a:t>
            </a:r>
            <a:r>
              <a:rPr lang="en-MY" dirty="0" smtClean="0"/>
              <a:t> RWDP </a:t>
            </a:r>
            <a:r>
              <a:rPr lang="en-MY" dirty="0" err="1" smtClean="0"/>
              <a:t>tidak</a:t>
            </a:r>
            <a:r>
              <a:rPr lang="en-MY" dirty="0" smtClean="0"/>
              <a:t> </a:t>
            </a:r>
            <a:r>
              <a:rPr lang="en-MY" dirty="0" err="1" smtClean="0"/>
              <a:t>kemas</a:t>
            </a:r>
            <a:endParaRPr lang="en-MY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334" y="2376135"/>
            <a:ext cx="9296399" cy="576262"/>
          </a:xfrm>
        </p:spPr>
        <p:txBody>
          <a:bodyPr/>
          <a:lstStyle/>
          <a:p>
            <a:r>
              <a:rPr lang="en-MY" dirty="0" err="1">
                <a:solidFill>
                  <a:srgbClr val="0070C0"/>
                </a:solidFill>
              </a:rPr>
              <a:t>Kedudukan</a:t>
            </a:r>
            <a:r>
              <a:rPr lang="en-MY" dirty="0">
                <a:solidFill>
                  <a:srgbClr val="0070C0"/>
                </a:solidFill>
              </a:rPr>
              <a:t> RWDP di </a:t>
            </a:r>
            <a:r>
              <a:rPr lang="en-MY" dirty="0" err="1">
                <a:solidFill>
                  <a:srgbClr val="0070C0"/>
                </a:solidFill>
              </a:rPr>
              <a:t>tengah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tiang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tidak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kemas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dan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menjadi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tempat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sarang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burung.Penyelesaian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>
                <a:solidFill>
                  <a:srgbClr val="0070C0"/>
                </a:solidFill>
              </a:rPr>
              <a:t>di </a:t>
            </a:r>
            <a:r>
              <a:rPr lang="en-MY" dirty="0" err="1">
                <a:solidFill>
                  <a:srgbClr val="0070C0"/>
                </a:solidFill>
              </a:rPr>
              <a:t>tapak</a:t>
            </a:r>
            <a:r>
              <a:rPr lang="en-MY" dirty="0">
                <a:solidFill>
                  <a:srgbClr val="0070C0"/>
                </a:solidFill>
              </a:rPr>
              <a:t> - 'box-up' </a:t>
            </a:r>
            <a:r>
              <a:rPr lang="en-MY" dirty="0" err="1">
                <a:solidFill>
                  <a:srgbClr val="0070C0"/>
                </a:solidFill>
              </a:rPr>
              <a:t>atas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dan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bawah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tiang</a:t>
            </a:r>
            <a:r>
              <a:rPr lang="en-MY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Content Placeholder 6" descr="C:\Users\Win 8\AppData\Local\Microsoft\Windows\INetCache\Content.Word\IMG-20160113-WA0021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54" y="3128683"/>
            <a:ext cx="7225552" cy="3558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2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7. </a:t>
            </a:r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tingkap</a:t>
            </a:r>
            <a:r>
              <a:rPr lang="en-MY" dirty="0" smtClean="0"/>
              <a:t> di </a:t>
            </a:r>
            <a:r>
              <a:rPr lang="en-MY" dirty="0" err="1" smtClean="0"/>
              <a:t>pelantar</a:t>
            </a:r>
            <a:r>
              <a:rPr lang="en-MY" dirty="0" smtClean="0"/>
              <a:t> </a:t>
            </a:r>
            <a:r>
              <a:rPr lang="en-MY" dirty="0" err="1" smtClean="0"/>
              <a:t>tangga</a:t>
            </a:r>
            <a:endParaRPr lang="en-MY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334" y="2160983"/>
            <a:ext cx="8596667" cy="576262"/>
          </a:xfrm>
        </p:spPr>
        <p:txBody>
          <a:bodyPr/>
          <a:lstStyle/>
          <a:p>
            <a:r>
              <a:rPr lang="en-MY" dirty="0" err="1" smtClean="0">
                <a:solidFill>
                  <a:srgbClr val="0070C0"/>
                </a:solidFill>
              </a:rPr>
              <a:t>Tindakan</a:t>
            </a:r>
            <a:r>
              <a:rPr lang="en-MY" dirty="0" smtClean="0">
                <a:solidFill>
                  <a:srgbClr val="0070C0"/>
                </a:solidFill>
              </a:rPr>
              <a:t> : </a:t>
            </a:r>
            <a:r>
              <a:rPr lang="en-MY" dirty="0" err="1" smtClean="0">
                <a:solidFill>
                  <a:srgbClr val="0070C0"/>
                </a:solidFill>
              </a:rPr>
              <a:t>Pertingkat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koordinasi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rekabentuk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struktur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dan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arkitek</a:t>
            </a:r>
            <a:endParaRPr lang="en-MY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E:\BENGKEL KIKS\SAM_3136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82" y="2967827"/>
            <a:ext cx="6938683" cy="341504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970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8. </a:t>
            </a:r>
            <a:r>
              <a:rPr lang="en-MY" dirty="0" err="1" smtClean="0"/>
              <a:t>Kedudukan</a:t>
            </a:r>
            <a:r>
              <a:rPr lang="en-MY" dirty="0" smtClean="0"/>
              <a:t> </a:t>
            </a:r>
            <a:r>
              <a:rPr lang="en-MY" dirty="0" err="1" smtClean="0"/>
              <a:t>Pintu</a:t>
            </a:r>
            <a:r>
              <a:rPr lang="en-MY" dirty="0" smtClean="0"/>
              <a:t> </a:t>
            </a:r>
            <a:r>
              <a:rPr lang="en-MY" dirty="0" err="1"/>
              <a:t>Rumah</a:t>
            </a:r>
            <a:r>
              <a:rPr lang="en-MY" dirty="0"/>
              <a:t> </a:t>
            </a:r>
            <a:r>
              <a:rPr lang="en-MY" dirty="0" err="1"/>
              <a:t>Sampah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874" y="2026024"/>
            <a:ext cx="4185623" cy="746255"/>
          </a:xfrm>
        </p:spPr>
        <p:txBody>
          <a:bodyPr/>
          <a:lstStyle/>
          <a:p>
            <a:r>
              <a:rPr lang="en-MY" sz="1800" dirty="0" err="1" smtClean="0">
                <a:solidFill>
                  <a:srgbClr val="FF0000"/>
                </a:solidFill>
              </a:rPr>
              <a:t>Pintu</a:t>
            </a:r>
            <a:r>
              <a:rPr lang="en-MY" sz="1800" dirty="0" smtClean="0">
                <a:solidFill>
                  <a:srgbClr val="FF0000"/>
                </a:solidFill>
              </a:rPr>
              <a:t> </a:t>
            </a:r>
            <a:r>
              <a:rPr lang="en-MY" sz="1800" dirty="0" err="1" smtClean="0">
                <a:solidFill>
                  <a:srgbClr val="FF0000"/>
                </a:solidFill>
              </a:rPr>
              <a:t>rumah</a:t>
            </a:r>
            <a:r>
              <a:rPr lang="en-MY" sz="1800" dirty="0" smtClean="0">
                <a:solidFill>
                  <a:srgbClr val="FF0000"/>
                </a:solidFill>
              </a:rPr>
              <a:t> </a:t>
            </a:r>
            <a:r>
              <a:rPr lang="en-MY" sz="1800" dirty="0" err="1" smtClean="0">
                <a:solidFill>
                  <a:srgbClr val="FF0000"/>
                </a:solidFill>
              </a:rPr>
              <a:t>sampah</a:t>
            </a:r>
            <a:r>
              <a:rPr lang="en-MY" sz="1800" dirty="0" smtClean="0">
                <a:solidFill>
                  <a:srgbClr val="FF0000"/>
                </a:solidFill>
              </a:rPr>
              <a:t> </a:t>
            </a:r>
            <a:r>
              <a:rPr lang="en-MY" sz="1800" dirty="0" err="1" smtClean="0">
                <a:solidFill>
                  <a:srgbClr val="FF0000"/>
                </a:solidFill>
              </a:rPr>
              <a:t>menghadap</a:t>
            </a:r>
            <a:r>
              <a:rPr lang="en-MY" sz="1800" dirty="0" smtClean="0">
                <a:solidFill>
                  <a:srgbClr val="FF0000"/>
                </a:solidFill>
              </a:rPr>
              <a:t> cafeteria. </a:t>
            </a:r>
            <a:endParaRPr lang="en-MY" sz="18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C:\Users\Windows 7\AppData\Local\Microsoft\Windows\Temporary Internet Files\Content.Word\IMG-20150530-WA0056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2" y="3072932"/>
            <a:ext cx="6893858" cy="308582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55341" y="2160983"/>
            <a:ext cx="3281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err="1" smtClean="0">
                <a:solidFill>
                  <a:srgbClr val="0070C0"/>
                </a:solidFill>
              </a:rPr>
              <a:t>Tindakan</a:t>
            </a:r>
            <a:r>
              <a:rPr lang="en-MY" dirty="0" smtClean="0">
                <a:solidFill>
                  <a:srgbClr val="0070C0"/>
                </a:solidFill>
              </a:rPr>
              <a:t> : </a:t>
            </a:r>
            <a:r>
              <a:rPr lang="en-MY" dirty="0" err="1" smtClean="0">
                <a:solidFill>
                  <a:srgbClr val="0070C0"/>
                </a:solidFill>
              </a:rPr>
              <a:t>Orentasi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rumah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sampah</a:t>
            </a:r>
            <a:r>
              <a:rPr lang="en-MY" dirty="0" smtClean="0">
                <a:solidFill>
                  <a:srgbClr val="0070C0"/>
                </a:solidFill>
              </a:rPr>
              <a:t> di </a:t>
            </a:r>
            <a:r>
              <a:rPr lang="en-MY" dirty="0" err="1" smtClean="0">
                <a:solidFill>
                  <a:srgbClr val="0070C0"/>
                </a:solidFill>
              </a:rPr>
              <a:t>ubah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endParaRPr lang="en-MY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9. </a:t>
            </a:r>
            <a:r>
              <a:rPr lang="en-MY" dirty="0" err="1" smtClean="0"/>
              <a:t>Kesalahan</a:t>
            </a:r>
            <a:r>
              <a:rPr lang="en-MY" dirty="0" smtClean="0"/>
              <a:t> </a:t>
            </a:r>
            <a:r>
              <a:rPr lang="en-MY" dirty="0" err="1" smtClean="0"/>
              <a:t>Pemasangan</a:t>
            </a:r>
            <a:r>
              <a:rPr lang="en-MY" dirty="0" smtClean="0"/>
              <a:t> Tile</a:t>
            </a:r>
            <a:endParaRPr lang="en-MY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3221" y="1642269"/>
            <a:ext cx="6884894" cy="576262"/>
          </a:xfrm>
        </p:spPr>
        <p:txBody>
          <a:bodyPr/>
          <a:lstStyle/>
          <a:p>
            <a:r>
              <a:rPr lang="en-MY" dirty="0" err="1" smtClean="0">
                <a:solidFill>
                  <a:srgbClr val="0070C0"/>
                </a:solidFill>
              </a:rPr>
              <a:t>Pertingkat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koordinasi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rekabentuk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arkitek</a:t>
            </a:r>
            <a:endParaRPr lang="en-MY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C:\Users\Win 8\AppData\Local\Microsoft\Windows\INetCache\Content.Word\IMG-20160113-WA0035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13" y="2465295"/>
            <a:ext cx="7374599" cy="3926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8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10. </a:t>
            </a:r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/>
              <a:t>Ketinggian</a:t>
            </a:r>
            <a:r>
              <a:rPr lang="en-MY" dirty="0"/>
              <a:t> </a:t>
            </a:r>
            <a:r>
              <a:rPr lang="en-MY" dirty="0" err="1"/>
              <a:t>Pentas</a:t>
            </a:r>
            <a:r>
              <a:rPr lang="en-MY" dirty="0"/>
              <a:t> Dewan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 err="1" smtClean="0">
                <a:solidFill>
                  <a:srgbClr val="FF0000"/>
                </a:solidFill>
              </a:rPr>
              <a:t>Risiko</a:t>
            </a:r>
            <a:r>
              <a:rPr lang="en-MY" dirty="0" smtClean="0">
                <a:solidFill>
                  <a:srgbClr val="FF0000"/>
                </a:solidFill>
              </a:rPr>
              <a:t>: </a:t>
            </a:r>
            <a:r>
              <a:rPr lang="en-MY" dirty="0" err="1" smtClean="0">
                <a:solidFill>
                  <a:srgbClr val="FF0000"/>
                </a:solidFill>
              </a:rPr>
              <a:t>Ketinggian</a:t>
            </a:r>
            <a:r>
              <a:rPr lang="en-MY" dirty="0" smtClean="0">
                <a:solidFill>
                  <a:srgbClr val="FF0000"/>
                </a:solidFill>
              </a:rPr>
              <a:t> </a:t>
            </a:r>
            <a:r>
              <a:rPr lang="en-MY" dirty="0" err="1" smtClean="0">
                <a:solidFill>
                  <a:srgbClr val="FF0000"/>
                </a:solidFill>
              </a:rPr>
              <a:t>pentas</a:t>
            </a:r>
            <a:r>
              <a:rPr lang="en-MY" dirty="0" smtClean="0">
                <a:solidFill>
                  <a:srgbClr val="FF0000"/>
                </a:solidFill>
              </a:rPr>
              <a:t> </a:t>
            </a:r>
            <a:r>
              <a:rPr lang="en-MY" dirty="0" err="1" smtClean="0">
                <a:solidFill>
                  <a:srgbClr val="FF0000"/>
                </a:solidFill>
              </a:rPr>
              <a:t>agak</a:t>
            </a:r>
            <a:r>
              <a:rPr lang="en-MY" dirty="0" smtClean="0">
                <a:solidFill>
                  <a:srgbClr val="FF0000"/>
                </a:solidFill>
              </a:rPr>
              <a:t> </a:t>
            </a:r>
            <a:r>
              <a:rPr lang="en-MY" dirty="0" err="1" smtClean="0">
                <a:solidFill>
                  <a:srgbClr val="FF0000"/>
                </a:solidFill>
              </a:rPr>
              <a:t>tinggi</a:t>
            </a:r>
            <a:endParaRPr lang="en-MY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MY" dirty="0" err="1" smtClean="0">
                <a:solidFill>
                  <a:srgbClr val="0070C0"/>
                </a:solidFill>
              </a:rPr>
              <a:t>Tindakan</a:t>
            </a:r>
            <a:r>
              <a:rPr lang="en-MY" dirty="0" smtClean="0">
                <a:solidFill>
                  <a:srgbClr val="0070C0"/>
                </a:solidFill>
              </a:rPr>
              <a:t>: </a:t>
            </a:r>
            <a:r>
              <a:rPr lang="en-MY" dirty="0" err="1" smtClean="0">
                <a:solidFill>
                  <a:srgbClr val="0070C0"/>
                </a:solidFill>
              </a:rPr>
              <a:t>Kaji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semula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rekabentuk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pentas</a:t>
            </a:r>
            <a:endParaRPr lang="en-MY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C:\Users\Win 8\AppData\Local\Microsoft\Windows\INetCache\Content.Word\IMG-20160113-WA0023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4" y="3316942"/>
            <a:ext cx="4308631" cy="330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88" y="3316942"/>
            <a:ext cx="4410635" cy="3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951631" cy="537882"/>
          </a:xfrm>
        </p:spPr>
        <p:txBody>
          <a:bodyPr>
            <a:normAutofit fontScale="90000"/>
          </a:bodyPr>
          <a:lstStyle/>
          <a:p>
            <a:r>
              <a:rPr lang="en-MY" dirty="0" smtClean="0"/>
              <a:t>12. RC Flat </a:t>
            </a:r>
            <a:r>
              <a:rPr lang="en-MY" dirty="0"/>
              <a:t>Roof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1336230"/>
            <a:ext cx="4185623" cy="576262"/>
          </a:xfrm>
        </p:spPr>
        <p:txBody>
          <a:bodyPr/>
          <a:lstStyle/>
          <a:p>
            <a:r>
              <a:rPr lang="en-MY" sz="1800" dirty="0" err="1" smtClean="0">
                <a:solidFill>
                  <a:srgbClr val="FF0000"/>
                </a:solidFill>
              </a:rPr>
              <a:t>Risiko</a:t>
            </a:r>
            <a:r>
              <a:rPr lang="en-MY" sz="1800" dirty="0" smtClean="0">
                <a:solidFill>
                  <a:srgbClr val="FF0000"/>
                </a:solidFill>
              </a:rPr>
              <a:t>: </a:t>
            </a:r>
            <a:r>
              <a:rPr lang="en-MY" sz="1800" dirty="0" err="1" smtClean="0">
                <a:solidFill>
                  <a:srgbClr val="FF0000"/>
                </a:solidFill>
              </a:rPr>
              <a:t>Kebocoran</a:t>
            </a:r>
            <a:r>
              <a:rPr lang="en-MY" sz="1800" dirty="0" smtClean="0">
                <a:solidFill>
                  <a:srgbClr val="FF0000"/>
                </a:solidFill>
              </a:rPr>
              <a:t> di </a:t>
            </a:r>
            <a:r>
              <a:rPr lang="en-MY" sz="1800" dirty="0" err="1" smtClean="0">
                <a:solidFill>
                  <a:srgbClr val="FF0000"/>
                </a:solidFill>
              </a:rPr>
              <a:t>bumbung</a:t>
            </a:r>
            <a:r>
              <a:rPr lang="en-MY" sz="1800" dirty="0" smtClean="0">
                <a:solidFill>
                  <a:srgbClr val="FF0000"/>
                </a:solidFill>
              </a:rPr>
              <a:t> RC Flat Roof</a:t>
            </a:r>
            <a:endParaRPr lang="en-MY" sz="18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82948"/>
            <a:ext cx="4184650" cy="313848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37" y="1030941"/>
            <a:ext cx="5974509" cy="2590800"/>
          </a:xfrm>
        </p:spPr>
        <p:txBody>
          <a:bodyPr/>
          <a:lstStyle/>
          <a:p>
            <a:r>
              <a:rPr lang="en-MY" sz="1800" dirty="0" err="1" smtClean="0">
                <a:solidFill>
                  <a:srgbClr val="0070C0"/>
                </a:solidFill>
              </a:rPr>
              <a:t>Tindakan</a:t>
            </a:r>
            <a:r>
              <a:rPr lang="en-MY" sz="1800" dirty="0" smtClean="0">
                <a:solidFill>
                  <a:srgbClr val="0070C0"/>
                </a:solidFill>
              </a:rPr>
              <a:t>: 1. </a:t>
            </a:r>
            <a:r>
              <a:rPr lang="en-MY" sz="1800" dirty="0" err="1" smtClean="0">
                <a:solidFill>
                  <a:srgbClr val="0070C0"/>
                </a:solidFill>
              </a:rPr>
              <a:t>Bumbung</a:t>
            </a:r>
            <a:r>
              <a:rPr lang="en-MY" sz="1800" dirty="0" smtClean="0">
                <a:solidFill>
                  <a:srgbClr val="0070C0"/>
                </a:solidFill>
              </a:rPr>
              <a:t> </a:t>
            </a:r>
            <a:r>
              <a:rPr lang="en-MY" sz="1800" dirty="0" err="1" smtClean="0">
                <a:solidFill>
                  <a:srgbClr val="0070C0"/>
                </a:solidFill>
              </a:rPr>
              <a:t>direkabentuk</a:t>
            </a:r>
            <a:r>
              <a:rPr lang="en-MY" sz="1800" dirty="0" smtClean="0">
                <a:solidFill>
                  <a:srgbClr val="0070C0"/>
                </a:solidFill>
              </a:rPr>
              <a:t> </a:t>
            </a:r>
            <a:r>
              <a:rPr lang="en-MY" sz="1800" dirty="0" err="1" smtClean="0">
                <a:solidFill>
                  <a:srgbClr val="0070C0"/>
                </a:solidFill>
              </a:rPr>
              <a:t>menggunakan</a:t>
            </a:r>
            <a:r>
              <a:rPr lang="en-MY" sz="1800" dirty="0" smtClean="0">
                <a:solidFill>
                  <a:srgbClr val="0070C0"/>
                </a:solidFill>
              </a:rPr>
              <a:t> pitch 			roof.</a:t>
            </a:r>
          </a:p>
          <a:p>
            <a:r>
              <a:rPr lang="en-MY" sz="1800" dirty="0">
                <a:solidFill>
                  <a:srgbClr val="0070C0"/>
                </a:solidFill>
              </a:rPr>
              <a:t>	</a:t>
            </a:r>
            <a:r>
              <a:rPr lang="en-MY" sz="1800" dirty="0" smtClean="0">
                <a:solidFill>
                  <a:srgbClr val="0070C0"/>
                </a:solidFill>
              </a:rPr>
              <a:t>	   2. </a:t>
            </a:r>
            <a:r>
              <a:rPr lang="en-MY" sz="1800" dirty="0" err="1" smtClean="0">
                <a:solidFill>
                  <a:srgbClr val="0070C0"/>
                </a:solidFill>
              </a:rPr>
              <a:t>Peruntukkan</a:t>
            </a:r>
            <a:r>
              <a:rPr lang="en-MY" sz="1800" dirty="0" smtClean="0">
                <a:solidFill>
                  <a:srgbClr val="0070C0"/>
                </a:solidFill>
              </a:rPr>
              <a:t> </a:t>
            </a:r>
            <a:r>
              <a:rPr lang="en-MY" sz="1800" dirty="0" err="1" smtClean="0">
                <a:solidFill>
                  <a:srgbClr val="0070C0"/>
                </a:solidFill>
              </a:rPr>
              <a:t>keperluan</a:t>
            </a:r>
            <a:r>
              <a:rPr lang="en-MY" sz="1800" dirty="0" smtClean="0">
                <a:solidFill>
                  <a:srgbClr val="0070C0"/>
                </a:solidFill>
              </a:rPr>
              <a:t> system water              		       proofing yang </a:t>
            </a:r>
            <a:r>
              <a:rPr lang="en-MY" sz="1800" dirty="0" err="1" smtClean="0">
                <a:solidFill>
                  <a:srgbClr val="0070C0"/>
                </a:solidFill>
              </a:rPr>
              <a:t>lebih</a:t>
            </a:r>
            <a:r>
              <a:rPr lang="en-MY" sz="1800" dirty="0" smtClean="0">
                <a:solidFill>
                  <a:srgbClr val="0070C0"/>
                </a:solidFill>
              </a:rPr>
              <a:t> </a:t>
            </a:r>
            <a:r>
              <a:rPr lang="en-MY" sz="1800" dirty="0" err="1" smtClean="0">
                <a:solidFill>
                  <a:srgbClr val="0070C0"/>
                </a:solidFill>
              </a:rPr>
              <a:t>baik</a:t>
            </a:r>
            <a:r>
              <a:rPr lang="en-MY" sz="1800" dirty="0" smtClean="0">
                <a:solidFill>
                  <a:srgbClr val="0070C0"/>
                </a:solidFill>
              </a:rPr>
              <a:t>.                                           </a:t>
            </a:r>
          </a:p>
          <a:p>
            <a:endParaRPr lang="en-MY" dirty="0" smtClean="0"/>
          </a:p>
          <a:p>
            <a:endParaRPr lang="en-MY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74" y="2982948"/>
            <a:ext cx="4602907" cy="3137692"/>
          </a:xfrm>
        </p:spPr>
      </p:pic>
    </p:spTree>
    <p:extLst>
      <p:ext uri="{BB962C8B-B14F-4D97-AF65-F5344CB8AC3E}">
        <p14:creationId xmlns:p14="http://schemas.microsoft.com/office/powerpoint/2010/main" val="40002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13. </a:t>
            </a:r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/>
              <a:t>Façade </a:t>
            </a:r>
            <a:r>
              <a:rPr lang="en-MY" dirty="0" err="1"/>
              <a:t>Bangunan</a:t>
            </a:r>
            <a:endParaRPr lang="en-MY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071206"/>
            <a:ext cx="4184650" cy="313848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10235" y="2160983"/>
            <a:ext cx="8063766" cy="576262"/>
          </a:xfrm>
        </p:spPr>
        <p:txBody>
          <a:bodyPr/>
          <a:lstStyle/>
          <a:p>
            <a:r>
              <a:rPr lang="en-MY" dirty="0" err="1">
                <a:solidFill>
                  <a:srgbClr val="0070C0"/>
                </a:solidFill>
              </a:rPr>
              <a:t>Kaji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semula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rekabentuk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tingkap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pada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tangga</a:t>
            </a:r>
            <a:r>
              <a:rPr lang="en-MY" dirty="0">
                <a:solidFill>
                  <a:srgbClr val="0070C0"/>
                </a:solidFill>
              </a:rPr>
              <a:t> yang </a:t>
            </a:r>
            <a:r>
              <a:rPr lang="en-MY" dirty="0" err="1">
                <a:solidFill>
                  <a:srgbClr val="0070C0"/>
                </a:solidFill>
              </a:rPr>
              <a:t>dilindung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struktur</a:t>
            </a:r>
            <a:r>
              <a:rPr lang="en-MY" dirty="0">
                <a:solidFill>
                  <a:srgbClr val="0070C0"/>
                </a:solidFill>
              </a:rPr>
              <a:t> GFRC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64" y="3070016"/>
            <a:ext cx="4186237" cy="3139677"/>
          </a:xfrm>
        </p:spPr>
      </p:pic>
    </p:spTree>
    <p:extLst>
      <p:ext uri="{BB962C8B-B14F-4D97-AF65-F5344CB8AC3E}">
        <p14:creationId xmlns:p14="http://schemas.microsoft.com/office/powerpoint/2010/main" val="1911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14. </a:t>
            </a:r>
            <a:r>
              <a:rPr lang="en-MY" dirty="0" err="1" smtClean="0"/>
              <a:t>Kedudukan</a:t>
            </a:r>
            <a:r>
              <a:rPr lang="en-MY" dirty="0" smtClean="0"/>
              <a:t> Control </a:t>
            </a:r>
            <a:r>
              <a:rPr lang="en-MY" dirty="0"/>
              <a:t>Board </a:t>
            </a:r>
            <a:r>
              <a:rPr lang="en-MY" dirty="0" err="1"/>
              <a:t>Sistem</a:t>
            </a:r>
            <a:r>
              <a:rPr lang="en-MY" dirty="0"/>
              <a:t> Fire Fighting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1647" y="2160983"/>
            <a:ext cx="8422354" cy="576262"/>
          </a:xfrm>
        </p:spPr>
        <p:txBody>
          <a:bodyPr/>
          <a:lstStyle/>
          <a:p>
            <a:r>
              <a:rPr lang="en-MY" dirty="0" err="1">
                <a:solidFill>
                  <a:srgbClr val="0070C0"/>
                </a:solidFill>
              </a:rPr>
              <a:t>Koordinasi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rekabentuk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antara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disiplin</a:t>
            </a:r>
            <a:r>
              <a:rPr lang="en-MY" dirty="0" smtClean="0">
                <a:solidFill>
                  <a:srgbClr val="0070C0"/>
                </a:solidFill>
              </a:rPr>
              <a:t>. </a:t>
            </a:r>
            <a:r>
              <a:rPr lang="en-MY" dirty="0" err="1" smtClean="0">
                <a:solidFill>
                  <a:srgbClr val="0070C0"/>
                </a:solidFill>
              </a:rPr>
              <a:t>Rekabentuk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hendaklah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mengikut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keperluan</a:t>
            </a:r>
            <a:r>
              <a:rPr lang="en-MY" dirty="0" smtClean="0">
                <a:solidFill>
                  <a:srgbClr val="0070C0"/>
                </a:solidFill>
              </a:rPr>
              <a:t> UBBL.</a:t>
            </a:r>
            <a:endParaRPr lang="en-MY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C:\Users\Win 8\AppData\Local\Microsoft\Windows\INetCache\Content.Word\IMG-20160113-WA0022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7" y="2967828"/>
            <a:ext cx="8422354" cy="3890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48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15. </a:t>
            </a:r>
            <a:r>
              <a:rPr lang="en-MY" dirty="0" err="1" smtClean="0"/>
              <a:t>Masalah</a:t>
            </a:r>
            <a:r>
              <a:rPr lang="en-MY" dirty="0" smtClean="0"/>
              <a:t> </a:t>
            </a:r>
            <a:r>
              <a:rPr lang="en-MY" dirty="0" err="1"/>
              <a:t>Kondesasi</a:t>
            </a:r>
            <a:r>
              <a:rPr lang="en-MY" dirty="0"/>
              <a:t> </a:t>
            </a:r>
            <a:r>
              <a:rPr lang="en-MY" dirty="0" smtClean="0"/>
              <a:t>Air Cond </a:t>
            </a:r>
            <a:r>
              <a:rPr lang="en-MY" dirty="0"/>
              <a:t>Di </a:t>
            </a:r>
            <a:r>
              <a:rPr lang="en-MY" dirty="0" err="1"/>
              <a:t>Kawasan</a:t>
            </a:r>
            <a:r>
              <a:rPr lang="en-MY" dirty="0"/>
              <a:t> </a:t>
            </a:r>
            <a:r>
              <a:rPr lang="en-MY" dirty="0" err="1"/>
              <a:t>Lobi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8531008" cy="576262"/>
          </a:xfrm>
        </p:spPr>
        <p:txBody>
          <a:bodyPr/>
          <a:lstStyle/>
          <a:p>
            <a:r>
              <a:rPr lang="en-MY" dirty="0" err="1">
                <a:solidFill>
                  <a:srgbClr val="0070C0"/>
                </a:solidFill>
              </a:rPr>
              <a:t>Kaji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semula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rekabentuk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pintu</a:t>
            </a:r>
            <a:r>
              <a:rPr lang="en-MY" dirty="0">
                <a:solidFill>
                  <a:srgbClr val="0070C0"/>
                </a:solidFill>
              </a:rPr>
              <a:t> di </a:t>
            </a:r>
            <a:r>
              <a:rPr lang="en-MY" dirty="0" err="1">
                <a:solidFill>
                  <a:srgbClr val="0070C0"/>
                </a:solidFill>
              </a:rPr>
              <a:t>lobi</a:t>
            </a:r>
            <a:r>
              <a:rPr lang="en-MY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34" y="2967828"/>
            <a:ext cx="4814172" cy="3610629"/>
          </a:xfrm>
        </p:spPr>
      </p:pic>
    </p:spTree>
    <p:extLst>
      <p:ext uri="{BB962C8B-B14F-4D97-AF65-F5344CB8AC3E}">
        <p14:creationId xmlns:p14="http://schemas.microsoft.com/office/powerpoint/2010/main" val="2134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946713" cy="448235"/>
          </a:xfrm>
        </p:spPr>
        <p:txBody>
          <a:bodyPr>
            <a:normAutofit fontScale="90000"/>
          </a:bodyPr>
          <a:lstStyle/>
          <a:p>
            <a:r>
              <a:rPr lang="en-MY" dirty="0" smtClean="0"/>
              <a:t>16. </a:t>
            </a:r>
            <a:r>
              <a:rPr lang="en-MY" dirty="0" err="1" smtClean="0"/>
              <a:t>Kualiti</a:t>
            </a:r>
            <a:r>
              <a:rPr lang="en-MY" dirty="0" smtClean="0"/>
              <a:t> </a:t>
            </a:r>
            <a:r>
              <a:rPr lang="en-MY" dirty="0" err="1"/>
              <a:t>Pemasangan</a:t>
            </a:r>
            <a:r>
              <a:rPr lang="en-MY" dirty="0"/>
              <a:t> Partition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770417"/>
            <a:ext cx="4505326" cy="370210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275" y="2062371"/>
            <a:ext cx="7973193" cy="576262"/>
          </a:xfrm>
        </p:spPr>
        <p:txBody>
          <a:bodyPr/>
          <a:lstStyle/>
          <a:p>
            <a:r>
              <a:rPr lang="en-MY" dirty="0" smtClean="0">
                <a:solidFill>
                  <a:srgbClr val="0070C0"/>
                </a:solidFill>
              </a:rPr>
              <a:t>1.Specify </a:t>
            </a:r>
            <a:r>
              <a:rPr lang="en-MY" dirty="0" err="1">
                <a:solidFill>
                  <a:srgbClr val="0070C0"/>
                </a:solidFill>
              </a:rPr>
              <a:t>dalam</a:t>
            </a:r>
            <a:r>
              <a:rPr lang="en-MY" dirty="0">
                <a:solidFill>
                  <a:srgbClr val="0070C0"/>
                </a:solidFill>
              </a:rPr>
              <a:t> BQ </a:t>
            </a:r>
            <a:r>
              <a:rPr lang="en-MY" dirty="0" err="1">
                <a:solidFill>
                  <a:srgbClr val="0070C0"/>
                </a:solidFill>
              </a:rPr>
              <a:t>spesifikasi,ketebalan</a:t>
            </a:r>
            <a:r>
              <a:rPr lang="en-MY" dirty="0">
                <a:solidFill>
                  <a:srgbClr val="0070C0"/>
                </a:solidFill>
              </a:rPr>
              <a:t> </a:t>
            </a:r>
            <a:r>
              <a:rPr lang="en-MY" dirty="0" err="1">
                <a:solidFill>
                  <a:srgbClr val="0070C0"/>
                </a:solidFill>
              </a:rPr>
              <a:t>jenis</a:t>
            </a:r>
            <a:r>
              <a:rPr lang="en-MY" dirty="0">
                <a:solidFill>
                  <a:srgbClr val="0070C0"/>
                </a:solidFill>
              </a:rPr>
              <a:t> partition </a:t>
            </a:r>
            <a:endParaRPr lang="en-MY" dirty="0" smtClean="0">
              <a:solidFill>
                <a:srgbClr val="0070C0"/>
              </a:solidFill>
            </a:endParaRPr>
          </a:p>
          <a:p>
            <a:r>
              <a:rPr lang="en-MY" dirty="0" smtClean="0">
                <a:solidFill>
                  <a:srgbClr val="0070C0"/>
                </a:solidFill>
              </a:rPr>
              <a:t>2.Laksana </a:t>
            </a:r>
            <a:r>
              <a:rPr lang="en-MY" dirty="0">
                <a:solidFill>
                  <a:srgbClr val="0070C0"/>
                </a:solidFill>
              </a:rPr>
              <a:t>Mock Up </a:t>
            </a:r>
            <a:r>
              <a:rPr lang="en-MY" dirty="0" err="1">
                <a:solidFill>
                  <a:srgbClr val="0070C0"/>
                </a:solidFill>
              </a:rPr>
              <a:t>sebelum</a:t>
            </a:r>
            <a:r>
              <a:rPr lang="en-MY" dirty="0">
                <a:solidFill>
                  <a:srgbClr val="0070C0"/>
                </a:solidFill>
              </a:rPr>
              <a:t> lulus </a:t>
            </a:r>
            <a:r>
              <a:rPr lang="en-MY" dirty="0" err="1">
                <a:solidFill>
                  <a:srgbClr val="0070C0"/>
                </a:solidFill>
              </a:rPr>
              <a:t>bahan</a:t>
            </a:r>
            <a:r>
              <a:rPr lang="en-MY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07" y="2770417"/>
            <a:ext cx="4894728" cy="367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 smtClean="0"/>
              <a:t>Latar</a:t>
            </a:r>
            <a:r>
              <a:rPr lang="en-MY" dirty="0" smtClean="0"/>
              <a:t> </a:t>
            </a:r>
            <a:r>
              <a:rPr lang="en-MY" dirty="0" err="1" smtClean="0"/>
              <a:t>Belakang</a:t>
            </a:r>
            <a:r>
              <a:rPr lang="en-MY" dirty="0" smtClean="0"/>
              <a:t> </a:t>
            </a:r>
            <a:r>
              <a:rPr lang="en-MY" dirty="0" err="1" smtClean="0"/>
              <a:t>Projek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17812"/>
            <a:ext cx="10259607" cy="5029199"/>
          </a:xfrm>
        </p:spPr>
        <p:txBody>
          <a:bodyPr>
            <a:normAutofit/>
          </a:bodyPr>
          <a:lstStyle/>
          <a:p>
            <a:pPr lvl="0"/>
            <a:r>
              <a:rPr lang="en-US" sz="2800" dirty="0" err="1" smtClean="0"/>
              <a:t>Nilai</a:t>
            </a:r>
            <a:r>
              <a:rPr lang="en-US" sz="2800" dirty="0" smtClean="0"/>
              <a:t> </a:t>
            </a:r>
            <a:r>
              <a:rPr lang="en-US" sz="2800" dirty="0" err="1" smtClean="0"/>
              <a:t>Kontrak</a:t>
            </a:r>
            <a:r>
              <a:rPr lang="en-US" sz="2800" dirty="0" smtClean="0"/>
              <a:t> </a:t>
            </a:r>
            <a:r>
              <a:rPr lang="en-US" sz="2800" dirty="0" err="1" smtClean="0"/>
              <a:t>Asal</a:t>
            </a:r>
            <a:r>
              <a:rPr lang="en-US" sz="2800" dirty="0"/>
              <a:t>		</a:t>
            </a:r>
            <a:r>
              <a:rPr lang="en-US" sz="2800" dirty="0" smtClean="0"/>
              <a:t>                         : </a:t>
            </a:r>
            <a:r>
              <a:rPr lang="en-US" sz="2800" dirty="0"/>
              <a:t>RM 21,815,930.85	</a:t>
            </a:r>
            <a:endParaRPr lang="en-MY" sz="2800" dirty="0"/>
          </a:p>
          <a:p>
            <a:pPr lvl="0"/>
            <a:r>
              <a:rPr lang="en-US" sz="2800" dirty="0" err="1" smtClean="0"/>
              <a:t>Nilai</a:t>
            </a:r>
            <a:r>
              <a:rPr lang="en-US" sz="2800" dirty="0" smtClean="0"/>
              <a:t> </a:t>
            </a:r>
            <a:r>
              <a:rPr lang="en-US" sz="2800" dirty="0" err="1" smtClean="0"/>
              <a:t>Kontrak</a:t>
            </a:r>
            <a:r>
              <a:rPr lang="en-US" sz="2800" dirty="0" smtClean="0"/>
              <a:t> </a:t>
            </a:r>
            <a:r>
              <a:rPr lang="en-US" sz="2800" dirty="0" err="1" smtClean="0"/>
              <a:t>Semasa</a:t>
            </a:r>
            <a:r>
              <a:rPr lang="en-US" sz="2800" dirty="0"/>
              <a:t>			</a:t>
            </a:r>
            <a:r>
              <a:rPr lang="en-US" sz="2800" dirty="0" smtClean="0"/>
              <a:t>            : </a:t>
            </a:r>
            <a:r>
              <a:rPr lang="en-US" sz="2800" dirty="0"/>
              <a:t>RM 20,855,566.26</a:t>
            </a:r>
            <a:endParaRPr lang="en-MY" sz="2800" dirty="0"/>
          </a:p>
          <a:p>
            <a:pPr lvl="0"/>
            <a:r>
              <a:rPr lang="en-US" sz="2800" dirty="0" err="1" smtClean="0"/>
              <a:t>Tarikh</a:t>
            </a:r>
            <a:r>
              <a:rPr lang="en-US" sz="2800" dirty="0" smtClean="0"/>
              <a:t> </a:t>
            </a:r>
            <a:r>
              <a:rPr lang="en-US" sz="2800" dirty="0" err="1" smtClean="0"/>
              <a:t>Milik</a:t>
            </a:r>
            <a:r>
              <a:rPr lang="en-US" sz="2800" dirty="0" smtClean="0"/>
              <a:t> </a:t>
            </a:r>
            <a:r>
              <a:rPr lang="en-US" sz="2800" dirty="0" err="1" smtClean="0"/>
              <a:t>Tapak</a:t>
            </a:r>
            <a:r>
              <a:rPr lang="en-US" sz="2800" dirty="0"/>
              <a:t>			</a:t>
            </a:r>
            <a:r>
              <a:rPr lang="en-US" sz="2800" dirty="0" smtClean="0"/>
              <a:t>                     : </a:t>
            </a:r>
            <a:r>
              <a:rPr lang="en-US" sz="2800" dirty="0"/>
              <a:t>26.03.2013</a:t>
            </a:r>
            <a:endParaRPr lang="en-MY" sz="2800" dirty="0"/>
          </a:p>
          <a:p>
            <a:pPr lvl="0"/>
            <a:r>
              <a:rPr lang="en-US" sz="2800" dirty="0" err="1" smtClean="0"/>
              <a:t>Tarikh</a:t>
            </a:r>
            <a:r>
              <a:rPr lang="en-US" sz="2800" dirty="0" smtClean="0"/>
              <a:t> </a:t>
            </a:r>
            <a:r>
              <a:rPr lang="en-US" sz="2800" dirty="0" err="1" smtClean="0"/>
              <a:t>Siap</a:t>
            </a:r>
            <a:r>
              <a:rPr lang="en-US" sz="2800" dirty="0" smtClean="0"/>
              <a:t> </a:t>
            </a:r>
            <a:r>
              <a:rPr lang="en-US" sz="2800" dirty="0" err="1" smtClean="0"/>
              <a:t>Asal</a:t>
            </a:r>
            <a:r>
              <a:rPr lang="en-US" sz="2800" dirty="0"/>
              <a:t>			</a:t>
            </a:r>
            <a:r>
              <a:rPr lang="en-US" sz="2800" dirty="0" smtClean="0"/>
              <a:t>                     : </a:t>
            </a:r>
            <a:r>
              <a:rPr lang="en-US" sz="2800" dirty="0"/>
              <a:t>22.09.2014</a:t>
            </a:r>
            <a:endParaRPr lang="en-MY" sz="2800" dirty="0"/>
          </a:p>
          <a:p>
            <a:pPr lvl="0"/>
            <a:r>
              <a:rPr lang="en-US" sz="2800" dirty="0" err="1" smtClean="0"/>
              <a:t>Jumlah</a:t>
            </a:r>
            <a:r>
              <a:rPr lang="en-US" sz="2800" dirty="0" smtClean="0"/>
              <a:t> </a:t>
            </a:r>
            <a:r>
              <a:rPr lang="en-US" sz="2800" dirty="0" err="1" smtClean="0"/>
              <a:t>Bayaran</a:t>
            </a:r>
            <a:r>
              <a:rPr lang="en-US" sz="2800" dirty="0" smtClean="0"/>
              <a:t> </a:t>
            </a:r>
            <a:r>
              <a:rPr lang="en-US" sz="2800" dirty="0"/>
              <a:t>LAD			</a:t>
            </a:r>
            <a:r>
              <a:rPr lang="en-US" sz="2800" dirty="0" smtClean="0"/>
              <a:t>      		    : </a:t>
            </a:r>
            <a:r>
              <a:rPr lang="en-US" sz="2800" dirty="0"/>
              <a:t>RM 3,949.00/Hari</a:t>
            </a:r>
            <a:endParaRPr lang="en-MY" sz="2800" dirty="0"/>
          </a:p>
          <a:p>
            <a:pPr lvl="0"/>
            <a:r>
              <a:rPr lang="en-US" sz="2800" dirty="0" err="1"/>
              <a:t>Jumlah</a:t>
            </a:r>
            <a:r>
              <a:rPr lang="en-US" sz="2800" dirty="0"/>
              <a:t> LAD </a:t>
            </a:r>
            <a:r>
              <a:rPr lang="en-US" sz="2800" dirty="0" err="1"/>
              <a:t>sehingga</a:t>
            </a:r>
            <a:r>
              <a:rPr lang="en-US" sz="2800" dirty="0"/>
              <a:t> 16.02.2016	</a:t>
            </a:r>
            <a:r>
              <a:rPr lang="en-US" sz="2800" dirty="0" smtClean="0"/>
              <a:t>	: </a:t>
            </a:r>
            <a:r>
              <a:rPr lang="en-US" sz="2800" dirty="0"/>
              <a:t>RM 746,361.00</a:t>
            </a:r>
            <a:endParaRPr lang="en-MY" sz="2800" dirty="0"/>
          </a:p>
          <a:p>
            <a:pPr lvl="0"/>
            <a:r>
              <a:rPr lang="en-US" sz="2800" dirty="0" err="1"/>
              <a:t>Tarikh</a:t>
            </a:r>
            <a:r>
              <a:rPr lang="en-US" sz="2800" dirty="0"/>
              <a:t> CPC				</a:t>
            </a:r>
            <a:r>
              <a:rPr lang="en-US" sz="2800" dirty="0" smtClean="0"/>
              <a:t>            			    : </a:t>
            </a:r>
            <a:r>
              <a:rPr lang="en-US" sz="2800" dirty="0"/>
              <a:t>16.02.2016</a:t>
            </a:r>
            <a:endParaRPr lang="en-MY" sz="2800" dirty="0"/>
          </a:p>
          <a:p>
            <a:pPr lvl="0"/>
            <a:r>
              <a:rPr lang="en-US" sz="2800" dirty="0" err="1" smtClean="0"/>
              <a:t>Tarikh</a:t>
            </a:r>
            <a:r>
              <a:rPr lang="en-US" sz="2800" dirty="0" smtClean="0"/>
              <a:t> </a:t>
            </a:r>
            <a:r>
              <a:rPr lang="en-US" sz="2800" dirty="0" err="1" smtClean="0"/>
              <a:t>Serahan</a:t>
            </a:r>
            <a:r>
              <a:rPr lang="en-US" sz="2800" dirty="0" smtClean="0"/>
              <a:t> </a:t>
            </a:r>
            <a:r>
              <a:rPr lang="en-US" sz="2800" dirty="0" err="1" smtClean="0"/>
              <a:t>Kepada</a:t>
            </a:r>
            <a:r>
              <a:rPr lang="en-US" sz="2800" dirty="0" smtClean="0"/>
              <a:t> </a:t>
            </a:r>
            <a:r>
              <a:rPr lang="en-US" sz="2800" dirty="0" err="1" smtClean="0"/>
              <a:t>Pelanggan</a:t>
            </a:r>
            <a:r>
              <a:rPr lang="en-US" sz="2800" dirty="0" smtClean="0"/>
              <a:t>   </a:t>
            </a:r>
            <a:r>
              <a:rPr lang="en-US" sz="2800" dirty="0"/>
              <a:t>	: 01.03.2016</a:t>
            </a:r>
            <a:endParaRPr lang="en-MY" sz="2800" dirty="0"/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5335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/>
          <a:lstStyle/>
          <a:p>
            <a:r>
              <a:rPr lang="en-MY" dirty="0" smtClean="0"/>
              <a:t>17. Fitting </a:t>
            </a:r>
            <a:r>
              <a:rPr lang="en-MY" dirty="0"/>
              <a:t>Pipe WC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1954353"/>
            <a:ext cx="4185623" cy="576262"/>
          </a:xfrm>
        </p:spPr>
        <p:txBody>
          <a:bodyPr/>
          <a:lstStyle/>
          <a:p>
            <a:r>
              <a:rPr lang="en-MY" dirty="0" err="1" smtClean="0">
                <a:solidFill>
                  <a:srgbClr val="FF0000"/>
                </a:solidFill>
              </a:rPr>
              <a:t>Pemasangan</a:t>
            </a:r>
            <a:r>
              <a:rPr lang="en-MY" dirty="0" smtClean="0">
                <a:solidFill>
                  <a:srgbClr val="FF0000"/>
                </a:solidFill>
              </a:rPr>
              <a:t> </a:t>
            </a:r>
            <a:r>
              <a:rPr lang="en-MY" dirty="0" err="1" smtClean="0">
                <a:solidFill>
                  <a:srgbClr val="FF0000"/>
                </a:solidFill>
              </a:rPr>
              <a:t>tidak</a:t>
            </a:r>
            <a:r>
              <a:rPr lang="en-MY" dirty="0" smtClean="0">
                <a:solidFill>
                  <a:srgbClr val="FF0000"/>
                </a:solidFill>
              </a:rPr>
              <a:t> </a:t>
            </a:r>
            <a:r>
              <a:rPr lang="en-MY" dirty="0" err="1" smtClean="0">
                <a:solidFill>
                  <a:srgbClr val="FF0000"/>
                </a:solidFill>
              </a:rPr>
              <a:t>mengikut</a:t>
            </a:r>
            <a:r>
              <a:rPr lang="en-MY" dirty="0" smtClean="0">
                <a:solidFill>
                  <a:srgbClr val="FF0000"/>
                </a:solidFill>
              </a:rPr>
              <a:t> </a:t>
            </a:r>
            <a:r>
              <a:rPr lang="en-MY" dirty="0" err="1" smtClean="0">
                <a:solidFill>
                  <a:srgbClr val="FF0000"/>
                </a:solidFill>
              </a:rPr>
              <a:t>kelulusan</a:t>
            </a:r>
            <a:endParaRPr lang="en-MY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3318" y="1945224"/>
            <a:ext cx="4414667" cy="576262"/>
          </a:xfrm>
        </p:spPr>
        <p:txBody>
          <a:bodyPr/>
          <a:lstStyle/>
          <a:p>
            <a:r>
              <a:rPr lang="en-MY" dirty="0" err="1" smtClean="0">
                <a:solidFill>
                  <a:srgbClr val="0070C0"/>
                </a:solidFill>
              </a:rPr>
              <a:t>Laksana</a:t>
            </a:r>
            <a:r>
              <a:rPr lang="en-MY" dirty="0" smtClean="0">
                <a:solidFill>
                  <a:srgbClr val="0070C0"/>
                </a:solidFill>
              </a:rPr>
              <a:t> Mock up </a:t>
            </a:r>
            <a:r>
              <a:rPr lang="en-MY" dirty="0" err="1" smtClean="0">
                <a:solidFill>
                  <a:srgbClr val="0070C0"/>
                </a:solidFill>
              </a:rPr>
              <a:t>sebelum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pemasangan</a:t>
            </a:r>
            <a:endParaRPr lang="en-MY" dirty="0">
              <a:solidFill>
                <a:srgbClr val="0070C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94" y="2972551"/>
            <a:ext cx="4428565" cy="330517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142" y="2829581"/>
            <a:ext cx="3305175" cy="3567953"/>
          </a:xfrm>
        </p:spPr>
      </p:pic>
    </p:spTree>
    <p:extLst>
      <p:ext uri="{BB962C8B-B14F-4D97-AF65-F5344CB8AC3E}">
        <p14:creationId xmlns:p14="http://schemas.microsoft.com/office/powerpoint/2010/main" val="35479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 err="1" smtClean="0"/>
              <a:t>Sekian</a:t>
            </a:r>
            <a:r>
              <a:rPr lang="en-MY" dirty="0" smtClean="0"/>
              <a:t> </a:t>
            </a:r>
            <a:r>
              <a:rPr lang="en-MY" dirty="0" err="1" smtClean="0"/>
              <a:t>Terima</a:t>
            </a:r>
            <a:r>
              <a:rPr lang="en-MY" dirty="0" smtClean="0"/>
              <a:t> </a:t>
            </a:r>
            <a:r>
              <a:rPr lang="en-MY" dirty="0" err="1" smtClean="0"/>
              <a:t>Kasih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3670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90" y="160916"/>
            <a:ext cx="8406736" cy="1573379"/>
          </a:xfrm>
        </p:spPr>
        <p:txBody>
          <a:bodyPr/>
          <a:lstStyle/>
          <a:p>
            <a:pPr algn="ctr"/>
            <a:r>
              <a:rPr lang="en-MY" dirty="0" smtClean="0"/>
              <a:t>LANJUTAN MASA</a:t>
            </a:r>
            <a:endParaRPr lang="en-MY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438725"/>
              </p:ext>
            </p:extLst>
          </p:nvPr>
        </p:nvGraphicFramePr>
        <p:xfrm>
          <a:off x="593198" y="989814"/>
          <a:ext cx="10172212" cy="5587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5802"/>
                <a:gridCol w="1397508"/>
                <a:gridCol w="4600463"/>
                <a:gridCol w="2838439"/>
              </a:tblGrid>
              <a:tr h="1102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Bil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MY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TempohLanjutanMasa</a:t>
                      </a:r>
                      <a:endParaRPr lang="en-MY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Sebab-sebabLanjutanMasa</a:t>
                      </a:r>
                      <a:endParaRPr lang="en-MY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Catatan</a:t>
                      </a:r>
                      <a:endParaRPr lang="en-MY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672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MY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215hari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22.09.2014 – 25.04.2015 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dirty="0" err="1" smtClean="0">
                          <a:effectLst/>
                        </a:rPr>
                        <a:t>Kelewatan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Lukisan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Pindaan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Bagi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Kerja-kerja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Cerucuk</a:t>
                      </a:r>
                      <a:endParaRPr lang="en-MY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dirty="0" err="1" smtClean="0">
                          <a:effectLst/>
                        </a:rPr>
                        <a:t>Kelewatan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Perlantikan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NSC Lift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PermohonanLanjutanMasa Dari Kontraktor :</a:t>
                      </a:r>
                      <a:endParaRPr lang="en-MY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JKRKS/RJMSB/01-140 Tarikh: 10.06.2014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1460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MY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78 </a:t>
                      </a:r>
                      <a:r>
                        <a:rPr lang="en-US" sz="1600" dirty="0" err="1" smtClean="0">
                          <a:effectLst/>
                        </a:rPr>
                        <a:t>hari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25.04.2015 – 12.07.2015 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dirty="0" err="1" smtClean="0">
                          <a:effectLst/>
                        </a:rPr>
                        <a:t>Kelewatan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Perlantikan</a:t>
                      </a:r>
                      <a:r>
                        <a:rPr lang="en-MY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NSC </a:t>
                      </a:r>
                      <a:r>
                        <a:rPr lang="en-US" sz="1600" dirty="0">
                          <a:effectLst/>
                        </a:rPr>
                        <a:t>Air Cond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667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MY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</a:t>
                      </a:r>
                      <a:r>
                        <a:rPr lang="en-US" sz="1600" dirty="0" err="1" smtClean="0">
                          <a:effectLst/>
                        </a:rPr>
                        <a:t>hari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12.07.2015 – 11.08.2015 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dirty="0" err="1" smtClean="0">
                          <a:effectLst/>
                        </a:rPr>
                        <a:t>Penambahan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Perabot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Bilik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Akad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Nikah</a:t>
                      </a:r>
                      <a:r>
                        <a:rPr lang="en-US" sz="1600" dirty="0" smtClean="0">
                          <a:effectLst/>
                        </a:rPr>
                        <a:t> &amp; Dewan</a:t>
                      </a:r>
                      <a:endParaRPr lang="en-MY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dirty="0" err="1">
                          <a:effectLst/>
                        </a:rPr>
                        <a:t>PindaanLukisan</a:t>
                      </a:r>
                      <a:r>
                        <a:rPr lang="en-US" sz="1600" dirty="0">
                          <a:effectLst/>
                        </a:rPr>
                        <a:t> SYABAAS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PermohonanLanjutanMasa</a:t>
                      </a:r>
                      <a:r>
                        <a:rPr lang="en-US" sz="1600" dirty="0">
                          <a:effectLst/>
                        </a:rPr>
                        <a:t> Dari </a:t>
                      </a:r>
                      <a:r>
                        <a:rPr lang="en-US" sz="1600" dirty="0" err="1">
                          <a:effectLst/>
                        </a:rPr>
                        <a:t>Kontraktor</a:t>
                      </a:r>
                      <a:r>
                        <a:rPr lang="en-US" sz="1600" dirty="0">
                          <a:effectLst/>
                        </a:rPr>
                        <a:t> :</a:t>
                      </a:r>
                      <a:endParaRPr lang="en-MY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JKRKS/RJMSB/01-261Tarikh:27.07.2015 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8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4158" y="2635624"/>
            <a:ext cx="10143066" cy="3113742"/>
          </a:xfrm>
        </p:spPr>
        <p:txBody>
          <a:bodyPr>
            <a:normAutofit/>
          </a:bodyPr>
          <a:lstStyle/>
          <a:p>
            <a:pPr algn="ctr"/>
            <a:r>
              <a:rPr lang="en-MY" sz="9600" dirty="0" smtClean="0"/>
              <a:t>Lesson learnt</a:t>
            </a:r>
            <a:endParaRPr lang="en-MY" sz="9600" dirty="0"/>
          </a:p>
        </p:txBody>
      </p:sp>
    </p:spTree>
    <p:extLst>
      <p:ext uri="{BB962C8B-B14F-4D97-AF65-F5344CB8AC3E}">
        <p14:creationId xmlns:p14="http://schemas.microsoft.com/office/powerpoint/2010/main" val="7156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49430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MY" dirty="0" smtClean="0"/>
              <a:t>1. </a:t>
            </a:r>
            <a:r>
              <a:rPr lang="en-MY" dirty="0" err="1" smtClean="0"/>
              <a:t>Tiada</a:t>
            </a:r>
            <a:r>
              <a:rPr lang="en-MY" dirty="0" smtClean="0"/>
              <a:t> </a:t>
            </a:r>
            <a:r>
              <a:rPr lang="en-MY" dirty="0" err="1" smtClean="0"/>
              <a:t>Sistem</a:t>
            </a:r>
            <a:r>
              <a:rPr lang="en-MY" dirty="0" smtClean="0"/>
              <a:t> </a:t>
            </a:r>
            <a:r>
              <a:rPr lang="en-MY" dirty="0" err="1" smtClean="0"/>
              <a:t>Sokongan</a:t>
            </a:r>
            <a:r>
              <a:rPr lang="en-MY" dirty="0" smtClean="0"/>
              <a:t> </a:t>
            </a:r>
            <a:r>
              <a:rPr lang="en-MY" dirty="0" err="1" smtClean="0"/>
              <a:t>Peralatan</a:t>
            </a:r>
            <a:r>
              <a:rPr lang="en-MY" dirty="0" smtClean="0"/>
              <a:t> </a:t>
            </a:r>
            <a:r>
              <a:rPr lang="en-MY" dirty="0" err="1" smtClean="0"/>
              <a:t>Mekanikal</a:t>
            </a:r>
            <a:r>
              <a:rPr lang="en-MY" dirty="0" smtClean="0"/>
              <a:t> Dan </a:t>
            </a:r>
            <a:r>
              <a:rPr lang="en-MY" dirty="0" err="1" smtClean="0"/>
              <a:t>Elektrikal</a:t>
            </a:r>
            <a:r>
              <a:rPr lang="en-MY" dirty="0" smtClean="0"/>
              <a:t> Di Aras </a:t>
            </a:r>
            <a:r>
              <a:rPr lang="en-MY" dirty="0" err="1" smtClean="0"/>
              <a:t>Bumbung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929" y="1930400"/>
            <a:ext cx="4081439" cy="510988"/>
          </a:xfrm>
        </p:spPr>
        <p:txBody>
          <a:bodyPr/>
          <a:lstStyle/>
          <a:p>
            <a:r>
              <a:rPr lang="sv-SE" sz="1600" dirty="0" smtClean="0">
                <a:solidFill>
                  <a:srgbClr val="FF0000"/>
                </a:solidFill>
              </a:rPr>
              <a:t>Risiko :  Tiada sistem sokongan direkabentuk </a:t>
            </a:r>
            <a:endParaRPr lang="en-MY" sz="1600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25035" y="1930400"/>
            <a:ext cx="3948966" cy="806845"/>
          </a:xfrm>
        </p:spPr>
        <p:txBody>
          <a:bodyPr/>
          <a:lstStyle/>
          <a:p>
            <a:r>
              <a:rPr lang="it-IT" sz="1600" dirty="0" smtClean="0">
                <a:solidFill>
                  <a:srgbClr val="0070C0"/>
                </a:solidFill>
              </a:rPr>
              <a:t>Tindakan : Sedia </a:t>
            </a:r>
            <a:r>
              <a:rPr lang="it-IT" sz="1600" dirty="0">
                <a:solidFill>
                  <a:srgbClr val="0070C0"/>
                </a:solidFill>
              </a:rPr>
              <a:t>independent </a:t>
            </a:r>
            <a:r>
              <a:rPr lang="it-IT" sz="1600" dirty="0" smtClean="0">
                <a:solidFill>
                  <a:srgbClr val="0070C0"/>
                </a:solidFill>
              </a:rPr>
              <a:t>support ( Steel I Beam)  </a:t>
            </a:r>
            <a:r>
              <a:rPr lang="it-IT" sz="1600" dirty="0">
                <a:solidFill>
                  <a:srgbClr val="0070C0"/>
                </a:solidFill>
              </a:rPr>
              <a:t>bagi pengantungan peralatan M&amp;E</a:t>
            </a:r>
            <a:endParaRPr lang="en-MY" sz="1600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C:\Users\Windows 7\AppData\Local\Microsoft\Windows\Temporary Internet Files\Content.Word\IMG_20150210_120303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" y="2967828"/>
            <a:ext cx="3684495" cy="307353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8" name="Content Placeholder 7" descr="C:\Users\Windows 7\AppData\Local\Microsoft\Windows\Temporary Internet Files\Content.Word\IMG_20150214_103113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53" y="2967828"/>
            <a:ext cx="3877247" cy="307353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7782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05184" cy="1320800"/>
          </a:xfrm>
        </p:spPr>
        <p:txBody>
          <a:bodyPr/>
          <a:lstStyle/>
          <a:p>
            <a:r>
              <a:rPr lang="en-MY" dirty="0" smtClean="0"/>
              <a:t>2. </a:t>
            </a:r>
            <a:r>
              <a:rPr lang="en-MY" dirty="0" err="1" smtClean="0"/>
              <a:t>Kelewatan</a:t>
            </a:r>
            <a:r>
              <a:rPr lang="en-MY" dirty="0" smtClean="0"/>
              <a:t> </a:t>
            </a:r>
            <a:r>
              <a:rPr lang="en-MY" dirty="0" err="1" smtClean="0"/>
              <a:t>Memuktamadkan</a:t>
            </a:r>
            <a:r>
              <a:rPr lang="en-MY" dirty="0" smtClean="0"/>
              <a:t> </a:t>
            </a:r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Sistem</a:t>
            </a:r>
            <a:r>
              <a:rPr lang="en-MY" dirty="0" smtClean="0"/>
              <a:t> </a:t>
            </a:r>
            <a:r>
              <a:rPr lang="en-MY" dirty="0" err="1" smtClean="0"/>
              <a:t>Lif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1989138"/>
            <a:ext cx="4185623" cy="576262"/>
          </a:xfrm>
        </p:spPr>
        <p:txBody>
          <a:bodyPr/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Risiko</a:t>
            </a:r>
            <a:r>
              <a:rPr lang="es-ES" sz="1600" dirty="0" smtClean="0">
                <a:solidFill>
                  <a:srgbClr val="FF0000"/>
                </a:solidFill>
              </a:rPr>
              <a:t> : </a:t>
            </a:r>
            <a:r>
              <a:rPr lang="es-ES" sz="1600" dirty="0" err="1" smtClean="0">
                <a:solidFill>
                  <a:srgbClr val="FF0000"/>
                </a:solidFill>
              </a:rPr>
              <a:t>Kelewatan</a:t>
            </a:r>
            <a:r>
              <a:rPr lang="es-ES" sz="1600" dirty="0" smtClean="0">
                <a:solidFill>
                  <a:srgbClr val="FF0000"/>
                </a:solidFill>
              </a:rPr>
              <a:t> dan </a:t>
            </a:r>
            <a:r>
              <a:rPr lang="es-ES" sz="1600" dirty="0" err="1" smtClean="0">
                <a:solidFill>
                  <a:srgbClr val="FF0000"/>
                </a:solidFill>
              </a:rPr>
              <a:t>masalah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ketika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pemasangan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sistem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lif</a:t>
            </a:r>
            <a:endParaRPr lang="en-MY" sz="1600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60736" y="2160983"/>
            <a:ext cx="4185618" cy="576262"/>
          </a:xfrm>
        </p:spPr>
        <p:txBody>
          <a:bodyPr/>
          <a:lstStyle/>
          <a:p>
            <a:r>
              <a:rPr lang="en-MY" sz="1600" dirty="0" err="1" smtClean="0">
                <a:solidFill>
                  <a:srgbClr val="0070C0"/>
                </a:solidFill>
              </a:rPr>
              <a:t>Tindakan</a:t>
            </a:r>
            <a:r>
              <a:rPr lang="en-MY" sz="1600" dirty="0" smtClean="0">
                <a:solidFill>
                  <a:srgbClr val="0070C0"/>
                </a:solidFill>
              </a:rPr>
              <a:t> : </a:t>
            </a:r>
            <a:r>
              <a:rPr lang="en-MY" sz="1600" dirty="0" err="1" smtClean="0">
                <a:solidFill>
                  <a:srgbClr val="0070C0"/>
                </a:solidFill>
              </a:rPr>
              <a:t>Muktamadkan</a:t>
            </a:r>
            <a:r>
              <a:rPr lang="en-MY" sz="1600" dirty="0" smtClean="0">
                <a:solidFill>
                  <a:srgbClr val="0070C0"/>
                </a:solidFill>
              </a:rPr>
              <a:t> </a:t>
            </a:r>
            <a:r>
              <a:rPr lang="en-MY" sz="1600" dirty="0" err="1">
                <a:solidFill>
                  <a:srgbClr val="0070C0"/>
                </a:solidFill>
              </a:rPr>
              <a:t>rekabentuk</a:t>
            </a:r>
            <a:r>
              <a:rPr lang="en-MY" sz="1600" dirty="0">
                <a:solidFill>
                  <a:srgbClr val="0070C0"/>
                </a:solidFill>
              </a:rPr>
              <a:t> </a:t>
            </a:r>
            <a:r>
              <a:rPr lang="en-MY" sz="1600" dirty="0" err="1">
                <a:solidFill>
                  <a:srgbClr val="0070C0"/>
                </a:solidFill>
              </a:rPr>
              <a:t>saiz</a:t>
            </a:r>
            <a:r>
              <a:rPr lang="en-MY" sz="1600" dirty="0">
                <a:solidFill>
                  <a:srgbClr val="0070C0"/>
                </a:solidFill>
              </a:rPr>
              <a:t> </a:t>
            </a:r>
            <a:r>
              <a:rPr lang="en-MY" sz="1600" dirty="0" err="1" smtClean="0">
                <a:solidFill>
                  <a:srgbClr val="0070C0"/>
                </a:solidFill>
              </a:rPr>
              <a:t>lif</a:t>
            </a:r>
            <a:r>
              <a:rPr lang="en-MY" sz="1600" dirty="0" smtClean="0">
                <a:solidFill>
                  <a:srgbClr val="0070C0"/>
                </a:solidFill>
              </a:rPr>
              <a:t>. </a:t>
            </a:r>
            <a:r>
              <a:rPr lang="en-MY" sz="1600" dirty="0" err="1" smtClean="0">
                <a:solidFill>
                  <a:srgbClr val="0070C0"/>
                </a:solidFill>
              </a:rPr>
              <a:t>Koordinasi</a:t>
            </a:r>
            <a:r>
              <a:rPr lang="en-MY" sz="1600" dirty="0" smtClean="0">
                <a:solidFill>
                  <a:srgbClr val="0070C0"/>
                </a:solidFill>
              </a:rPr>
              <a:t> </a:t>
            </a:r>
            <a:r>
              <a:rPr lang="en-MY" sz="1600" dirty="0" err="1" smtClean="0">
                <a:solidFill>
                  <a:srgbClr val="0070C0"/>
                </a:solidFill>
              </a:rPr>
              <a:t>rekabentuk</a:t>
            </a:r>
            <a:r>
              <a:rPr lang="en-MY" sz="1600" dirty="0" smtClean="0">
                <a:solidFill>
                  <a:srgbClr val="0070C0"/>
                </a:solidFill>
              </a:rPr>
              <a:t> </a:t>
            </a:r>
            <a:r>
              <a:rPr lang="en-MY" sz="1600" dirty="0" err="1" smtClean="0">
                <a:solidFill>
                  <a:srgbClr val="0070C0"/>
                </a:solidFill>
              </a:rPr>
              <a:t>keperluan</a:t>
            </a:r>
            <a:r>
              <a:rPr lang="en-MY" sz="1600" dirty="0" smtClean="0">
                <a:solidFill>
                  <a:srgbClr val="0070C0"/>
                </a:solidFill>
              </a:rPr>
              <a:t> </a:t>
            </a:r>
            <a:r>
              <a:rPr lang="en-MY" sz="1600" dirty="0" err="1" smtClean="0">
                <a:solidFill>
                  <a:srgbClr val="0070C0"/>
                </a:solidFill>
              </a:rPr>
              <a:t>saiz</a:t>
            </a:r>
            <a:r>
              <a:rPr lang="en-MY" sz="1600" dirty="0" smtClean="0">
                <a:solidFill>
                  <a:srgbClr val="0070C0"/>
                </a:solidFill>
              </a:rPr>
              <a:t> </a:t>
            </a:r>
            <a:r>
              <a:rPr lang="en-MY" sz="1600" dirty="0" err="1">
                <a:solidFill>
                  <a:srgbClr val="0070C0"/>
                </a:solidFill>
              </a:rPr>
              <a:t>lif</a:t>
            </a:r>
            <a:r>
              <a:rPr lang="en-MY" sz="1600" dirty="0">
                <a:solidFill>
                  <a:srgbClr val="0070C0"/>
                </a:solidFill>
              </a:rPr>
              <a:t> </a:t>
            </a:r>
            <a:r>
              <a:rPr lang="en-MY" sz="1600" dirty="0" err="1">
                <a:solidFill>
                  <a:srgbClr val="0070C0"/>
                </a:solidFill>
              </a:rPr>
              <a:t>dan</a:t>
            </a:r>
            <a:r>
              <a:rPr lang="en-MY" sz="1600" dirty="0">
                <a:solidFill>
                  <a:srgbClr val="0070C0"/>
                </a:solidFill>
              </a:rPr>
              <a:t> </a:t>
            </a:r>
            <a:r>
              <a:rPr lang="en-MY" sz="1600" dirty="0" err="1">
                <a:solidFill>
                  <a:srgbClr val="0070C0"/>
                </a:solidFill>
              </a:rPr>
              <a:t>bukaan</a:t>
            </a:r>
            <a:r>
              <a:rPr lang="en-MY" sz="1600" dirty="0">
                <a:solidFill>
                  <a:srgbClr val="0070C0"/>
                </a:solidFill>
              </a:rPr>
              <a:t> </a:t>
            </a:r>
            <a:r>
              <a:rPr lang="en-MY" sz="1600" dirty="0" err="1">
                <a:solidFill>
                  <a:srgbClr val="0070C0"/>
                </a:solidFill>
              </a:rPr>
              <a:t>lif</a:t>
            </a:r>
            <a:r>
              <a:rPr lang="en-MY" sz="1600" dirty="0">
                <a:solidFill>
                  <a:srgbClr val="0070C0"/>
                </a:solidFill>
              </a:rPr>
              <a:t> shaft</a:t>
            </a:r>
          </a:p>
        </p:txBody>
      </p:sp>
      <p:pic>
        <p:nvPicPr>
          <p:cNvPr id="8" name="Content Placeholder 7" descr="C:\Users\Windows 7\Pictures\IMG_20150105_100000.jpg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58" y="2872491"/>
            <a:ext cx="3961260" cy="35124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4" y="2872491"/>
            <a:ext cx="3756211" cy="3512465"/>
          </a:xfrm>
        </p:spPr>
      </p:pic>
    </p:spTree>
    <p:extLst>
      <p:ext uri="{BB962C8B-B14F-4D97-AF65-F5344CB8AC3E}">
        <p14:creationId xmlns:p14="http://schemas.microsoft.com/office/powerpoint/2010/main" val="5545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050" y="345308"/>
            <a:ext cx="8596668" cy="1320800"/>
          </a:xfrm>
        </p:spPr>
        <p:txBody>
          <a:bodyPr/>
          <a:lstStyle/>
          <a:p>
            <a:r>
              <a:rPr lang="en-MY" dirty="0" smtClean="0"/>
              <a:t>3. </a:t>
            </a:r>
            <a:r>
              <a:rPr lang="en-MY" dirty="0" err="1" smtClean="0"/>
              <a:t>Kelewatan</a:t>
            </a:r>
            <a:r>
              <a:rPr lang="en-MY" dirty="0" smtClean="0"/>
              <a:t> </a:t>
            </a:r>
            <a:r>
              <a:rPr lang="en-MY" dirty="0" err="1" smtClean="0"/>
              <a:t>Mendapatkan</a:t>
            </a:r>
            <a:r>
              <a:rPr lang="en-MY" dirty="0" smtClean="0"/>
              <a:t> </a:t>
            </a:r>
            <a:r>
              <a:rPr lang="en-MY" dirty="0" err="1" smtClean="0"/>
              <a:t>Kelulusan</a:t>
            </a:r>
            <a:r>
              <a:rPr lang="en-MY" dirty="0" smtClean="0"/>
              <a:t>  	JKKP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0050" y="1680883"/>
            <a:ext cx="4185623" cy="531927"/>
          </a:xfrm>
        </p:spPr>
        <p:txBody>
          <a:bodyPr/>
          <a:lstStyle/>
          <a:p>
            <a:r>
              <a:rPr lang="en-MY" sz="1800" dirty="0" err="1" smtClean="0">
                <a:solidFill>
                  <a:srgbClr val="FF0000"/>
                </a:solidFill>
              </a:rPr>
              <a:t>Risiko</a:t>
            </a:r>
            <a:r>
              <a:rPr lang="en-MY" sz="1800" dirty="0" smtClean="0">
                <a:solidFill>
                  <a:srgbClr val="FF0000"/>
                </a:solidFill>
              </a:rPr>
              <a:t>: </a:t>
            </a:r>
            <a:r>
              <a:rPr lang="en-MY" sz="1800" dirty="0" err="1" smtClean="0">
                <a:solidFill>
                  <a:srgbClr val="FF0000"/>
                </a:solidFill>
              </a:rPr>
              <a:t>Lewat</a:t>
            </a:r>
            <a:r>
              <a:rPr lang="en-MY" sz="1800" dirty="0" smtClean="0">
                <a:solidFill>
                  <a:srgbClr val="FF0000"/>
                </a:solidFill>
              </a:rPr>
              <a:t> </a:t>
            </a:r>
            <a:r>
              <a:rPr lang="en-MY" sz="1800" dirty="0" err="1" smtClean="0">
                <a:solidFill>
                  <a:srgbClr val="FF0000"/>
                </a:solidFill>
              </a:rPr>
              <a:t>serah</a:t>
            </a:r>
            <a:r>
              <a:rPr lang="en-MY" sz="1800" dirty="0" smtClean="0">
                <a:solidFill>
                  <a:srgbClr val="FF0000"/>
                </a:solidFill>
              </a:rPr>
              <a:t> </a:t>
            </a:r>
            <a:r>
              <a:rPr lang="en-MY" sz="1800" dirty="0" err="1" smtClean="0">
                <a:solidFill>
                  <a:srgbClr val="FF0000"/>
                </a:solidFill>
              </a:rPr>
              <a:t>projek</a:t>
            </a:r>
            <a:endParaRPr lang="en-MY" sz="18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3290047"/>
            <a:ext cx="5785091" cy="3370730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6688" y="1833926"/>
            <a:ext cx="6117500" cy="1387018"/>
          </a:xfrm>
        </p:spPr>
        <p:txBody>
          <a:bodyPr>
            <a:noAutofit/>
          </a:bodyPr>
          <a:lstStyle/>
          <a:p>
            <a:r>
              <a:rPr lang="en-MY" dirty="0" err="1" smtClean="0">
                <a:solidFill>
                  <a:srgbClr val="0070C0"/>
                </a:solidFill>
              </a:rPr>
              <a:t>Tindakan</a:t>
            </a:r>
            <a:r>
              <a:rPr lang="en-MY" dirty="0" smtClean="0">
                <a:solidFill>
                  <a:srgbClr val="0070C0"/>
                </a:solidFill>
              </a:rPr>
              <a:t>: 1. </a:t>
            </a:r>
            <a:r>
              <a:rPr lang="en-MY" dirty="0" err="1" smtClean="0">
                <a:solidFill>
                  <a:srgbClr val="0070C0"/>
                </a:solidFill>
              </a:rPr>
              <a:t>Kelulusan</a:t>
            </a:r>
            <a:r>
              <a:rPr lang="en-MY" dirty="0" smtClean="0">
                <a:solidFill>
                  <a:srgbClr val="0070C0"/>
                </a:solidFill>
              </a:rPr>
              <a:t> JKKP </a:t>
            </a:r>
            <a:r>
              <a:rPr lang="en-MY" dirty="0" err="1" smtClean="0">
                <a:solidFill>
                  <a:srgbClr val="0070C0"/>
                </a:solidFill>
              </a:rPr>
              <a:t>salah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satu</a:t>
            </a:r>
            <a:r>
              <a:rPr lang="en-MY" dirty="0" smtClean="0">
                <a:solidFill>
                  <a:srgbClr val="0070C0"/>
                </a:solidFill>
              </a:rPr>
              <a:t> item </a:t>
            </a:r>
            <a:r>
              <a:rPr lang="en-MY" dirty="0" err="1" smtClean="0">
                <a:solidFill>
                  <a:srgbClr val="0070C0"/>
                </a:solidFill>
              </a:rPr>
              <a:t>kritikal</a:t>
            </a:r>
            <a:r>
              <a:rPr lang="en-MY" dirty="0" smtClean="0">
                <a:solidFill>
                  <a:srgbClr val="0070C0"/>
                </a:solidFill>
              </a:rPr>
              <a:t> 			     </a:t>
            </a:r>
            <a:r>
              <a:rPr lang="en-MY" dirty="0" err="1" smtClean="0">
                <a:solidFill>
                  <a:srgbClr val="0070C0"/>
                </a:solidFill>
              </a:rPr>
              <a:t>dalam</a:t>
            </a:r>
            <a:r>
              <a:rPr lang="en-MY" dirty="0" smtClean="0">
                <a:solidFill>
                  <a:srgbClr val="0070C0"/>
                </a:solidFill>
              </a:rPr>
              <a:t> CPM.</a:t>
            </a:r>
          </a:p>
          <a:p>
            <a:pPr marL="1371600" lvl="3" indent="0">
              <a:buNone/>
            </a:pPr>
            <a:r>
              <a:rPr lang="en-MY" sz="1800" dirty="0" smtClean="0">
                <a:solidFill>
                  <a:srgbClr val="0070C0"/>
                </a:solidFill>
              </a:rPr>
              <a:t> 2. </a:t>
            </a:r>
            <a:r>
              <a:rPr lang="en-MY" sz="1800" dirty="0" err="1" smtClean="0">
                <a:solidFill>
                  <a:srgbClr val="0070C0"/>
                </a:solidFill>
              </a:rPr>
              <a:t>Permohonan</a:t>
            </a:r>
            <a:r>
              <a:rPr lang="en-MY" sz="1800" dirty="0" smtClean="0">
                <a:solidFill>
                  <a:srgbClr val="0070C0"/>
                </a:solidFill>
              </a:rPr>
              <a:t> </a:t>
            </a:r>
            <a:r>
              <a:rPr lang="en-MY" sz="1800" dirty="0" err="1" smtClean="0">
                <a:solidFill>
                  <a:srgbClr val="0070C0"/>
                </a:solidFill>
              </a:rPr>
              <a:t>pemeriksaan</a:t>
            </a:r>
            <a:r>
              <a:rPr lang="en-MY" sz="1800" dirty="0" smtClean="0">
                <a:solidFill>
                  <a:srgbClr val="0070C0"/>
                </a:solidFill>
              </a:rPr>
              <a:t> </a:t>
            </a:r>
            <a:r>
              <a:rPr lang="en-MY" sz="1800" dirty="0" err="1" smtClean="0">
                <a:solidFill>
                  <a:srgbClr val="0070C0"/>
                </a:solidFill>
              </a:rPr>
              <a:t>dikemukakan</a:t>
            </a:r>
            <a:r>
              <a:rPr lang="en-MY" sz="1800" dirty="0" smtClean="0">
                <a:solidFill>
                  <a:srgbClr val="0070C0"/>
                </a:solidFill>
              </a:rPr>
              <a:t>          </a:t>
            </a:r>
            <a:r>
              <a:rPr lang="en-MY" sz="1800" dirty="0">
                <a:solidFill>
                  <a:srgbClr val="0070C0"/>
                </a:solidFill>
              </a:rPr>
              <a:t> </a:t>
            </a:r>
            <a:r>
              <a:rPr lang="en-MY" sz="1800" dirty="0" smtClean="0">
                <a:solidFill>
                  <a:srgbClr val="0070C0"/>
                </a:solidFill>
              </a:rPr>
              <a:t>      	</a:t>
            </a:r>
            <a:r>
              <a:rPr lang="en-MY" sz="1800" dirty="0" err="1" smtClean="0">
                <a:solidFill>
                  <a:srgbClr val="0070C0"/>
                </a:solidFill>
              </a:rPr>
              <a:t>awal</a:t>
            </a:r>
            <a:endParaRPr lang="en-MY" sz="1800" dirty="0" smtClean="0">
              <a:solidFill>
                <a:srgbClr val="0070C0"/>
              </a:solidFill>
            </a:endParaRPr>
          </a:p>
          <a:p>
            <a:endParaRPr lang="en-MY" dirty="0" smtClean="0"/>
          </a:p>
          <a:p>
            <a:r>
              <a:rPr lang="en-MY" sz="2400" dirty="0"/>
              <a:t> </a:t>
            </a:r>
            <a:r>
              <a:rPr lang="en-MY" sz="2400" dirty="0" smtClean="0"/>
              <a:t>    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25670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 smtClean="0"/>
              <a:t>4. </a:t>
            </a:r>
            <a:r>
              <a:rPr lang="en-MY" dirty="0" err="1" smtClean="0"/>
              <a:t>Kelewatan</a:t>
            </a:r>
            <a:r>
              <a:rPr lang="en-MY" dirty="0" smtClean="0"/>
              <a:t> Dan </a:t>
            </a:r>
            <a:r>
              <a:rPr lang="en-MY" dirty="0" err="1" smtClean="0"/>
              <a:t>Perubahan</a:t>
            </a:r>
            <a:r>
              <a:rPr lang="en-MY" dirty="0" smtClean="0"/>
              <a:t> </a:t>
            </a:r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Perabot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1855411"/>
            <a:ext cx="4185623" cy="576262"/>
          </a:xfrm>
        </p:spPr>
        <p:txBody>
          <a:bodyPr/>
          <a:lstStyle/>
          <a:p>
            <a:r>
              <a:rPr lang="en-MY" sz="1800" dirty="0" err="1" smtClean="0">
                <a:solidFill>
                  <a:srgbClr val="FF0000"/>
                </a:solidFill>
              </a:rPr>
              <a:t>Risiko</a:t>
            </a:r>
            <a:r>
              <a:rPr lang="en-MY" sz="1800" dirty="0">
                <a:solidFill>
                  <a:srgbClr val="FF0000"/>
                </a:solidFill>
              </a:rPr>
              <a:t> </a:t>
            </a:r>
            <a:r>
              <a:rPr lang="en-MY" sz="1800" dirty="0" smtClean="0">
                <a:solidFill>
                  <a:srgbClr val="FF0000"/>
                </a:solidFill>
              </a:rPr>
              <a:t>: </a:t>
            </a:r>
            <a:r>
              <a:rPr lang="en-MY" sz="1800" dirty="0" err="1" smtClean="0">
                <a:solidFill>
                  <a:srgbClr val="FF0000"/>
                </a:solidFill>
              </a:rPr>
              <a:t>Kelewatan</a:t>
            </a:r>
            <a:r>
              <a:rPr lang="en-MY" sz="1800" dirty="0" smtClean="0">
                <a:solidFill>
                  <a:srgbClr val="FF0000"/>
                </a:solidFill>
              </a:rPr>
              <a:t> </a:t>
            </a:r>
            <a:r>
              <a:rPr lang="en-MY" sz="1800" dirty="0" err="1" smtClean="0">
                <a:solidFill>
                  <a:srgbClr val="FF0000"/>
                </a:solidFill>
              </a:rPr>
              <a:t>Penyerahan</a:t>
            </a:r>
            <a:r>
              <a:rPr lang="en-MY" sz="1800" dirty="0" smtClean="0">
                <a:solidFill>
                  <a:srgbClr val="FF0000"/>
                </a:solidFill>
              </a:rPr>
              <a:t> </a:t>
            </a:r>
            <a:r>
              <a:rPr lang="en-MY" sz="1800" dirty="0" err="1" smtClean="0">
                <a:solidFill>
                  <a:srgbClr val="FF0000"/>
                </a:solidFill>
              </a:rPr>
              <a:t>Projek</a:t>
            </a:r>
            <a:endParaRPr lang="en-MY" sz="18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57" y="3178187"/>
            <a:ext cx="4184650" cy="313848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431673"/>
            <a:ext cx="4185618" cy="576262"/>
          </a:xfrm>
        </p:spPr>
        <p:txBody>
          <a:bodyPr/>
          <a:lstStyle/>
          <a:p>
            <a:r>
              <a:rPr lang="en-MY" sz="2000" dirty="0" err="1" smtClean="0">
                <a:solidFill>
                  <a:srgbClr val="0070C0"/>
                </a:solidFill>
              </a:rPr>
              <a:t>Tindakan</a:t>
            </a:r>
            <a:r>
              <a:rPr lang="en-MY" sz="2000" dirty="0" smtClean="0">
                <a:solidFill>
                  <a:srgbClr val="0070C0"/>
                </a:solidFill>
              </a:rPr>
              <a:t> : </a:t>
            </a:r>
            <a:r>
              <a:rPr lang="en-MY" sz="2000" dirty="0" err="1" smtClean="0">
                <a:solidFill>
                  <a:srgbClr val="0070C0"/>
                </a:solidFill>
              </a:rPr>
              <a:t>Memuktamadkan</a:t>
            </a:r>
            <a:r>
              <a:rPr lang="en-MY" sz="2000" dirty="0" smtClean="0">
                <a:solidFill>
                  <a:srgbClr val="0070C0"/>
                </a:solidFill>
              </a:rPr>
              <a:t> </a:t>
            </a:r>
            <a:r>
              <a:rPr lang="en-MY" sz="2000" dirty="0" err="1" smtClean="0">
                <a:solidFill>
                  <a:srgbClr val="0070C0"/>
                </a:solidFill>
              </a:rPr>
              <a:t>rekabentuk</a:t>
            </a:r>
            <a:r>
              <a:rPr lang="en-MY" sz="2000" dirty="0" smtClean="0">
                <a:solidFill>
                  <a:srgbClr val="0070C0"/>
                </a:solidFill>
              </a:rPr>
              <a:t> di </a:t>
            </a:r>
            <a:r>
              <a:rPr lang="en-MY" sz="2000" dirty="0" err="1" smtClean="0">
                <a:solidFill>
                  <a:srgbClr val="0070C0"/>
                </a:solidFill>
              </a:rPr>
              <a:t>peringkat</a:t>
            </a:r>
            <a:r>
              <a:rPr lang="en-MY" sz="2000" dirty="0" smtClean="0">
                <a:solidFill>
                  <a:srgbClr val="0070C0"/>
                </a:solidFill>
              </a:rPr>
              <a:t> </a:t>
            </a:r>
            <a:r>
              <a:rPr lang="en-MY" sz="2000" dirty="0" err="1" smtClean="0">
                <a:solidFill>
                  <a:srgbClr val="0070C0"/>
                </a:solidFill>
              </a:rPr>
              <a:t>perancangan</a:t>
            </a:r>
            <a:endParaRPr lang="en-MY" sz="2000" dirty="0">
              <a:solidFill>
                <a:srgbClr val="0070C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3178187"/>
            <a:ext cx="4186237" cy="3139677"/>
          </a:xfrm>
        </p:spPr>
      </p:pic>
    </p:spTree>
    <p:extLst>
      <p:ext uri="{BB962C8B-B14F-4D97-AF65-F5344CB8AC3E}">
        <p14:creationId xmlns:p14="http://schemas.microsoft.com/office/powerpoint/2010/main" val="19346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5. </a:t>
            </a:r>
            <a:r>
              <a:rPr lang="en-MY" dirty="0" err="1" smtClean="0"/>
              <a:t>Kerja</a:t>
            </a:r>
            <a:r>
              <a:rPr lang="en-MY" dirty="0" smtClean="0"/>
              <a:t> </a:t>
            </a:r>
            <a:r>
              <a:rPr lang="en-MY" dirty="0" err="1" smtClean="0"/>
              <a:t>Pemasangan</a:t>
            </a:r>
            <a:r>
              <a:rPr lang="en-MY" dirty="0" smtClean="0"/>
              <a:t> GFRC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783976"/>
            <a:ext cx="8495149" cy="953269"/>
          </a:xfrm>
        </p:spPr>
        <p:txBody>
          <a:bodyPr/>
          <a:lstStyle/>
          <a:p>
            <a:r>
              <a:rPr lang="en-MY" dirty="0" err="1" smtClean="0">
                <a:solidFill>
                  <a:srgbClr val="0070C0"/>
                </a:solidFill>
              </a:rPr>
              <a:t>Kerja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pemasangan</a:t>
            </a:r>
            <a:r>
              <a:rPr lang="en-MY" dirty="0" smtClean="0">
                <a:solidFill>
                  <a:srgbClr val="0070C0"/>
                </a:solidFill>
              </a:rPr>
              <a:t> GFRC </a:t>
            </a:r>
            <a:r>
              <a:rPr lang="en-MY" dirty="0" err="1" smtClean="0">
                <a:solidFill>
                  <a:srgbClr val="0070C0"/>
                </a:solidFill>
              </a:rPr>
              <a:t>dicadangkan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dilaksanakan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oleh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kontraktor</a:t>
            </a:r>
            <a:r>
              <a:rPr lang="en-MY" dirty="0" smtClean="0">
                <a:solidFill>
                  <a:srgbClr val="0070C0"/>
                </a:solidFill>
              </a:rPr>
              <a:t> </a:t>
            </a:r>
            <a:r>
              <a:rPr lang="en-MY" dirty="0" err="1" smtClean="0">
                <a:solidFill>
                  <a:srgbClr val="0070C0"/>
                </a:solidFill>
              </a:rPr>
              <a:t>pakar</a:t>
            </a:r>
            <a:endParaRPr lang="en-MY" dirty="0">
              <a:solidFill>
                <a:srgbClr val="0070C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967828"/>
            <a:ext cx="4186237" cy="2850266"/>
          </a:xfrm>
        </p:spPr>
      </p:pic>
      <p:pic>
        <p:nvPicPr>
          <p:cNvPr id="7" name="Content Placeholder 6" descr="C:\Users\Win 8\AppData\Local\Microsoft\Windows\INetCache\Content.Word\IMG-20160113-WA0030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8" y="2904565"/>
            <a:ext cx="3774141" cy="2913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535</TotalTime>
  <Words>389</Words>
  <Application>Microsoft Office PowerPoint</Application>
  <PresentationFormat>Widescreen</PresentationFormat>
  <Paragraphs>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 DELANEY</vt:lpstr>
      <vt:lpstr>Arial</vt:lpstr>
      <vt:lpstr>Calibri</vt:lpstr>
      <vt:lpstr>Times New Roman</vt:lpstr>
      <vt:lpstr>Trebuchet MS</vt:lpstr>
      <vt:lpstr>Wingdings 3</vt:lpstr>
      <vt:lpstr>Facet</vt:lpstr>
      <vt:lpstr>Taklimat Lesson Learnt Kompleks Islam Kuala Selangor </vt:lpstr>
      <vt:lpstr>Latar Belakang Projek</vt:lpstr>
      <vt:lpstr>LANJUTAN MASA</vt:lpstr>
      <vt:lpstr>Lesson learnt</vt:lpstr>
      <vt:lpstr>1. Tiada Sistem Sokongan Peralatan Mekanikal Dan Elektrikal Di Aras Bumbung</vt:lpstr>
      <vt:lpstr>2. Kelewatan Memuktamadkan Rekabentuk Sistem Lif</vt:lpstr>
      <vt:lpstr>3. Kelewatan Mendapatkan Kelulusan   JKKP</vt:lpstr>
      <vt:lpstr>4. Kelewatan Dan Perubahan Rekabentuk Perabot</vt:lpstr>
      <vt:lpstr>5. Kerja Pemasangan GFRC</vt:lpstr>
      <vt:lpstr>6. Rekabentuk kedudukan RWDP tidak kemas</vt:lpstr>
      <vt:lpstr>7. Rekabentuk tingkap di pelantar tangga</vt:lpstr>
      <vt:lpstr>8. Kedudukan Pintu Rumah Sampah</vt:lpstr>
      <vt:lpstr>9. Kesalahan Pemasangan Tile</vt:lpstr>
      <vt:lpstr>10. Rekabentuk Ketinggian Pentas Dewan</vt:lpstr>
      <vt:lpstr>12. RC Flat Roof</vt:lpstr>
      <vt:lpstr>13. Rekabentuk Façade Bangunan</vt:lpstr>
      <vt:lpstr>14. Kedudukan Control Board Sistem Fire Fighting</vt:lpstr>
      <vt:lpstr>15. Masalah Kondesasi Air Cond Di Kawasan Lobi</vt:lpstr>
      <vt:lpstr>16. Kualiti Pemasangan Partition</vt:lpstr>
      <vt:lpstr>17. Fitting Pipe WC</vt:lpstr>
      <vt:lpstr>Sekian Terima Kasih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Taklimat Lesson Learnt Kompleks Islam Kuala Selangor</dc:title>
  <dc:creator>HP ENVY</dc:creator>
  <cp:lastModifiedBy>HP ENVY</cp:lastModifiedBy>
  <cp:revision>22</cp:revision>
  <dcterms:created xsi:type="dcterms:W3CDTF">2016-06-10T03:35:28Z</dcterms:created>
  <dcterms:modified xsi:type="dcterms:W3CDTF">2016-06-14T05:38:01Z</dcterms:modified>
</cp:coreProperties>
</file>