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20.12.16%20-%20Borang%20Kompetensi%20Ketua%20Program%202017%20(FINAL%20QS)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PELAN BISNES</a:t>
            </a:r>
            <a:endParaRPr lang="en-MY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BAHAGIAN KOMPETENSI, PENSIJILAN DAN AKREDITASI (BKPAK)</a:t>
            </a:r>
            <a:endParaRPr lang="en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7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695" y="624110"/>
            <a:ext cx="8911687" cy="1280890"/>
          </a:xfrm>
        </p:spPr>
        <p:txBody>
          <a:bodyPr/>
          <a:lstStyle/>
          <a:p>
            <a:r>
              <a:rPr lang="en-US" b="1" dirty="0" smtClean="0"/>
              <a:t>BISNES SKILL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073166"/>
              </p:ext>
            </p:extLst>
          </p:nvPr>
        </p:nvGraphicFramePr>
        <p:xfrm>
          <a:off x="2112695" y="1399505"/>
          <a:ext cx="915631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536"/>
                <a:gridCol w="2073499"/>
                <a:gridCol w="1650665"/>
                <a:gridCol w="1485900"/>
                <a:gridCol w="1667254"/>
                <a:gridCol w="15454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Bisnes</a:t>
                      </a:r>
                      <a:r>
                        <a:rPr lang="en-US" b="1" dirty="0" smtClean="0"/>
                        <a:t> Skill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149</a:t>
                      </a:r>
                    </a:p>
                    <a:p>
                      <a:r>
                        <a:rPr lang="en-US" dirty="0" smtClean="0"/>
                        <a:t>LS-CA - 10</a:t>
                      </a:r>
                    </a:p>
                    <a:p>
                      <a:r>
                        <a:rPr lang="en-US" dirty="0" smtClean="0"/>
                        <a:t>PM - 10</a:t>
                      </a:r>
                    </a:p>
                    <a:p>
                      <a:r>
                        <a:rPr lang="en-US" dirty="0" smtClean="0"/>
                        <a:t>TAM –</a:t>
                      </a:r>
                      <a:r>
                        <a:rPr lang="en-US" baseline="0" dirty="0" smtClean="0"/>
                        <a:t> 13</a:t>
                      </a:r>
                    </a:p>
                    <a:p>
                      <a:r>
                        <a:rPr lang="en-US" baseline="0" dirty="0" smtClean="0"/>
                        <a:t>IFM – 8</a:t>
                      </a:r>
                    </a:p>
                    <a:p>
                      <a:r>
                        <a:rPr lang="en-US" dirty="0" smtClean="0"/>
                        <a:t>SPB – 15</a:t>
                      </a:r>
                    </a:p>
                    <a:p>
                      <a:r>
                        <a:rPr lang="en-US" dirty="0" smtClean="0"/>
                        <a:t>FM – 7</a:t>
                      </a:r>
                    </a:p>
                    <a:p>
                      <a:r>
                        <a:rPr lang="en-US" dirty="0" smtClean="0"/>
                        <a:t>ECKM – 4</a:t>
                      </a:r>
                    </a:p>
                    <a:p>
                      <a:r>
                        <a:rPr lang="en-US" dirty="0" smtClean="0"/>
                        <a:t>JD – 14</a:t>
                      </a:r>
                    </a:p>
                    <a:p>
                      <a:r>
                        <a:rPr lang="en-US" dirty="0" smtClean="0"/>
                        <a:t>SO – 6</a:t>
                      </a:r>
                    </a:p>
                    <a:p>
                      <a:r>
                        <a:rPr lang="en-US" dirty="0" smtClean="0"/>
                        <a:t>PM-HOPT-10</a:t>
                      </a:r>
                    </a:p>
                    <a:p>
                      <a:r>
                        <a:rPr lang="en-US" dirty="0" err="1" smtClean="0"/>
                        <a:t>Swasta</a:t>
                      </a:r>
                      <a:r>
                        <a:rPr lang="en-US" dirty="0" smtClean="0"/>
                        <a:t> - 50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Pentadbiran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Kontrak</a:t>
                      </a:r>
                      <a:r>
                        <a:rPr lang="en-US" dirty="0" smtClean="0"/>
                        <a:t> Lesson Learned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Superintending Officer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Jurutera</a:t>
                      </a:r>
                      <a:r>
                        <a:rPr lang="en-US" dirty="0" smtClean="0"/>
                        <a:t> Daerah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Program Management</a:t>
                      </a:r>
                      <a:r>
                        <a:rPr lang="en-US" baseline="0" dirty="0" smtClean="0"/>
                        <a:t> for HOPT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BKPAK(BS)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Hashim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14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102" y="624110"/>
            <a:ext cx="8911687" cy="1280890"/>
          </a:xfrm>
        </p:spPr>
        <p:txBody>
          <a:bodyPr/>
          <a:lstStyle/>
          <a:p>
            <a:r>
              <a:rPr lang="en-US" dirty="0" smtClean="0"/>
              <a:t>ETIKA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127465"/>
              </p:ext>
            </p:extLst>
          </p:nvPr>
        </p:nvGraphicFramePr>
        <p:xfrm>
          <a:off x="2034864" y="2159358"/>
          <a:ext cx="921217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05"/>
                <a:gridCol w="1815922"/>
                <a:gridCol w="2060619"/>
                <a:gridCol w="1659602"/>
                <a:gridCol w="1535362"/>
                <a:gridCol w="1535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Bil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Kompetensi</a:t>
                      </a:r>
                      <a:r>
                        <a:rPr lang="en-US" sz="1600" dirty="0" smtClean="0"/>
                        <a:t> (Types of Competencies)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Bilangan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Kursus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(Number of Courses)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Tindakan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Prosidur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(Action/Procedures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Keutamaan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Prioriti</a:t>
                      </a:r>
                      <a:r>
                        <a:rPr lang="en-US" sz="1600" dirty="0" smtClean="0"/>
                        <a:t>)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Pemilik</a:t>
                      </a:r>
                      <a:r>
                        <a:rPr lang="en-US" sz="1600" dirty="0" smtClean="0"/>
                        <a:t> (Owner)</a:t>
                      </a:r>
                      <a:endParaRPr lang="en-MY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9.0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Etika</a:t>
                      </a:r>
                      <a:endParaRPr lang="en-MY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sng" dirty="0" smtClean="0"/>
                        <a:t>34</a:t>
                      </a:r>
                    </a:p>
                    <a:p>
                      <a:r>
                        <a:rPr lang="en-US" sz="1600" dirty="0" smtClean="0"/>
                        <a:t>Communication Skills – 6</a:t>
                      </a:r>
                    </a:p>
                    <a:p>
                      <a:r>
                        <a:rPr lang="en-US" sz="1600" dirty="0" smtClean="0"/>
                        <a:t>Negotiation Skill – 6</a:t>
                      </a:r>
                    </a:p>
                    <a:p>
                      <a:r>
                        <a:rPr lang="en-US" sz="1600" dirty="0" smtClean="0"/>
                        <a:t>Grooming</a:t>
                      </a:r>
                      <a:r>
                        <a:rPr lang="en-US" sz="1600" baseline="0" dirty="0" smtClean="0"/>
                        <a:t> - 6</a:t>
                      </a:r>
                      <a:endParaRPr lang="en-US" sz="16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LOM –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Analysis, Design, Develop, Implement and Assessment</a:t>
                      </a:r>
                      <a:endParaRPr lang="en-MY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Soft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Leadership </a:t>
                      </a:r>
                      <a:r>
                        <a:rPr lang="en-US" sz="1600" dirty="0" err="1" smtClean="0"/>
                        <a:t>Organisational</a:t>
                      </a:r>
                      <a:r>
                        <a:rPr lang="en-US" sz="1600" dirty="0" smtClean="0"/>
                        <a:t>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Grooming</a:t>
                      </a:r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BKPAK(E)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Shahiena</a:t>
                      </a:r>
                      <a:r>
                        <a:rPr lang="en-US" sz="1600" dirty="0" smtClean="0"/>
                        <a:t>)</a:t>
                      </a:r>
                      <a:endParaRPr lang="en-MY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18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143" y="-148622"/>
            <a:ext cx="8911687" cy="1280890"/>
          </a:xfrm>
        </p:spPr>
        <p:txBody>
          <a:bodyPr/>
          <a:lstStyle/>
          <a:p>
            <a:r>
              <a:rPr lang="en-US" b="1" dirty="0" smtClean="0"/>
              <a:t>PENSIJILAN (CERTIFICATION)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3905" y="17719613"/>
          <a:ext cx="9091925" cy="2176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793"/>
                <a:gridCol w="2308848"/>
                <a:gridCol w="1515321"/>
                <a:gridCol w="1515321"/>
                <a:gridCol w="1545365"/>
                <a:gridCol w="1485277"/>
              </a:tblGrid>
              <a:tr h="1638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239478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Awam</a:t>
                      </a:r>
                      <a:r>
                        <a:rPr lang="en-US" dirty="0" smtClean="0"/>
                        <a:t> (B &amp; 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Analysis, Design, Develop, Implement and Assessment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Industrialise</a:t>
                      </a:r>
                      <a:r>
                        <a:rPr lang="en-US" dirty="0" smtClean="0"/>
                        <a:t> Building Systems (IBS)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BKPAK(B&amp;S)</a:t>
                      </a:r>
                    </a:p>
                    <a:p>
                      <a:r>
                        <a:rPr lang="en-US" dirty="0" smtClean="0"/>
                        <a:t>Ismail/</a:t>
                      </a:r>
                    </a:p>
                    <a:p>
                      <a:r>
                        <a:rPr lang="en-US" dirty="0" err="1" smtClean="0"/>
                        <a:t>Hafliza</a:t>
                      </a:r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Awam</a:t>
                      </a:r>
                      <a:r>
                        <a:rPr lang="en-US" dirty="0" smtClean="0"/>
                        <a:t> (R &amp; P)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BKPAK(R&amp;P)</a:t>
                      </a:r>
                    </a:p>
                    <a:p>
                      <a:r>
                        <a:rPr lang="en-US" dirty="0" err="1" smtClean="0"/>
                        <a:t>Rosiah</a:t>
                      </a:r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Mekanikal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BKPAK(M)</a:t>
                      </a:r>
                    </a:p>
                    <a:p>
                      <a:r>
                        <a:rPr lang="en-US" dirty="0" err="1" smtClean="0"/>
                        <a:t>Azmi</a:t>
                      </a:r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Elektrik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79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BKPAK(E)</a:t>
                      </a:r>
                    </a:p>
                    <a:p>
                      <a:r>
                        <a:rPr lang="en-US" dirty="0" err="1" smtClean="0"/>
                        <a:t>Roslee</a:t>
                      </a:r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Senibina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150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BIM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Bangunan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Building Assessment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MY" dirty="0"/>
                    </a:p>
                  </a:txBody>
                  <a:tcPr/>
                </a:tc>
              </a:tr>
              <a:tr h="693227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Bisnes</a:t>
                      </a:r>
                      <a:r>
                        <a:rPr lang="en-US" dirty="0" smtClean="0"/>
                        <a:t> Skill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149</a:t>
                      </a:r>
                    </a:p>
                    <a:p>
                      <a:r>
                        <a:rPr lang="en-US" dirty="0" smtClean="0"/>
                        <a:t>LSCA - 10</a:t>
                      </a:r>
                    </a:p>
                    <a:p>
                      <a:r>
                        <a:rPr lang="en-US" dirty="0" smtClean="0"/>
                        <a:t>PM - 10</a:t>
                      </a:r>
                    </a:p>
                    <a:p>
                      <a:r>
                        <a:rPr lang="en-US" dirty="0" smtClean="0"/>
                        <a:t>TAM –</a:t>
                      </a:r>
                      <a:r>
                        <a:rPr lang="en-US" baseline="0" dirty="0" smtClean="0"/>
                        <a:t> 13</a:t>
                      </a:r>
                    </a:p>
                    <a:p>
                      <a:r>
                        <a:rPr lang="en-US" baseline="0" dirty="0" smtClean="0"/>
                        <a:t>IFM – 8</a:t>
                      </a:r>
                    </a:p>
                    <a:p>
                      <a:r>
                        <a:rPr lang="en-US" dirty="0" smtClean="0"/>
                        <a:t>SPB – 15</a:t>
                      </a:r>
                    </a:p>
                    <a:p>
                      <a:r>
                        <a:rPr lang="en-US" dirty="0" smtClean="0"/>
                        <a:t>FM – 7</a:t>
                      </a:r>
                    </a:p>
                    <a:p>
                      <a:r>
                        <a:rPr lang="en-US" dirty="0" smtClean="0"/>
                        <a:t>ECKM – 4</a:t>
                      </a:r>
                    </a:p>
                    <a:p>
                      <a:r>
                        <a:rPr lang="en-US" dirty="0" smtClean="0"/>
                        <a:t>JD – 14</a:t>
                      </a:r>
                    </a:p>
                    <a:p>
                      <a:r>
                        <a:rPr lang="en-US" dirty="0" smtClean="0"/>
                        <a:t>SO – 6</a:t>
                      </a:r>
                    </a:p>
                    <a:p>
                      <a:r>
                        <a:rPr lang="en-US" dirty="0" smtClean="0"/>
                        <a:t>PM-HOPT-10</a:t>
                      </a:r>
                    </a:p>
                    <a:p>
                      <a:r>
                        <a:rPr lang="en-US" dirty="0" err="1" smtClean="0"/>
                        <a:t>Swasta</a:t>
                      </a:r>
                      <a:r>
                        <a:rPr lang="en-US" dirty="0" smtClean="0"/>
                        <a:t> - 50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Pentadbiran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Kontrak</a:t>
                      </a:r>
                      <a:r>
                        <a:rPr lang="en-US" dirty="0" smtClean="0"/>
                        <a:t> Lesson Learned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Superintending Officer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Jurutera</a:t>
                      </a:r>
                      <a:r>
                        <a:rPr lang="en-US" dirty="0" smtClean="0"/>
                        <a:t> Daerah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Program Management</a:t>
                      </a:r>
                      <a:r>
                        <a:rPr lang="en-US" baseline="0" dirty="0" smtClean="0"/>
                        <a:t> for HOPT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BKPAK(BS)</a:t>
                      </a:r>
                      <a:endParaRPr lang="en-MY" dirty="0"/>
                    </a:p>
                  </a:txBody>
                  <a:tcPr/>
                </a:tc>
              </a:tr>
              <a:tr h="390728">
                <a:tc>
                  <a:txBody>
                    <a:bodyPr/>
                    <a:lstStyle/>
                    <a:p>
                      <a:r>
                        <a:rPr lang="en-US" dirty="0" smtClean="0"/>
                        <a:t>9.0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Etika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34</a:t>
                      </a:r>
                    </a:p>
                    <a:p>
                      <a:r>
                        <a:rPr lang="en-US" dirty="0" smtClean="0"/>
                        <a:t>Communication Skills – 6</a:t>
                      </a:r>
                    </a:p>
                    <a:p>
                      <a:r>
                        <a:rPr lang="en-US" dirty="0" smtClean="0"/>
                        <a:t>Negotiation Skill – 6</a:t>
                      </a:r>
                    </a:p>
                    <a:p>
                      <a:r>
                        <a:rPr lang="en-US" dirty="0" smtClean="0"/>
                        <a:t>Grooming</a:t>
                      </a:r>
                      <a:r>
                        <a:rPr lang="en-US" baseline="0" dirty="0" smtClean="0"/>
                        <a:t> - 6</a:t>
                      </a:r>
                      <a:endParaRPr lang="en-US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LOM – 16</a:t>
                      </a:r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Soft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Leadership </a:t>
                      </a:r>
                      <a:r>
                        <a:rPr lang="en-US" dirty="0" err="1" smtClean="0"/>
                        <a:t>Organisational</a:t>
                      </a:r>
                      <a:r>
                        <a:rPr lang="en-US" dirty="0" smtClean="0"/>
                        <a:t>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Grooming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BKPAK(E)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17129"/>
              </p:ext>
            </p:extLst>
          </p:nvPr>
        </p:nvGraphicFramePr>
        <p:xfrm>
          <a:off x="2318756" y="618186"/>
          <a:ext cx="89154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303427"/>
                <a:gridCol w="1668373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Bil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Jenis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Kompetensi</a:t>
                      </a:r>
                      <a:r>
                        <a:rPr lang="en-US" sz="1200" dirty="0" smtClean="0"/>
                        <a:t> (Types of Competencies)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Bilangan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Pensijilan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(Number of </a:t>
                      </a:r>
                      <a:r>
                        <a:rPr lang="en-US" sz="1200" baseline="0" dirty="0" err="1" smtClean="0"/>
                        <a:t>Certied</a:t>
                      </a:r>
                      <a:r>
                        <a:rPr lang="en-US" sz="1200" baseline="0" dirty="0" smtClean="0"/>
                        <a:t>)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Tindakan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Prosidur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(Action/Procedures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Keutamaan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Prioriti</a:t>
                      </a:r>
                      <a:r>
                        <a:rPr lang="en-US" sz="1200" dirty="0" smtClean="0"/>
                        <a:t>)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Pemilik</a:t>
                      </a:r>
                      <a:r>
                        <a:rPr lang="en-US" sz="1200" dirty="0" smtClean="0"/>
                        <a:t> (Owner)</a:t>
                      </a:r>
                      <a:endParaRPr lang="en-MY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Kejuruteraan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Awam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15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Certification Process</a:t>
                      </a: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Ir. </a:t>
                      </a:r>
                      <a:r>
                        <a:rPr lang="en-US" sz="1200" b="1" dirty="0" err="1" smtClean="0"/>
                        <a:t>P.Eng</a:t>
                      </a:r>
                      <a:r>
                        <a:rPr lang="en-US" sz="1200" b="1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Level 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Level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Level</a:t>
                      </a:r>
                      <a:r>
                        <a:rPr lang="en-US" sz="1200" baseline="0" dirty="0" smtClean="0"/>
                        <a:t>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Level 2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BKPAK(B&amp;S)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BKPAK (R&amp;P)</a:t>
                      </a:r>
                      <a:endParaRPr lang="en-MY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Mekanikal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Certification Process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Ir. </a:t>
                      </a:r>
                      <a:r>
                        <a:rPr lang="en-US" sz="1200" b="1" dirty="0" err="1" smtClean="0"/>
                        <a:t>P.Eng</a:t>
                      </a:r>
                      <a:endParaRPr lang="en-US" sz="1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Level</a:t>
                      </a:r>
                      <a:r>
                        <a:rPr lang="en-US" sz="1200" baseline="0" dirty="0" smtClean="0"/>
                        <a:t> 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Level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Level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Level 2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BKPAK(M)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Elektrik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Certification Process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Ir. </a:t>
                      </a:r>
                      <a:r>
                        <a:rPr lang="en-US" sz="1200" b="1" dirty="0" err="1" smtClean="0"/>
                        <a:t>P.Eng</a:t>
                      </a:r>
                      <a:endParaRPr lang="en-US" sz="1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Level</a:t>
                      </a:r>
                      <a:r>
                        <a:rPr lang="en-US" sz="1200" baseline="0" dirty="0" smtClean="0"/>
                        <a:t> 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Level 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Level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Level 2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BKPAK(E)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Ukur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Bahan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Certification Process</a:t>
                      </a: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Sr.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BKPAK(UB)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Ukur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Bangunan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Certification Process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Sr.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UBgn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Bines Skill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15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05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05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03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Certification Process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Reg.PM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Reg.FM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CVM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CKM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baseline="0" dirty="0" smtClean="0"/>
                        <a:t>SHO/SSS</a:t>
                      </a:r>
                      <a:endParaRPr lang="en-MY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BKPAK(BS)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Etika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95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635" y="261076"/>
            <a:ext cx="8911687" cy="1280890"/>
          </a:xfrm>
        </p:spPr>
        <p:txBody>
          <a:bodyPr/>
          <a:lstStyle/>
          <a:p>
            <a:r>
              <a:rPr lang="en-US" b="1" dirty="0" smtClean="0"/>
              <a:t>AKREDITASI (ACREDITATION)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3905" y="17719613"/>
          <a:ext cx="9091925" cy="2176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793"/>
                <a:gridCol w="2308848"/>
                <a:gridCol w="1515321"/>
                <a:gridCol w="1515321"/>
                <a:gridCol w="1545365"/>
                <a:gridCol w="1485277"/>
              </a:tblGrid>
              <a:tr h="1638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239478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Awam</a:t>
                      </a:r>
                      <a:r>
                        <a:rPr lang="en-US" dirty="0" smtClean="0"/>
                        <a:t> (B &amp; 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Analysis, Design, Develop, Implement and Assessment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Industrialise</a:t>
                      </a:r>
                      <a:r>
                        <a:rPr lang="en-US" dirty="0" smtClean="0"/>
                        <a:t> Building Systems (IBS)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BKPAK(B&amp;S)</a:t>
                      </a:r>
                    </a:p>
                    <a:p>
                      <a:r>
                        <a:rPr lang="en-US" dirty="0" smtClean="0"/>
                        <a:t>Ismail/</a:t>
                      </a:r>
                    </a:p>
                    <a:p>
                      <a:r>
                        <a:rPr lang="en-US" dirty="0" err="1" smtClean="0"/>
                        <a:t>Hafliza</a:t>
                      </a:r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Awam</a:t>
                      </a:r>
                      <a:r>
                        <a:rPr lang="en-US" dirty="0" smtClean="0"/>
                        <a:t> (R &amp; P)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BKPAK(R&amp;P)</a:t>
                      </a:r>
                    </a:p>
                    <a:p>
                      <a:r>
                        <a:rPr lang="en-US" dirty="0" err="1" smtClean="0"/>
                        <a:t>Rosiah</a:t>
                      </a:r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Mekanikal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BKPAK(M)</a:t>
                      </a:r>
                    </a:p>
                    <a:p>
                      <a:r>
                        <a:rPr lang="en-US" dirty="0" err="1" smtClean="0"/>
                        <a:t>Azmi</a:t>
                      </a:r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Elektrik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79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BKPAK(E)</a:t>
                      </a:r>
                    </a:p>
                    <a:p>
                      <a:r>
                        <a:rPr lang="en-US" dirty="0" err="1" smtClean="0"/>
                        <a:t>Roslee</a:t>
                      </a:r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Senibina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150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BIM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277291"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Bangunan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Building Assessment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MY" dirty="0"/>
                    </a:p>
                  </a:txBody>
                  <a:tcPr/>
                </a:tc>
              </a:tr>
              <a:tr h="693227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Bisnes</a:t>
                      </a:r>
                      <a:r>
                        <a:rPr lang="en-US" dirty="0" smtClean="0"/>
                        <a:t> Skill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149</a:t>
                      </a:r>
                    </a:p>
                    <a:p>
                      <a:r>
                        <a:rPr lang="en-US" dirty="0" smtClean="0"/>
                        <a:t>LSCA - 10</a:t>
                      </a:r>
                    </a:p>
                    <a:p>
                      <a:r>
                        <a:rPr lang="en-US" dirty="0" smtClean="0"/>
                        <a:t>PM - 10</a:t>
                      </a:r>
                    </a:p>
                    <a:p>
                      <a:r>
                        <a:rPr lang="en-US" dirty="0" smtClean="0"/>
                        <a:t>TAM –</a:t>
                      </a:r>
                      <a:r>
                        <a:rPr lang="en-US" baseline="0" dirty="0" smtClean="0"/>
                        <a:t> 13</a:t>
                      </a:r>
                    </a:p>
                    <a:p>
                      <a:r>
                        <a:rPr lang="en-US" baseline="0" dirty="0" smtClean="0"/>
                        <a:t>IFM – 8</a:t>
                      </a:r>
                    </a:p>
                    <a:p>
                      <a:r>
                        <a:rPr lang="en-US" dirty="0" smtClean="0"/>
                        <a:t>SPB – 15</a:t>
                      </a:r>
                    </a:p>
                    <a:p>
                      <a:r>
                        <a:rPr lang="en-US" dirty="0" smtClean="0"/>
                        <a:t>FM – 7</a:t>
                      </a:r>
                    </a:p>
                    <a:p>
                      <a:r>
                        <a:rPr lang="en-US" dirty="0" smtClean="0"/>
                        <a:t>ECKM – 4</a:t>
                      </a:r>
                    </a:p>
                    <a:p>
                      <a:r>
                        <a:rPr lang="en-US" dirty="0" smtClean="0"/>
                        <a:t>JD – 14</a:t>
                      </a:r>
                    </a:p>
                    <a:p>
                      <a:r>
                        <a:rPr lang="en-US" dirty="0" smtClean="0"/>
                        <a:t>SO – 6</a:t>
                      </a:r>
                    </a:p>
                    <a:p>
                      <a:r>
                        <a:rPr lang="en-US" dirty="0" smtClean="0"/>
                        <a:t>PM-HOPT-10</a:t>
                      </a:r>
                    </a:p>
                    <a:p>
                      <a:r>
                        <a:rPr lang="en-US" dirty="0" err="1" smtClean="0"/>
                        <a:t>Swasta</a:t>
                      </a:r>
                      <a:r>
                        <a:rPr lang="en-US" dirty="0" smtClean="0"/>
                        <a:t> - 50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Pentadbiran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Kontrak</a:t>
                      </a:r>
                      <a:r>
                        <a:rPr lang="en-US" dirty="0" smtClean="0"/>
                        <a:t> Lesson Learned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Superintending Officer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Jurutera</a:t>
                      </a:r>
                      <a:r>
                        <a:rPr lang="en-US" dirty="0" smtClean="0"/>
                        <a:t> Daerah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Program Management</a:t>
                      </a:r>
                      <a:r>
                        <a:rPr lang="en-US" baseline="0" dirty="0" smtClean="0"/>
                        <a:t> for HOPT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BKPAK(BS)</a:t>
                      </a:r>
                      <a:endParaRPr lang="en-MY" dirty="0"/>
                    </a:p>
                  </a:txBody>
                  <a:tcPr/>
                </a:tc>
              </a:tr>
              <a:tr h="390728">
                <a:tc>
                  <a:txBody>
                    <a:bodyPr/>
                    <a:lstStyle/>
                    <a:p>
                      <a:r>
                        <a:rPr lang="en-US" dirty="0" smtClean="0"/>
                        <a:t>9.0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Etika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34</a:t>
                      </a:r>
                    </a:p>
                    <a:p>
                      <a:r>
                        <a:rPr lang="en-US" dirty="0" smtClean="0"/>
                        <a:t>Communication Skills – 6</a:t>
                      </a:r>
                    </a:p>
                    <a:p>
                      <a:r>
                        <a:rPr lang="en-US" dirty="0" smtClean="0"/>
                        <a:t>Negotiation Skill – 6</a:t>
                      </a:r>
                    </a:p>
                    <a:p>
                      <a:r>
                        <a:rPr lang="en-US" dirty="0" smtClean="0"/>
                        <a:t>Grooming</a:t>
                      </a:r>
                      <a:r>
                        <a:rPr lang="en-US" baseline="0" dirty="0" smtClean="0"/>
                        <a:t> - 6</a:t>
                      </a:r>
                      <a:endParaRPr lang="en-US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LOM – 16</a:t>
                      </a:r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Soft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Leadership </a:t>
                      </a:r>
                      <a:r>
                        <a:rPr lang="en-US" dirty="0" err="1" smtClean="0"/>
                        <a:t>Organisational</a:t>
                      </a:r>
                      <a:r>
                        <a:rPr lang="en-US" dirty="0" smtClean="0"/>
                        <a:t>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Grooming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BKPAK(E)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472758"/>
              </p:ext>
            </p:extLst>
          </p:nvPr>
        </p:nvGraphicFramePr>
        <p:xfrm>
          <a:off x="2331635" y="901521"/>
          <a:ext cx="89154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329185"/>
                <a:gridCol w="1642615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Bil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Jenis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Kompetensi</a:t>
                      </a:r>
                      <a:r>
                        <a:rPr lang="en-US" sz="1200" dirty="0" smtClean="0"/>
                        <a:t> (Types of Competencies)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Bilangan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Kursus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(Number of Courses)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Tindakan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Prosidur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(Action/Procedures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Keutamaan</a:t>
                      </a:r>
                      <a:r>
                        <a:rPr lang="en-US" sz="1200" dirty="0" smtClean="0"/>
                        <a:t> (</a:t>
                      </a:r>
                      <a:r>
                        <a:rPr lang="en-US" sz="1200" dirty="0" err="1" smtClean="0"/>
                        <a:t>Prioriti</a:t>
                      </a:r>
                      <a:r>
                        <a:rPr lang="en-US" sz="1200" dirty="0" smtClean="0"/>
                        <a:t>)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Pemilik</a:t>
                      </a:r>
                      <a:r>
                        <a:rPr lang="en-US" sz="1200" dirty="0" smtClean="0"/>
                        <a:t> (Owner)</a:t>
                      </a:r>
                      <a:endParaRPr lang="en-MY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Kejuruteraan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Awam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Semua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Kursus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Memohon</a:t>
                      </a:r>
                      <a:r>
                        <a:rPr lang="en-US" sz="1200" baseline="0" dirty="0" smtClean="0"/>
                        <a:t> CPD </a:t>
                      </a:r>
                      <a:r>
                        <a:rPr lang="en-US" sz="1200" baseline="0" dirty="0" err="1" smtClean="0"/>
                        <a:t>dari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Lembaga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Akreditasi</a:t>
                      </a:r>
                      <a:r>
                        <a:rPr lang="en-US" sz="1200" baseline="0" dirty="0" smtClean="0"/>
                        <a:t> BEM</a:t>
                      </a: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Kursus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BKPAK(B&amp;S)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BKPAK (R&amp;P)</a:t>
                      </a:r>
                      <a:endParaRPr lang="en-MY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Mekanikal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/>
                        <a:t>Semua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Kursus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Memohon</a:t>
                      </a:r>
                      <a:r>
                        <a:rPr lang="en-US" sz="1200" dirty="0" smtClean="0"/>
                        <a:t> CPD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Lembaga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Akreditasi</a:t>
                      </a:r>
                      <a:r>
                        <a:rPr lang="en-US" sz="1200" dirty="0" smtClean="0"/>
                        <a:t> BEM</a:t>
                      </a: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Kursus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BKPAK(M)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Elektrik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/>
                        <a:t>Semua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Kursus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Memohon</a:t>
                      </a:r>
                      <a:r>
                        <a:rPr lang="en-US" sz="1200" dirty="0" smtClean="0"/>
                        <a:t> CPD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Lembaga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Akreditasi</a:t>
                      </a:r>
                      <a:r>
                        <a:rPr lang="en-US" sz="1200" dirty="0" smtClean="0"/>
                        <a:t> BEM</a:t>
                      </a: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Kursus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BKPAK(E)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Ukur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Bahan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/>
                        <a:t>Semua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Kursus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Memohon</a:t>
                      </a:r>
                      <a:r>
                        <a:rPr lang="en-US" sz="1200" dirty="0" smtClean="0"/>
                        <a:t> CPD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Lembaga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Akreditasi</a:t>
                      </a:r>
                      <a:r>
                        <a:rPr lang="en-US" sz="1200" dirty="0" smtClean="0"/>
                        <a:t> BOQS</a:t>
                      </a: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Kursus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BKPAK(UB)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Ukur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Bangunan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/>
                        <a:t>Semua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Kursus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Memohon</a:t>
                      </a:r>
                      <a:r>
                        <a:rPr lang="en-US" sz="1200" dirty="0" smtClean="0"/>
                        <a:t> CPD </a:t>
                      </a:r>
                      <a:r>
                        <a:rPr lang="en-US" sz="1200" dirty="0" err="1" smtClean="0"/>
                        <a:t>dari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Lembaga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Akreditasi</a:t>
                      </a:r>
                      <a:r>
                        <a:rPr lang="en-US" sz="1200" dirty="0" smtClean="0"/>
                        <a:t> BOQS</a:t>
                      </a:r>
                      <a:endParaRPr lang="en-MY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Kursus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UBgn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Bines Skill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/>
                        <a:t>Semua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Kursus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Memohon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CPD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Lembaga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Akreditasi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PMI, IFMA,IVMM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KM, DOSH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Kursus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BKPAK(BS) 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7.0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Etika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/>
                        <a:t>Semua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Kursus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Memohon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CPD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Lembaga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Akredutasi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SPRM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Semua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Kursus</a:t>
                      </a:r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BKPAK(E)</a:t>
                      </a:r>
                      <a:endParaRPr kumimoji="0" lang="en-MY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54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88504"/>
            <a:ext cx="8911687" cy="1280890"/>
          </a:xfrm>
        </p:spPr>
        <p:txBody>
          <a:bodyPr/>
          <a:lstStyle/>
          <a:p>
            <a:r>
              <a:rPr lang="en-US" b="1" dirty="0" smtClean="0"/>
              <a:t>LATIHAN (TRAINING)</a:t>
            </a:r>
            <a:endParaRPr lang="en-MY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40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043" y="624110"/>
            <a:ext cx="8911687" cy="1280890"/>
          </a:xfrm>
        </p:spPr>
        <p:txBody>
          <a:bodyPr/>
          <a:lstStyle/>
          <a:p>
            <a:r>
              <a:rPr lang="en-US" b="1" dirty="0" smtClean="0"/>
              <a:t>AWAM (BANGUNAN &amp; STRUKTUR)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539863"/>
              </p:ext>
            </p:extLst>
          </p:nvPr>
        </p:nvGraphicFramePr>
        <p:xfrm>
          <a:off x="2155043" y="1747234"/>
          <a:ext cx="8915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505"/>
                <a:gridCol w="2341295"/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Awam</a:t>
                      </a:r>
                      <a:r>
                        <a:rPr lang="en-US" dirty="0" smtClean="0"/>
                        <a:t> (B&amp;S)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125</a:t>
                      </a:r>
                      <a:endParaRPr lang="en-MY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Analysis, Design, Develop, Implement and Assessment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Industrialise</a:t>
                      </a:r>
                      <a:r>
                        <a:rPr lang="en-US" dirty="0" smtClean="0"/>
                        <a:t> Building Systems (IBS)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BKPAK(B&amp;S)</a:t>
                      </a:r>
                    </a:p>
                    <a:p>
                      <a:r>
                        <a:rPr lang="en-US" dirty="0" smtClean="0"/>
                        <a:t>Ismail/</a:t>
                      </a:r>
                    </a:p>
                    <a:p>
                      <a:r>
                        <a:rPr lang="en-US" dirty="0" err="1" smtClean="0"/>
                        <a:t>Hafliza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4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407" y="636988"/>
            <a:ext cx="8911687" cy="1280890"/>
          </a:xfrm>
        </p:spPr>
        <p:txBody>
          <a:bodyPr/>
          <a:lstStyle/>
          <a:p>
            <a:r>
              <a:rPr lang="en-US" b="1" dirty="0" smtClean="0"/>
              <a:t>AWAM (ROAD &amp; PAVEMENT)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733326"/>
              </p:ext>
            </p:extLst>
          </p:nvPr>
        </p:nvGraphicFramePr>
        <p:xfrm>
          <a:off x="2254360" y="1657082"/>
          <a:ext cx="928511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856"/>
                <a:gridCol w="2400786"/>
                <a:gridCol w="1515321"/>
                <a:gridCol w="1515321"/>
                <a:gridCol w="1542660"/>
                <a:gridCol w="16811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Awam</a:t>
                      </a:r>
                      <a:r>
                        <a:rPr lang="en-US" dirty="0" smtClean="0"/>
                        <a:t> (R&amp;P)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75</a:t>
                      </a:r>
                      <a:endParaRPr lang="en-MY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28600" indent="-228600" algn="l" fontAlgn="t">
                        <a:buAutoNum type="arabicPeriod"/>
                      </a:pP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Kualiti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jalanraya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berbitumen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mencapai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international roughness index (IRI)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daripada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3.0m/Km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selepas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rawatan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protokol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*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perlu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perbincangan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Caw.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Jln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keperluan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memberi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latihan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kepada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pasukan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projek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  <a:p>
                      <a:pPr marL="228600" indent="-228600" algn="l" fontAlgn="t">
                        <a:buAutoNum type="arabicPeriod"/>
                      </a:pPr>
                      <a:r>
                        <a:rPr lang="en-US" sz="12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Pengawasan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projek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jalan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di </a:t>
                      </a:r>
                      <a:r>
                        <a:rPr lang="en-US" sz="12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tapak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bina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BKPAK(R&amp;P)</a:t>
                      </a:r>
                    </a:p>
                    <a:p>
                      <a:r>
                        <a:rPr lang="en-US" dirty="0" err="1" smtClean="0"/>
                        <a:t>Rosiah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8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55" y="624110"/>
            <a:ext cx="8911687" cy="1280890"/>
          </a:xfrm>
        </p:spPr>
        <p:txBody>
          <a:bodyPr/>
          <a:lstStyle/>
          <a:p>
            <a:r>
              <a:rPr lang="en-US" b="1" dirty="0" smtClean="0"/>
              <a:t>MEKANIKAL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725187"/>
              </p:ext>
            </p:extLst>
          </p:nvPr>
        </p:nvGraphicFramePr>
        <p:xfrm>
          <a:off x="2125574" y="1811628"/>
          <a:ext cx="8915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505"/>
                <a:gridCol w="2341295"/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Mekanikal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23</a:t>
                      </a:r>
                      <a:endParaRPr lang="en-MY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BKPAK(M)</a:t>
                      </a:r>
                    </a:p>
                    <a:p>
                      <a:r>
                        <a:rPr lang="en-US" dirty="0" err="1" smtClean="0"/>
                        <a:t>Azmi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36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134" y="624110"/>
            <a:ext cx="8911687" cy="1280890"/>
          </a:xfrm>
        </p:spPr>
        <p:txBody>
          <a:bodyPr/>
          <a:lstStyle/>
          <a:p>
            <a:r>
              <a:rPr lang="en-US" b="1" dirty="0" smtClean="0"/>
              <a:t>ELEKTRIK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897093"/>
              </p:ext>
            </p:extLst>
          </p:nvPr>
        </p:nvGraphicFramePr>
        <p:xfrm>
          <a:off x="2164210" y="1631324"/>
          <a:ext cx="8915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232"/>
                <a:gridCol w="2418568"/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Kejuruteraan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Elektrik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79</a:t>
                      </a:r>
                      <a:endParaRPr lang="en-MY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BKPAK(E)</a:t>
                      </a:r>
                    </a:p>
                    <a:p>
                      <a:r>
                        <a:rPr lang="en-US" dirty="0" err="1" smtClean="0"/>
                        <a:t>Roslee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63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317" y="675626"/>
            <a:ext cx="8911687" cy="1280890"/>
          </a:xfrm>
        </p:spPr>
        <p:txBody>
          <a:bodyPr/>
          <a:lstStyle/>
          <a:p>
            <a:r>
              <a:rPr lang="en-US" b="1" dirty="0" smtClean="0"/>
              <a:t>UKUR BAHAN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019448"/>
              </p:ext>
            </p:extLst>
          </p:nvPr>
        </p:nvGraphicFramePr>
        <p:xfrm>
          <a:off x="2370272" y="1618445"/>
          <a:ext cx="8915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627"/>
                <a:gridCol w="2354173"/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25</a:t>
                      </a:r>
                      <a:endParaRPr lang="en-MY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hlinkClick r:id="rId2" action="ppaction://hlinkfile"/>
                        </a:rPr>
                        <a:t>(1) </a:t>
                      </a:r>
                      <a:r>
                        <a:rPr lang="en-US" sz="1300" dirty="0" smtClean="0">
                          <a:hlinkClick r:id="rId2" action="ppaction://hlinkfile"/>
                        </a:rPr>
                        <a:t>Contract Administration,</a:t>
                      </a:r>
                      <a:r>
                        <a:rPr lang="en-US" sz="1300" baseline="0" dirty="0" smtClean="0">
                          <a:hlinkClick r:id="rId2" action="ppaction://hlinkfile"/>
                        </a:rPr>
                        <a:t> Termination, Claims &amp; Contract Administration Problems</a:t>
                      </a:r>
                    </a:p>
                    <a:p>
                      <a:r>
                        <a:rPr lang="en-US" sz="1300" b="1" dirty="0" smtClean="0">
                          <a:hlinkClick r:id="rId2" action="ppaction://hlinkfile"/>
                        </a:rPr>
                        <a:t>(2)</a:t>
                      </a:r>
                      <a:r>
                        <a:rPr lang="en-US" sz="1300" dirty="0" smtClean="0">
                          <a:hlinkClick r:id="rId2" action="ppaction://hlinkfile"/>
                        </a:rPr>
                        <a:t> QS ICT Applications (BIM, </a:t>
                      </a:r>
                      <a:r>
                        <a:rPr lang="en-US" sz="1300" dirty="0" err="1" smtClean="0">
                          <a:hlinkClick r:id="rId2" action="ppaction://hlinkfile"/>
                        </a:rPr>
                        <a:t>Ratol</a:t>
                      </a:r>
                      <a:r>
                        <a:rPr lang="en-US" sz="1300" dirty="0" smtClean="0">
                          <a:hlinkClick r:id="rId2" action="ppaction://hlinkfile"/>
                        </a:rPr>
                        <a:t>, CPM)</a:t>
                      </a:r>
                    </a:p>
                    <a:p>
                      <a:r>
                        <a:rPr lang="en-US" sz="1300" b="1" dirty="0" smtClean="0">
                          <a:hlinkClick r:id="rId2" action="ppaction://hlinkfile"/>
                        </a:rPr>
                        <a:t>(3)</a:t>
                      </a:r>
                      <a:r>
                        <a:rPr lang="en-US" sz="1300" dirty="0" smtClean="0">
                          <a:hlinkClick r:id="rId2" action="ppaction://hlinkfile"/>
                        </a:rPr>
                        <a:t>Appointment</a:t>
                      </a:r>
                      <a:r>
                        <a:rPr lang="en-US" sz="1300" baseline="0" dirty="0" smtClean="0">
                          <a:hlinkClick r:id="rId2" action="ppaction://hlinkfile"/>
                        </a:rPr>
                        <a:t> Of Consultant</a:t>
                      </a:r>
                      <a:endParaRPr lang="en-US" sz="1300" b="1" baseline="0" dirty="0" smtClean="0"/>
                    </a:p>
                    <a:p>
                      <a:endParaRPr lang="en-M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BKPAK(UB)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Zaiha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01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044" y="662747"/>
            <a:ext cx="8911687" cy="1280890"/>
          </a:xfrm>
        </p:spPr>
        <p:txBody>
          <a:bodyPr/>
          <a:lstStyle/>
          <a:p>
            <a:r>
              <a:rPr lang="en-US" b="1" dirty="0" smtClean="0"/>
              <a:t>SENIBINA</a:t>
            </a:r>
            <a:endParaRPr lang="en-MY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767422"/>
              </p:ext>
            </p:extLst>
          </p:nvPr>
        </p:nvGraphicFramePr>
        <p:xfrm>
          <a:off x="2223463" y="1708598"/>
          <a:ext cx="8915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526"/>
                <a:gridCol w="2323274"/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Senibina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150</a:t>
                      </a:r>
                      <a:endParaRPr lang="en-MY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BIM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BKPAK(A)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Tengku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Normaziah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32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043" y="624110"/>
            <a:ext cx="8911687" cy="1280890"/>
          </a:xfrm>
        </p:spPr>
        <p:txBody>
          <a:bodyPr/>
          <a:lstStyle/>
          <a:p>
            <a:r>
              <a:rPr lang="en-US" dirty="0" smtClean="0"/>
              <a:t>UKUR BANGUNAN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303281"/>
              </p:ext>
            </p:extLst>
          </p:nvPr>
        </p:nvGraphicFramePr>
        <p:xfrm>
          <a:off x="2267241" y="1618445"/>
          <a:ext cx="8915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232"/>
                <a:gridCol w="2418568"/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(Types of Competencies)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Kursus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(Number of Courses)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Prosidur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(Action/Procedures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Keutamaan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Prioriti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Pemilik</a:t>
                      </a:r>
                      <a:r>
                        <a:rPr lang="en-US" dirty="0" smtClean="0"/>
                        <a:t> (Owner)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Bangunan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5</a:t>
                      </a:r>
                      <a:endParaRPr lang="en-MY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Analysis, Design, Develop, Implement and Assessment</a:t>
                      </a:r>
                      <a:endParaRPr lang="en-MY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Building Assessment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BKPAK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UBgn</a:t>
                      </a:r>
                      <a:r>
                        <a:rPr lang="en-US" dirty="0" smtClean="0"/>
                        <a:t>)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4704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1332</Words>
  <Application>Microsoft Office PowerPoint</Application>
  <PresentationFormat>Widescreen</PresentationFormat>
  <Paragraphs>459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PELAN BISNES</vt:lpstr>
      <vt:lpstr>LATIHAN (TRAINING)</vt:lpstr>
      <vt:lpstr>AWAM (BANGUNAN &amp; STRUKTUR)</vt:lpstr>
      <vt:lpstr>AWAM (ROAD &amp; PAVEMENT)</vt:lpstr>
      <vt:lpstr>MEKANIKAL</vt:lpstr>
      <vt:lpstr>ELEKTRIK</vt:lpstr>
      <vt:lpstr>UKUR BAHAN</vt:lpstr>
      <vt:lpstr>SENIBINA</vt:lpstr>
      <vt:lpstr>UKUR BANGUNAN</vt:lpstr>
      <vt:lpstr>BISNES SKILL</vt:lpstr>
      <vt:lpstr>ETIKA</vt:lpstr>
      <vt:lpstr>PENSIJILAN (CERTIFICATION)</vt:lpstr>
      <vt:lpstr>AKREDITASI (ACREDITATION)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PELAN BISNES</dc:title>
  <dc:creator>Admin</dc:creator>
  <cp:lastModifiedBy>admin</cp:lastModifiedBy>
  <cp:revision>24</cp:revision>
  <dcterms:created xsi:type="dcterms:W3CDTF">2016-12-19T14:04:21Z</dcterms:created>
  <dcterms:modified xsi:type="dcterms:W3CDTF">2016-12-20T02:31:31Z</dcterms:modified>
</cp:coreProperties>
</file>