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70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576" y="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12/20/2016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12/20/2016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12/20/2016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12/20/2016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12/20/2016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12/20/2016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12/20/2016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12/20/2016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12/20/2016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12/20/2016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20.12.16%20-%20Borang%20Kompetensi%20Ketua%20Program%202017%20(FINAL%20QS).xlsx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/>
              <a:t>PELAN BISNES</a:t>
            </a:r>
            <a:endParaRPr lang="en-MY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BAHAGIAN KOMPETENSI, PENSIJILAN DAN AKREDITASI (BKPAK)</a:t>
            </a:r>
            <a:endParaRPr lang="en-MY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857797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12695" y="624110"/>
            <a:ext cx="8911687" cy="1280890"/>
          </a:xfrm>
        </p:spPr>
        <p:txBody>
          <a:bodyPr/>
          <a:lstStyle/>
          <a:p>
            <a:r>
              <a:rPr lang="en-US" b="1" dirty="0" smtClean="0"/>
              <a:t>BISNES SKILL</a:t>
            </a:r>
            <a:endParaRPr lang="en-MY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57073166"/>
              </p:ext>
            </p:extLst>
          </p:nvPr>
        </p:nvGraphicFramePr>
        <p:xfrm>
          <a:off x="2112695" y="1399505"/>
          <a:ext cx="9156319" cy="4846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33536"/>
                <a:gridCol w="2073499"/>
                <a:gridCol w="1650665"/>
                <a:gridCol w="1485900"/>
                <a:gridCol w="1667254"/>
                <a:gridCol w="1545465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Bil</a:t>
                      </a:r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Jenis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Kompetensi</a:t>
                      </a:r>
                      <a:r>
                        <a:rPr lang="en-US" dirty="0" smtClean="0"/>
                        <a:t> (Types of Competencies)</a:t>
                      </a:r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Bilangan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Kursus</a:t>
                      </a:r>
                      <a:endParaRPr lang="en-US" baseline="0" dirty="0" smtClean="0"/>
                    </a:p>
                    <a:p>
                      <a:r>
                        <a:rPr lang="en-US" baseline="0" dirty="0" smtClean="0"/>
                        <a:t>(Number of Courses)</a:t>
                      </a:r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Tindakan</a:t>
                      </a:r>
                      <a:r>
                        <a:rPr lang="en-US" dirty="0" smtClean="0"/>
                        <a:t>/</a:t>
                      </a:r>
                      <a:r>
                        <a:rPr lang="en-US" dirty="0" err="1" smtClean="0"/>
                        <a:t>Prosidur</a:t>
                      </a:r>
                      <a:endParaRPr lang="en-US" dirty="0" smtClean="0"/>
                    </a:p>
                    <a:p>
                      <a:r>
                        <a:rPr lang="en-US" dirty="0" smtClean="0"/>
                        <a:t>(Action/Procedures</a:t>
                      </a:r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Keutamaan</a:t>
                      </a:r>
                      <a:r>
                        <a:rPr lang="en-US" dirty="0" smtClean="0"/>
                        <a:t> (</a:t>
                      </a:r>
                      <a:r>
                        <a:rPr lang="en-US" dirty="0" err="1" smtClean="0"/>
                        <a:t>Prioriti</a:t>
                      </a:r>
                      <a:r>
                        <a:rPr lang="en-US" dirty="0" smtClean="0"/>
                        <a:t>)</a:t>
                      </a:r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Pemilik</a:t>
                      </a:r>
                      <a:r>
                        <a:rPr lang="en-US" dirty="0" smtClean="0"/>
                        <a:t> (Owner)</a:t>
                      </a:r>
                      <a:endParaRPr lang="en-MY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8.0</a:t>
                      </a:r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err="1" smtClean="0"/>
                        <a:t>Bisnes</a:t>
                      </a:r>
                      <a:r>
                        <a:rPr lang="en-US" b="1" dirty="0" smtClean="0"/>
                        <a:t> Skill</a:t>
                      </a:r>
                      <a:endParaRPr lang="en-MY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u="sng" dirty="0" smtClean="0"/>
                        <a:t>149</a:t>
                      </a:r>
                    </a:p>
                    <a:p>
                      <a:r>
                        <a:rPr lang="en-US" dirty="0" smtClean="0"/>
                        <a:t>LS-CA - 10</a:t>
                      </a:r>
                    </a:p>
                    <a:p>
                      <a:r>
                        <a:rPr lang="en-US" dirty="0" smtClean="0"/>
                        <a:t>PM - 10</a:t>
                      </a:r>
                    </a:p>
                    <a:p>
                      <a:r>
                        <a:rPr lang="en-US" dirty="0" smtClean="0"/>
                        <a:t>TAM –</a:t>
                      </a:r>
                      <a:r>
                        <a:rPr lang="en-US" baseline="0" dirty="0" smtClean="0"/>
                        <a:t> 13</a:t>
                      </a:r>
                    </a:p>
                    <a:p>
                      <a:r>
                        <a:rPr lang="en-US" baseline="0" dirty="0" smtClean="0"/>
                        <a:t>IFM – 8</a:t>
                      </a:r>
                    </a:p>
                    <a:p>
                      <a:r>
                        <a:rPr lang="en-US" dirty="0" smtClean="0"/>
                        <a:t>SPB – 15</a:t>
                      </a:r>
                    </a:p>
                    <a:p>
                      <a:r>
                        <a:rPr lang="en-US" dirty="0" smtClean="0"/>
                        <a:t>FM – 7</a:t>
                      </a:r>
                    </a:p>
                    <a:p>
                      <a:r>
                        <a:rPr lang="en-US" dirty="0" smtClean="0"/>
                        <a:t>ECKM – 4</a:t>
                      </a:r>
                    </a:p>
                    <a:p>
                      <a:r>
                        <a:rPr lang="en-US" dirty="0" smtClean="0"/>
                        <a:t>JD – 14</a:t>
                      </a:r>
                    </a:p>
                    <a:p>
                      <a:r>
                        <a:rPr lang="en-US" dirty="0" smtClean="0"/>
                        <a:t>SO – 6</a:t>
                      </a:r>
                    </a:p>
                    <a:p>
                      <a:r>
                        <a:rPr lang="en-US" dirty="0" smtClean="0"/>
                        <a:t>PM-HOPT-10</a:t>
                      </a:r>
                    </a:p>
                    <a:p>
                      <a:r>
                        <a:rPr lang="en-US" dirty="0" err="1" smtClean="0"/>
                        <a:t>Swasta</a:t>
                      </a:r>
                      <a:r>
                        <a:rPr lang="en-US" dirty="0" smtClean="0"/>
                        <a:t> - 50</a:t>
                      </a:r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Analysis, Design, Develop, Implement and Assessment</a:t>
                      </a:r>
                      <a:endParaRPr lang="en-MY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 err="1" smtClean="0"/>
                        <a:t>Pentadbiran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Kontrak</a:t>
                      </a:r>
                      <a:r>
                        <a:rPr lang="en-US" dirty="0" smtClean="0"/>
                        <a:t> Lesson Learned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 smtClean="0"/>
                        <a:t>Superintending Officer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 err="1" smtClean="0"/>
                        <a:t>Jurutera</a:t>
                      </a:r>
                      <a:r>
                        <a:rPr lang="en-US" dirty="0" smtClean="0"/>
                        <a:t> Daerah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 smtClean="0"/>
                        <a:t>Program Management</a:t>
                      </a:r>
                      <a:r>
                        <a:rPr lang="en-US" baseline="0" dirty="0" smtClean="0"/>
                        <a:t> for HOPT</a:t>
                      </a:r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BKPAK(BS)</a:t>
                      </a:r>
                    </a:p>
                    <a:p>
                      <a:r>
                        <a:rPr lang="en-US" dirty="0" smtClean="0"/>
                        <a:t>(</a:t>
                      </a:r>
                      <a:r>
                        <a:rPr lang="en-US" dirty="0" err="1" smtClean="0"/>
                        <a:t>Hashim</a:t>
                      </a:r>
                      <a:r>
                        <a:rPr lang="en-US" dirty="0" smtClean="0"/>
                        <a:t>)</a:t>
                      </a:r>
                      <a:endParaRPr lang="en-MY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4451475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36102" y="624110"/>
            <a:ext cx="8911687" cy="1280890"/>
          </a:xfrm>
        </p:spPr>
        <p:txBody>
          <a:bodyPr/>
          <a:lstStyle/>
          <a:p>
            <a:r>
              <a:rPr lang="en-US" dirty="0" smtClean="0"/>
              <a:t>ETIKA</a:t>
            </a:r>
            <a:endParaRPr lang="en-MY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27127465"/>
              </p:ext>
            </p:extLst>
          </p:nvPr>
        </p:nvGraphicFramePr>
        <p:xfrm>
          <a:off x="2034864" y="2159358"/>
          <a:ext cx="9212172" cy="3108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5305"/>
                <a:gridCol w="1815922"/>
                <a:gridCol w="2060619"/>
                <a:gridCol w="1659602"/>
                <a:gridCol w="1535362"/>
                <a:gridCol w="153536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Bil</a:t>
                      </a:r>
                      <a:endParaRPr lang="en-MY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Jenis</a:t>
                      </a:r>
                      <a:r>
                        <a:rPr lang="en-US" sz="1600" dirty="0" smtClean="0"/>
                        <a:t> </a:t>
                      </a:r>
                      <a:r>
                        <a:rPr lang="en-US" sz="1600" dirty="0" err="1" smtClean="0"/>
                        <a:t>Kompetensi</a:t>
                      </a:r>
                      <a:r>
                        <a:rPr lang="en-US" sz="1600" dirty="0" smtClean="0"/>
                        <a:t> (Types of Competencies)</a:t>
                      </a:r>
                      <a:endParaRPr lang="en-MY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Bilangan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en-US" sz="1600" baseline="0" dirty="0" err="1" smtClean="0"/>
                        <a:t>Kursus</a:t>
                      </a:r>
                      <a:endParaRPr lang="en-US" sz="1600" baseline="0" dirty="0" smtClean="0"/>
                    </a:p>
                    <a:p>
                      <a:r>
                        <a:rPr lang="en-US" sz="1600" baseline="0" dirty="0" smtClean="0"/>
                        <a:t>(Number of Courses)</a:t>
                      </a:r>
                      <a:endParaRPr lang="en-MY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Tindakan</a:t>
                      </a:r>
                      <a:r>
                        <a:rPr lang="en-US" sz="1600" dirty="0" smtClean="0"/>
                        <a:t>/</a:t>
                      </a:r>
                      <a:r>
                        <a:rPr lang="en-US" sz="1600" dirty="0" err="1" smtClean="0"/>
                        <a:t>Prosidur</a:t>
                      </a:r>
                      <a:endParaRPr lang="en-US" sz="1600" dirty="0" smtClean="0"/>
                    </a:p>
                    <a:p>
                      <a:r>
                        <a:rPr lang="en-US" sz="1600" dirty="0" smtClean="0"/>
                        <a:t>(Action/Procedures</a:t>
                      </a:r>
                      <a:endParaRPr lang="en-MY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Keutamaan</a:t>
                      </a:r>
                      <a:r>
                        <a:rPr lang="en-US" sz="1600" dirty="0" smtClean="0"/>
                        <a:t> (</a:t>
                      </a:r>
                      <a:r>
                        <a:rPr lang="en-US" sz="1600" dirty="0" err="1" smtClean="0"/>
                        <a:t>Prioriti</a:t>
                      </a:r>
                      <a:r>
                        <a:rPr lang="en-US" sz="1600" dirty="0" smtClean="0"/>
                        <a:t>)</a:t>
                      </a:r>
                      <a:endParaRPr lang="en-MY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Pemilik</a:t>
                      </a:r>
                      <a:r>
                        <a:rPr lang="en-US" sz="1600" dirty="0" smtClean="0"/>
                        <a:t> (Owner)</a:t>
                      </a:r>
                      <a:endParaRPr lang="en-MY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9.0</a:t>
                      </a:r>
                      <a:endParaRPr lang="en-MY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 err="1" smtClean="0"/>
                        <a:t>Etika</a:t>
                      </a:r>
                      <a:endParaRPr lang="en-MY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u="sng" dirty="0" smtClean="0"/>
                        <a:t>34</a:t>
                      </a:r>
                    </a:p>
                    <a:p>
                      <a:r>
                        <a:rPr lang="en-US" sz="1600" dirty="0" smtClean="0"/>
                        <a:t>Communication Skills – 6</a:t>
                      </a:r>
                    </a:p>
                    <a:p>
                      <a:r>
                        <a:rPr lang="en-US" sz="1600" dirty="0" smtClean="0"/>
                        <a:t>Negotiation Skill – 6</a:t>
                      </a:r>
                    </a:p>
                    <a:p>
                      <a:r>
                        <a:rPr lang="en-US" sz="1600" dirty="0" smtClean="0"/>
                        <a:t>Grooming</a:t>
                      </a:r>
                      <a:r>
                        <a:rPr lang="en-US" sz="1600" baseline="0" dirty="0" smtClean="0"/>
                        <a:t> - 6</a:t>
                      </a:r>
                      <a:endParaRPr lang="en-US" sz="1600" dirty="0" smtClean="0"/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LOM – 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Analysis, Design, Develop, Implement and Assessment</a:t>
                      </a:r>
                      <a:endParaRPr lang="en-MY" sz="16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600" dirty="0" smtClean="0"/>
                        <a:t>Soft Skills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600" dirty="0" smtClean="0"/>
                        <a:t>Leadership </a:t>
                      </a:r>
                      <a:r>
                        <a:rPr lang="en-US" sz="1600" dirty="0" err="1" smtClean="0"/>
                        <a:t>Organisational</a:t>
                      </a:r>
                      <a:r>
                        <a:rPr lang="en-US" sz="1600" dirty="0" smtClean="0"/>
                        <a:t> Management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600" dirty="0" smtClean="0"/>
                        <a:t>Grooming</a:t>
                      </a:r>
                      <a:endParaRPr lang="en-MY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BKPAK(E)</a:t>
                      </a:r>
                    </a:p>
                    <a:p>
                      <a:r>
                        <a:rPr lang="en-US" sz="1600" dirty="0" smtClean="0"/>
                        <a:t>(</a:t>
                      </a:r>
                      <a:r>
                        <a:rPr lang="en-US" sz="1600" dirty="0" err="1" smtClean="0"/>
                        <a:t>Shahiena</a:t>
                      </a:r>
                      <a:r>
                        <a:rPr lang="en-US" sz="1600" dirty="0" smtClean="0"/>
                        <a:t>)</a:t>
                      </a:r>
                      <a:endParaRPr lang="en-MY" sz="16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5318446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4143" y="-148622"/>
            <a:ext cx="8911687" cy="1280890"/>
          </a:xfrm>
        </p:spPr>
        <p:txBody>
          <a:bodyPr/>
          <a:lstStyle/>
          <a:p>
            <a:r>
              <a:rPr lang="en-US" b="1" dirty="0" smtClean="0"/>
              <a:t>PENSIJILAN (CERTIFICATION)</a:t>
            </a:r>
            <a:endParaRPr lang="en-MY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983905" y="17719613"/>
          <a:ext cx="9091925" cy="21762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21793"/>
                <a:gridCol w="2308848"/>
                <a:gridCol w="1515321"/>
                <a:gridCol w="1515321"/>
                <a:gridCol w="1545365"/>
                <a:gridCol w="1485277"/>
              </a:tblGrid>
              <a:tr h="163854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Bil</a:t>
                      </a:r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Jenis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Kompetensi</a:t>
                      </a:r>
                      <a:r>
                        <a:rPr lang="en-US" dirty="0" smtClean="0"/>
                        <a:t> (Types of Competencies)</a:t>
                      </a:r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Bilangan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Kursus</a:t>
                      </a:r>
                      <a:endParaRPr lang="en-US" baseline="0" dirty="0" smtClean="0"/>
                    </a:p>
                    <a:p>
                      <a:r>
                        <a:rPr lang="en-US" baseline="0" dirty="0" smtClean="0"/>
                        <a:t>(Number of Courses)</a:t>
                      </a:r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Tindakan</a:t>
                      </a:r>
                      <a:r>
                        <a:rPr lang="en-US" dirty="0" smtClean="0"/>
                        <a:t>/</a:t>
                      </a:r>
                      <a:r>
                        <a:rPr lang="en-US" dirty="0" err="1" smtClean="0"/>
                        <a:t>Prosidur</a:t>
                      </a:r>
                      <a:endParaRPr lang="en-US" dirty="0" smtClean="0"/>
                    </a:p>
                    <a:p>
                      <a:r>
                        <a:rPr lang="en-US" dirty="0" smtClean="0"/>
                        <a:t>(Action/Procedures</a:t>
                      </a:r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Keutamaan</a:t>
                      </a:r>
                      <a:r>
                        <a:rPr lang="en-US" dirty="0" smtClean="0"/>
                        <a:t> (</a:t>
                      </a:r>
                      <a:r>
                        <a:rPr lang="en-US" dirty="0" err="1" smtClean="0"/>
                        <a:t>Prioriti</a:t>
                      </a:r>
                      <a:r>
                        <a:rPr lang="en-US" dirty="0" smtClean="0"/>
                        <a:t>)</a:t>
                      </a:r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Pemilik</a:t>
                      </a:r>
                      <a:r>
                        <a:rPr lang="en-US" dirty="0" smtClean="0"/>
                        <a:t> (Owner)</a:t>
                      </a:r>
                      <a:endParaRPr lang="en-MY" dirty="0"/>
                    </a:p>
                  </a:txBody>
                  <a:tcPr/>
                </a:tc>
              </a:tr>
              <a:tr h="239478">
                <a:tc>
                  <a:txBody>
                    <a:bodyPr/>
                    <a:lstStyle/>
                    <a:p>
                      <a:r>
                        <a:rPr lang="en-US" dirty="0" smtClean="0"/>
                        <a:t>1.0</a:t>
                      </a:r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Kejuruteraan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Awam</a:t>
                      </a:r>
                      <a:r>
                        <a:rPr lang="en-US" dirty="0" smtClean="0"/>
                        <a:t> (B &amp; S)</a:t>
                      </a:r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125</a:t>
                      </a:r>
                      <a:endParaRPr lang="en-MY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Analysis, Design, Develop, Implement and Assessment</a:t>
                      </a:r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 err="1" smtClean="0"/>
                        <a:t>Industrialise</a:t>
                      </a:r>
                      <a:r>
                        <a:rPr lang="en-US" dirty="0" smtClean="0"/>
                        <a:t> Building Systems (IBS)</a:t>
                      </a:r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BKPAK(B&amp;S)</a:t>
                      </a:r>
                    </a:p>
                    <a:p>
                      <a:r>
                        <a:rPr lang="en-US" dirty="0" smtClean="0"/>
                        <a:t>Ismail/</a:t>
                      </a:r>
                    </a:p>
                    <a:p>
                      <a:r>
                        <a:rPr lang="en-US" dirty="0" err="1" smtClean="0"/>
                        <a:t>Hafliza</a:t>
                      </a:r>
                      <a:endParaRPr lang="en-MY" dirty="0"/>
                    </a:p>
                  </a:txBody>
                  <a:tcPr/>
                </a:tc>
              </a:tr>
              <a:tr h="277291">
                <a:tc>
                  <a:txBody>
                    <a:bodyPr/>
                    <a:lstStyle/>
                    <a:p>
                      <a:r>
                        <a:rPr lang="en-US" dirty="0" smtClean="0"/>
                        <a:t>2.0</a:t>
                      </a:r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Kejuruteraan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Awam</a:t>
                      </a:r>
                      <a:r>
                        <a:rPr lang="en-US" dirty="0" smtClean="0"/>
                        <a:t> (R &amp; P)</a:t>
                      </a:r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75</a:t>
                      </a:r>
                      <a:endParaRPr lang="en-MY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Analysis, Design, Develop, Implement and Assessment</a:t>
                      </a:r>
                      <a:endParaRPr lang="en-MY" dirty="0" smtClean="0"/>
                    </a:p>
                    <a:p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BKPAK(R&amp;P)</a:t>
                      </a:r>
                    </a:p>
                    <a:p>
                      <a:r>
                        <a:rPr lang="en-US" dirty="0" err="1" smtClean="0"/>
                        <a:t>Rosiah</a:t>
                      </a:r>
                      <a:endParaRPr lang="en-MY" dirty="0"/>
                    </a:p>
                  </a:txBody>
                  <a:tcPr/>
                </a:tc>
              </a:tr>
              <a:tr h="277291">
                <a:tc>
                  <a:txBody>
                    <a:bodyPr/>
                    <a:lstStyle/>
                    <a:p>
                      <a:r>
                        <a:rPr lang="en-US" dirty="0" smtClean="0"/>
                        <a:t>3.0</a:t>
                      </a:r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Kejuruteraan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Mekanikal</a:t>
                      </a:r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23</a:t>
                      </a:r>
                      <a:endParaRPr lang="en-MY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Analysis, Design, Develop, Implement and Assessment</a:t>
                      </a:r>
                      <a:endParaRPr lang="en-MY" dirty="0" smtClean="0"/>
                    </a:p>
                    <a:p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BKPAK(M)</a:t>
                      </a:r>
                    </a:p>
                    <a:p>
                      <a:r>
                        <a:rPr lang="en-US" dirty="0" err="1" smtClean="0"/>
                        <a:t>Azmi</a:t>
                      </a:r>
                      <a:endParaRPr lang="en-MY" dirty="0"/>
                    </a:p>
                  </a:txBody>
                  <a:tcPr/>
                </a:tc>
              </a:tr>
              <a:tr h="277291">
                <a:tc>
                  <a:txBody>
                    <a:bodyPr/>
                    <a:lstStyle/>
                    <a:p>
                      <a:r>
                        <a:rPr lang="en-US" dirty="0" smtClean="0"/>
                        <a:t>4.0</a:t>
                      </a:r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Kejuruteraan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Elektrik</a:t>
                      </a:r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79</a:t>
                      </a:r>
                      <a:endParaRPr lang="en-MY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Analysis, Design, Develop, Implement and Assessment</a:t>
                      </a:r>
                      <a:endParaRPr lang="en-MY" dirty="0" smtClean="0"/>
                    </a:p>
                    <a:p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BKPAK(E)</a:t>
                      </a:r>
                    </a:p>
                    <a:p>
                      <a:r>
                        <a:rPr lang="en-US" dirty="0" err="1" smtClean="0"/>
                        <a:t>Roslee</a:t>
                      </a:r>
                      <a:endParaRPr lang="en-MY" dirty="0"/>
                    </a:p>
                  </a:txBody>
                  <a:tcPr/>
                </a:tc>
              </a:tr>
              <a:tr h="277291">
                <a:tc>
                  <a:txBody>
                    <a:bodyPr/>
                    <a:lstStyle/>
                    <a:p>
                      <a:r>
                        <a:rPr lang="en-US" dirty="0" smtClean="0"/>
                        <a:t>5.0</a:t>
                      </a:r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Ukur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Bahan</a:t>
                      </a:r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22</a:t>
                      </a:r>
                      <a:endParaRPr lang="en-MY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Analysis, Design, Develop, Implement and Assessment</a:t>
                      </a:r>
                      <a:endParaRPr lang="en-MY" dirty="0" smtClean="0"/>
                    </a:p>
                    <a:p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MY" dirty="0"/>
                    </a:p>
                  </a:txBody>
                  <a:tcPr/>
                </a:tc>
              </a:tr>
              <a:tr h="277291">
                <a:tc>
                  <a:txBody>
                    <a:bodyPr/>
                    <a:lstStyle/>
                    <a:p>
                      <a:r>
                        <a:rPr lang="en-US" dirty="0" smtClean="0"/>
                        <a:t>6.0</a:t>
                      </a:r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Senibina</a:t>
                      </a:r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150</a:t>
                      </a:r>
                      <a:endParaRPr lang="en-MY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Analysis, Design, Develop, Implement and Assessment</a:t>
                      </a:r>
                      <a:endParaRPr lang="en-MY" dirty="0" smtClean="0"/>
                    </a:p>
                    <a:p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 smtClean="0"/>
                        <a:t>BIM</a:t>
                      </a:r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MY" dirty="0"/>
                    </a:p>
                  </a:txBody>
                  <a:tcPr/>
                </a:tc>
              </a:tr>
              <a:tr h="277291">
                <a:tc>
                  <a:txBody>
                    <a:bodyPr/>
                    <a:lstStyle/>
                    <a:p>
                      <a:r>
                        <a:rPr lang="en-US" dirty="0" smtClean="0"/>
                        <a:t>7.0</a:t>
                      </a:r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Ukur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Bangunan</a:t>
                      </a:r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5</a:t>
                      </a:r>
                      <a:endParaRPr lang="en-MY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Analysis, Design, Develop, Implement and Assessment</a:t>
                      </a:r>
                      <a:endParaRPr lang="en-MY" dirty="0" smtClean="0"/>
                    </a:p>
                    <a:p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 smtClean="0"/>
                        <a:t>Building Assessment</a:t>
                      </a:r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</a:t>
                      </a:r>
                      <a:endParaRPr lang="en-MY" dirty="0"/>
                    </a:p>
                  </a:txBody>
                  <a:tcPr/>
                </a:tc>
              </a:tr>
              <a:tr h="693227">
                <a:tc>
                  <a:txBody>
                    <a:bodyPr/>
                    <a:lstStyle/>
                    <a:p>
                      <a:r>
                        <a:rPr lang="en-US" dirty="0" smtClean="0"/>
                        <a:t>8.0</a:t>
                      </a:r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Bisnes</a:t>
                      </a:r>
                      <a:r>
                        <a:rPr lang="en-US" dirty="0" smtClean="0"/>
                        <a:t> Skill</a:t>
                      </a:r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149</a:t>
                      </a:r>
                    </a:p>
                    <a:p>
                      <a:r>
                        <a:rPr lang="en-US" dirty="0" smtClean="0"/>
                        <a:t>LSCA - 10</a:t>
                      </a:r>
                    </a:p>
                    <a:p>
                      <a:r>
                        <a:rPr lang="en-US" dirty="0" smtClean="0"/>
                        <a:t>PM - 10</a:t>
                      </a:r>
                    </a:p>
                    <a:p>
                      <a:r>
                        <a:rPr lang="en-US" dirty="0" smtClean="0"/>
                        <a:t>TAM –</a:t>
                      </a:r>
                      <a:r>
                        <a:rPr lang="en-US" baseline="0" dirty="0" smtClean="0"/>
                        <a:t> 13</a:t>
                      </a:r>
                    </a:p>
                    <a:p>
                      <a:r>
                        <a:rPr lang="en-US" baseline="0" dirty="0" smtClean="0"/>
                        <a:t>IFM – 8</a:t>
                      </a:r>
                    </a:p>
                    <a:p>
                      <a:r>
                        <a:rPr lang="en-US" dirty="0" smtClean="0"/>
                        <a:t>SPB – 15</a:t>
                      </a:r>
                    </a:p>
                    <a:p>
                      <a:r>
                        <a:rPr lang="en-US" dirty="0" smtClean="0"/>
                        <a:t>FM – 7</a:t>
                      </a:r>
                    </a:p>
                    <a:p>
                      <a:r>
                        <a:rPr lang="en-US" dirty="0" smtClean="0"/>
                        <a:t>ECKM – 4</a:t>
                      </a:r>
                    </a:p>
                    <a:p>
                      <a:r>
                        <a:rPr lang="en-US" dirty="0" smtClean="0"/>
                        <a:t>JD – 14</a:t>
                      </a:r>
                    </a:p>
                    <a:p>
                      <a:r>
                        <a:rPr lang="en-US" dirty="0" smtClean="0"/>
                        <a:t>SO – 6</a:t>
                      </a:r>
                    </a:p>
                    <a:p>
                      <a:r>
                        <a:rPr lang="en-US" dirty="0" smtClean="0"/>
                        <a:t>PM-HOPT-10</a:t>
                      </a:r>
                    </a:p>
                    <a:p>
                      <a:r>
                        <a:rPr lang="en-US" dirty="0" err="1" smtClean="0"/>
                        <a:t>Swasta</a:t>
                      </a:r>
                      <a:r>
                        <a:rPr lang="en-US" dirty="0" smtClean="0"/>
                        <a:t> - 50</a:t>
                      </a:r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Analysis, Design, Develop, Implement and Assessment</a:t>
                      </a:r>
                      <a:endParaRPr lang="en-MY" dirty="0" smtClean="0"/>
                    </a:p>
                    <a:p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 err="1" smtClean="0"/>
                        <a:t>Pentadbiran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Kontrak</a:t>
                      </a:r>
                      <a:r>
                        <a:rPr lang="en-US" dirty="0" smtClean="0"/>
                        <a:t> Lesson Learned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 smtClean="0"/>
                        <a:t>Superintending Officer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 err="1" smtClean="0"/>
                        <a:t>Jurutera</a:t>
                      </a:r>
                      <a:r>
                        <a:rPr lang="en-US" dirty="0" smtClean="0"/>
                        <a:t> Daerah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 smtClean="0"/>
                        <a:t>Program Management</a:t>
                      </a:r>
                      <a:r>
                        <a:rPr lang="en-US" baseline="0" dirty="0" smtClean="0"/>
                        <a:t> for HOPT</a:t>
                      </a:r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BKPAK(BS)</a:t>
                      </a:r>
                      <a:endParaRPr lang="en-MY" dirty="0"/>
                    </a:p>
                  </a:txBody>
                  <a:tcPr/>
                </a:tc>
              </a:tr>
              <a:tr h="390728">
                <a:tc>
                  <a:txBody>
                    <a:bodyPr/>
                    <a:lstStyle/>
                    <a:p>
                      <a:r>
                        <a:rPr lang="en-US" dirty="0" smtClean="0"/>
                        <a:t>9.0</a:t>
                      </a:r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Etika</a:t>
                      </a:r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34</a:t>
                      </a:r>
                    </a:p>
                    <a:p>
                      <a:r>
                        <a:rPr lang="en-US" dirty="0" smtClean="0"/>
                        <a:t>Communication Skills – 6</a:t>
                      </a:r>
                    </a:p>
                    <a:p>
                      <a:r>
                        <a:rPr lang="en-US" dirty="0" smtClean="0"/>
                        <a:t>Negotiation Skill – 6</a:t>
                      </a:r>
                    </a:p>
                    <a:p>
                      <a:r>
                        <a:rPr lang="en-US" dirty="0" smtClean="0"/>
                        <a:t>Grooming</a:t>
                      </a:r>
                      <a:r>
                        <a:rPr lang="en-US" baseline="0" dirty="0" smtClean="0"/>
                        <a:t> - 6</a:t>
                      </a:r>
                      <a:endParaRPr lang="en-US" dirty="0" smtClean="0"/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LOM – 16</a:t>
                      </a:r>
                    </a:p>
                    <a:p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Analysis, Design, Develop, Implement and Assessment</a:t>
                      </a:r>
                      <a:endParaRPr lang="en-MY" dirty="0" smtClean="0"/>
                    </a:p>
                    <a:p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 smtClean="0"/>
                        <a:t>Soft Skills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 smtClean="0"/>
                        <a:t>Leadership </a:t>
                      </a:r>
                      <a:r>
                        <a:rPr lang="en-US" dirty="0" err="1" smtClean="0"/>
                        <a:t>Organisational</a:t>
                      </a:r>
                      <a:r>
                        <a:rPr lang="en-US" dirty="0" smtClean="0"/>
                        <a:t> Management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 smtClean="0"/>
                        <a:t>Grooming</a:t>
                      </a:r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BKPAK(E)</a:t>
                      </a:r>
                      <a:endParaRPr lang="en-MY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6217129"/>
              </p:ext>
            </p:extLst>
          </p:nvPr>
        </p:nvGraphicFramePr>
        <p:xfrm>
          <a:off x="2318756" y="618186"/>
          <a:ext cx="8915400" cy="6131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85900"/>
                <a:gridCol w="1485900"/>
                <a:gridCol w="1303427"/>
                <a:gridCol w="1668373"/>
                <a:gridCol w="1485900"/>
                <a:gridCol w="14859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Bil</a:t>
                      </a:r>
                      <a:endParaRPr lang="en-MY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Jenis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Kompetensi</a:t>
                      </a:r>
                      <a:r>
                        <a:rPr lang="en-US" sz="1200" dirty="0" smtClean="0"/>
                        <a:t> (Types of Competencies)</a:t>
                      </a:r>
                      <a:endParaRPr lang="en-MY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Bilangan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baseline="0" dirty="0" err="1" smtClean="0"/>
                        <a:t>Pensijilan</a:t>
                      </a:r>
                      <a:endParaRPr lang="en-US" sz="1200" baseline="0" dirty="0" smtClean="0"/>
                    </a:p>
                    <a:p>
                      <a:r>
                        <a:rPr lang="en-US" sz="1200" baseline="0" dirty="0" smtClean="0"/>
                        <a:t>(Number of </a:t>
                      </a:r>
                      <a:r>
                        <a:rPr lang="en-US" sz="1200" baseline="0" dirty="0" err="1" smtClean="0"/>
                        <a:t>Certied</a:t>
                      </a:r>
                      <a:r>
                        <a:rPr lang="en-US" sz="1200" baseline="0" dirty="0" smtClean="0"/>
                        <a:t>)</a:t>
                      </a:r>
                      <a:endParaRPr lang="en-MY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Tindakan</a:t>
                      </a:r>
                      <a:r>
                        <a:rPr lang="en-US" sz="1200" dirty="0" smtClean="0"/>
                        <a:t>/</a:t>
                      </a:r>
                      <a:r>
                        <a:rPr lang="en-US" sz="1200" dirty="0" err="1" smtClean="0"/>
                        <a:t>Prosidur</a:t>
                      </a:r>
                      <a:endParaRPr lang="en-US" sz="1200" dirty="0" smtClean="0"/>
                    </a:p>
                    <a:p>
                      <a:r>
                        <a:rPr lang="en-US" sz="1200" dirty="0" smtClean="0"/>
                        <a:t>(Action/Procedures</a:t>
                      </a:r>
                      <a:endParaRPr lang="en-MY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Keutamaan</a:t>
                      </a:r>
                      <a:r>
                        <a:rPr lang="en-US" sz="1200" dirty="0" smtClean="0"/>
                        <a:t> (</a:t>
                      </a:r>
                      <a:r>
                        <a:rPr lang="en-US" sz="1200" dirty="0" err="1" smtClean="0"/>
                        <a:t>Prioriti</a:t>
                      </a:r>
                      <a:r>
                        <a:rPr lang="en-US" sz="1200" dirty="0" smtClean="0"/>
                        <a:t>)</a:t>
                      </a:r>
                      <a:endParaRPr lang="en-MY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Pemilik</a:t>
                      </a:r>
                      <a:r>
                        <a:rPr lang="en-US" sz="1200" dirty="0" smtClean="0"/>
                        <a:t> (Owner)</a:t>
                      </a:r>
                      <a:endParaRPr lang="en-MY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1.0</a:t>
                      </a:r>
                      <a:endParaRPr lang="en-MY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Kejuruteraan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Awam</a:t>
                      </a:r>
                      <a:endParaRPr lang="en-MY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1" dirty="0" smtClean="0"/>
                        <a:t>15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00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00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Certification Process</a:t>
                      </a:r>
                      <a:endParaRPr lang="en-MY" sz="12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200" b="1" dirty="0" smtClean="0"/>
                        <a:t>Ir. </a:t>
                      </a:r>
                      <a:r>
                        <a:rPr lang="en-US" sz="1200" b="1" dirty="0" err="1" smtClean="0"/>
                        <a:t>P.Eng</a:t>
                      </a:r>
                      <a:r>
                        <a:rPr lang="en-US" sz="1200" b="1" dirty="0" smtClean="0"/>
                        <a:t>.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 smtClean="0"/>
                        <a:t>Level 5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 smtClean="0"/>
                        <a:t>Level 4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 smtClean="0"/>
                        <a:t>Level</a:t>
                      </a:r>
                      <a:r>
                        <a:rPr lang="en-US" sz="1200" baseline="0" dirty="0" smtClean="0"/>
                        <a:t> 3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200" baseline="0" dirty="0" smtClean="0"/>
                        <a:t>Level 2</a:t>
                      </a:r>
                      <a:endParaRPr lang="en-MY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BKPAK(B&amp;S) </a:t>
                      </a:r>
                      <a:r>
                        <a:rPr lang="en-US" sz="1200" dirty="0" err="1" smtClean="0"/>
                        <a:t>dan</a:t>
                      </a:r>
                      <a:r>
                        <a:rPr lang="en-US" sz="1200" dirty="0" smtClean="0"/>
                        <a:t> </a:t>
                      </a:r>
                    </a:p>
                    <a:p>
                      <a:r>
                        <a:rPr lang="en-US" sz="1200" dirty="0" smtClean="0"/>
                        <a:t>BKPAK (R&amp;P)</a:t>
                      </a:r>
                      <a:endParaRPr lang="en-MY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2.0</a:t>
                      </a:r>
                      <a:endParaRPr lang="en-MY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Mekanikal</a:t>
                      </a:r>
                      <a:endParaRPr lang="en-MY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 smtClean="0"/>
                        <a:t>05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Certification Process</a:t>
                      </a:r>
                      <a:endParaRPr kumimoji="0" lang="en-MY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MY" sz="12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200" b="1" dirty="0" smtClean="0"/>
                        <a:t>Ir. </a:t>
                      </a:r>
                      <a:r>
                        <a:rPr lang="en-US" sz="1200" b="1" dirty="0" err="1" smtClean="0"/>
                        <a:t>P.Eng</a:t>
                      </a:r>
                      <a:endParaRPr lang="en-US" sz="1200" b="1" dirty="0" smtClean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 smtClean="0"/>
                        <a:t>Level</a:t>
                      </a:r>
                      <a:r>
                        <a:rPr lang="en-US" sz="1200" baseline="0" dirty="0" smtClean="0"/>
                        <a:t> 5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200" baseline="0" dirty="0" smtClean="0"/>
                        <a:t>Level 4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200" baseline="0" dirty="0" smtClean="0"/>
                        <a:t>Level 3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200" baseline="0" dirty="0" smtClean="0"/>
                        <a:t>Level 2</a:t>
                      </a:r>
                      <a:endParaRPr lang="en-MY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BKPAK(M) </a:t>
                      </a:r>
                      <a:endParaRPr kumimoji="0" lang="en-MY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MY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3.0</a:t>
                      </a:r>
                      <a:endParaRPr lang="en-MY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Elektrik</a:t>
                      </a:r>
                      <a:endParaRPr lang="en-MY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 smtClean="0"/>
                        <a:t>05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Certification Process</a:t>
                      </a:r>
                      <a:endParaRPr kumimoji="0" lang="en-MY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MY" sz="12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200" b="1" dirty="0" smtClean="0"/>
                        <a:t>Ir. </a:t>
                      </a:r>
                      <a:r>
                        <a:rPr lang="en-US" sz="1200" b="1" dirty="0" err="1" smtClean="0"/>
                        <a:t>P.Eng</a:t>
                      </a:r>
                      <a:endParaRPr lang="en-US" sz="1200" b="1" dirty="0" smtClean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 smtClean="0"/>
                        <a:t>Level</a:t>
                      </a:r>
                      <a:r>
                        <a:rPr lang="en-US" sz="1200" baseline="0" dirty="0" smtClean="0"/>
                        <a:t> 5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200" baseline="0" dirty="0" smtClean="0"/>
                        <a:t>Level 4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200" baseline="0" dirty="0" smtClean="0"/>
                        <a:t>Level 3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200" baseline="0" dirty="0" smtClean="0"/>
                        <a:t>Level 2</a:t>
                      </a:r>
                      <a:endParaRPr lang="en-MY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BKPAK(E) </a:t>
                      </a:r>
                      <a:endParaRPr kumimoji="0" lang="en-MY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4.0</a:t>
                      </a:r>
                      <a:endParaRPr lang="en-MY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Ukur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Bahan</a:t>
                      </a:r>
                      <a:endParaRPr lang="en-MY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 smtClean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Certification Process</a:t>
                      </a:r>
                      <a:endParaRPr lang="en-MY" sz="12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200" b="1" dirty="0" smtClean="0"/>
                        <a:t>Sr.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MY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BKPAK(UB) </a:t>
                      </a:r>
                      <a:endParaRPr kumimoji="0" lang="en-MY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5.0</a:t>
                      </a:r>
                      <a:endParaRPr lang="en-MY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Ukur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Bangunan</a:t>
                      </a:r>
                      <a:endParaRPr lang="en-MY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 smtClean="0"/>
                        <a:t>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Certification Process</a:t>
                      </a:r>
                      <a:endParaRPr kumimoji="0" lang="en-MY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200" b="1" dirty="0" smtClean="0"/>
                        <a:t>Sr.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MY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BKPAK(</a:t>
                      </a:r>
                      <a:r>
                        <a:rPr kumimoji="0" lang="en-US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UBgn</a:t>
                      </a:r>
                      <a:r>
                        <a:rPr kumimoji="0" 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) </a:t>
                      </a:r>
                      <a:endParaRPr kumimoji="0" lang="en-MY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6.0</a:t>
                      </a:r>
                      <a:endParaRPr lang="en-MY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Bines Skill</a:t>
                      </a:r>
                      <a:endParaRPr lang="en-MY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 smtClean="0"/>
                        <a:t>15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 smtClean="0"/>
                        <a:t>05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 smtClean="0"/>
                        <a:t>05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 smtClean="0"/>
                        <a:t>03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 smtClean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Certification Process</a:t>
                      </a:r>
                      <a:endParaRPr kumimoji="0" lang="en-MY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200" b="1" dirty="0" smtClean="0"/>
                        <a:t>Reg.PM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200" b="1" dirty="0" smtClean="0"/>
                        <a:t>Reg.FM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200" b="1" dirty="0" smtClean="0"/>
                        <a:t>CVM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200" b="1" dirty="0" smtClean="0"/>
                        <a:t>CKM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200" b="1" baseline="0" dirty="0" smtClean="0"/>
                        <a:t>SHO/SSS</a:t>
                      </a:r>
                      <a:endParaRPr lang="en-MY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BKPAK(BS) </a:t>
                      </a:r>
                      <a:endParaRPr kumimoji="0" lang="en-MY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7.0</a:t>
                      </a:r>
                      <a:endParaRPr lang="en-MY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Etika</a:t>
                      </a:r>
                      <a:endParaRPr lang="en-MY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MY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MY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MY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2695106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31635" y="261076"/>
            <a:ext cx="8911687" cy="1280890"/>
          </a:xfrm>
        </p:spPr>
        <p:txBody>
          <a:bodyPr/>
          <a:lstStyle/>
          <a:p>
            <a:r>
              <a:rPr lang="en-US" b="1" dirty="0" smtClean="0"/>
              <a:t>AKREDITASI (ACREDITATION)</a:t>
            </a:r>
            <a:endParaRPr lang="en-MY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983905" y="17719613"/>
          <a:ext cx="9091925" cy="21762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21793"/>
                <a:gridCol w="2308848"/>
                <a:gridCol w="1515321"/>
                <a:gridCol w="1515321"/>
                <a:gridCol w="1545365"/>
                <a:gridCol w="1485277"/>
              </a:tblGrid>
              <a:tr h="163854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Bil</a:t>
                      </a:r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Jenis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Kompetensi</a:t>
                      </a:r>
                      <a:r>
                        <a:rPr lang="en-US" dirty="0" smtClean="0"/>
                        <a:t> (Types of Competencies)</a:t>
                      </a:r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Bilangan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Kursus</a:t>
                      </a:r>
                      <a:endParaRPr lang="en-US" baseline="0" dirty="0" smtClean="0"/>
                    </a:p>
                    <a:p>
                      <a:r>
                        <a:rPr lang="en-US" baseline="0" dirty="0" smtClean="0"/>
                        <a:t>(Number of Courses)</a:t>
                      </a:r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Tindakan</a:t>
                      </a:r>
                      <a:r>
                        <a:rPr lang="en-US" dirty="0" smtClean="0"/>
                        <a:t>/</a:t>
                      </a:r>
                      <a:r>
                        <a:rPr lang="en-US" dirty="0" err="1" smtClean="0"/>
                        <a:t>Prosidur</a:t>
                      </a:r>
                      <a:endParaRPr lang="en-US" dirty="0" smtClean="0"/>
                    </a:p>
                    <a:p>
                      <a:r>
                        <a:rPr lang="en-US" dirty="0" smtClean="0"/>
                        <a:t>(Action/Procedures</a:t>
                      </a:r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Keutamaan</a:t>
                      </a:r>
                      <a:r>
                        <a:rPr lang="en-US" dirty="0" smtClean="0"/>
                        <a:t> (</a:t>
                      </a:r>
                      <a:r>
                        <a:rPr lang="en-US" dirty="0" err="1" smtClean="0"/>
                        <a:t>Prioriti</a:t>
                      </a:r>
                      <a:r>
                        <a:rPr lang="en-US" dirty="0" smtClean="0"/>
                        <a:t>)</a:t>
                      </a:r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Pemilik</a:t>
                      </a:r>
                      <a:r>
                        <a:rPr lang="en-US" dirty="0" smtClean="0"/>
                        <a:t> (Owner)</a:t>
                      </a:r>
                      <a:endParaRPr lang="en-MY" dirty="0"/>
                    </a:p>
                  </a:txBody>
                  <a:tcPr/>
                </a:tc>
              </a:tr>
              <a:tr h="239478">
                <a:tc>
                  <a:txBody>
                    <a:bodyPr/>
                    <a:lstStyle/>
                    <a:p>
                      <a:r>
                        <a:rPr lang="en-US" dirty="0" smtClean="0"/>
                        <a:t>1.0</a:t>
                      </a:r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Kejuruteraan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Awam</a:t>
                      </a:r>
                      <a:r>
                        <a:rPr lang="en-US" dirty="0" smtClean="0"/>
                        <a:t> (B &amp; S)</a:t>
                      </a:r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125</a:t>
                      </a:r>
                      <a:endParaRPr lang="en-MY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Analysis, Design, Develop, Implement and Assessment</a:t>
                      </a:r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 err="1" smtClean="0"/>
                        <a:t>Industrialise</a:t>
                      </a:r>
                      <a:r>
                        <a:rPr lang="en-US" dirty="0" smtClean="0"/>
                        <a:t> Building Systems (IBS)</a:t>
                      </a:r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BKPAK(B&amp;S)</a:t>
                      </a:r>
                    </a:p>
                    <a:p>
                      <a:r>
                        <a:rPr lang="en-US" dirty="0" smtClean="0"/>
                        <a:t>Ismail/</a:t>
                      </a:r>
                    </a:p>
                    <a:p>
                      <a:r>
                        <a:rPr lang="en-US" dirty="0" err="1" smtClean="0"/>
                        <a:t>Hafliza</a:t>
                      </a:r>
                      <a:endParaRPr lang="en-MY" dirty="0"/>
                    </a:p>
                  </a:txBody>
                  <a:tcPr/>
                </a:tc>
              </a:tr>
              <a:tr h="277291">
                <a:tc>
                  <a:txBody>
                    <a:bodyPr/>
                    <a:lstStyle/>
                    <a:p>
                      <a:r>
                        <a:rPr lang="en-US" dirty="0" smtClean="0"/>
                        <a:t>2.0</a:t>
                      </a:r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Kejuruteraan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Awam</a:t>
                      </a:r>
                      <a:r>
                        <a:rPr lang="en-US" dirty="0" smtClean="0"/>
                        <a:t> (R &amp; P)</a:t>
                      </a:r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75</a:t>
                      </a:r>
                      <a:endParaRPr lang="en-MY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Analysis, Design, Develop, Implement and Assessment</a:t>
                      </a:r>
                      <a:endParaRPr lang="en-MY" dirty="0" smtClean="0"/>
                    </a:p>
                    <a:p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BKPAK(R&amp;P)</a:t>
                      </a:r>
                    </a:p>
                    <a:p>
                      <a:r>
                        <a:rPr lang="en-US" dirty="0" err="1" smtClean="0"/>
                        <a:t>Rosiah</a:t>
                      </a:r>
                      <a:endParaRPr lang="en-MY" dirty="0"/>
                    </a:p>
                  </a:txBody>
                  <a:tcPr/>
                </a:tc>
              </a:tr>
              <a:tr h="277291">
                <a:tc>
                  <a:txBody>
                    <a:bodyPr/>
                    <a:lstStyle/>
                    <a:p>
                      <a:r>
                        <a:rPr lang="en-US" dirty="0" smtClean="0"/>
                        <a:t>3.0</a:t>
                      </a:r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Kejuruteraan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Mekanikal</a:t>
                      </a:r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23</a:t>
                      </a:r>
                      <a:endParaRPr lang="en-MY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Analysis, Design, Develop, Implement and Assessment</a:t>
                      </a:r>
                      <a:endParaRPr lang="en-MY" dirty="0" smtClean="0"/>
                    </a:p>
                    <a:p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BKPAK(M)</a:t>
                      </a:r>
                    </a:p>
                    <a:p>
                      <a:r>
                        <a:rPr lang="en-US" dirty="0" err="1" smtClean="0"/>
                        <a:t>Azmi</a:t>
                      </a:r>
                      <a:endParaRPr lang="en-MY" dirty="0"/>
                    </a:p>
                  </a:txBody>
                  <a:tcPr/>
                </a:tc>
              </a:tr>
              <a:tr h="277291">
                <a:tc>
                  <a:txBody>
                    <a:bodyPr/>
                    <a:lstStyle/>
                    <a:p>
                      <a:r>
                        <a:rPr lang="en-US" dirty="0" smtClean="0"/>
                        <a:t>4.0</a:t>
                      </a:r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Kejuruteraan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Elektrik</a:t>
                      </a:r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79</a:t>
                      </a:r>
                      <a:endParaRPr lang="en-MY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Analysis, Design, Develop, Implement and Assessment</a:t>
                      </a:r>
                      <a:endParaRPr lang="en-MY" dirty="0" smtClean="0"/>
                    </a:p>
                    <a:p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BKPAK(E)</a:t>
                      </a:r>
                    </a:p>
                    <a:p>
                      <a:r>
                        <a:rPr lang="en-US" dirty="0" err="1" smtClean="0"/>
                        <a:t>Roslee</a:t>
                      </a:r>
                      <a:endParaRPr lang="en-MY" dirty="0"/>
                    </a:p>
                  </a:txBody>
                  <a:tcPr/>
                </a:tc>
              </a:tr>
              <a:tr h="277291">
                <a:tc>
                  <a:txBody>
                    <a:bodyPr/>
                    <a:lstStyle/>
                    <a:p>
                      <a:r>
                        <a:rPr lang="en-US" dirty="0" smtClean="0"/>
                        <a:t>5.0</a:t>
                      </a:r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Ukur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Bahan</a:t>
                      </a:r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22</a:t>
                      </a:r>
                      <a:endParaRPr lang="en-MY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Analysis, Design, Develop, Implement and Assessment</a:t>
                      </a:r>
                      <a:endParaRPr lang="en-MY" dirty="0" smtClean="0"/>
                    </a:p>
                    <a:p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MY" dirty="0"/>
                    </a:p>
                  </a:txBody>
                  <a:tcPr/>
                </a:tc>
              </a:tr>
              <a:tr h="277291">
                <a:tc>
                  <a:txBody>
                    <a:bodyPr/>
                    <a:lstStyle/>
                    <a:p>
                      <a:r>
                        <a:rPr lang="en-US" dirty="0" smtClean="0"/>
                        <a:t>6.0</a:t>
                      </a:r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Senibina</a:t>
                      </a:r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150</a:t>
                      </a:r>
                      <a:endParaRPr lang="en-MY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Analysis, Design, Develop, Implement and Assessment</a:t>
                      </a:r>
                      <a:endParaRPr lang="en-MY" dirty="0" smtClean="0"/>
                    </a:p>
                    <a:p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 smtClean="0"/>
                        <a:t>BIM</a:t>
                      </a:r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MY" dirty="0"/>
                    </a:p>
                  </a:txBody>
                  <a:tcPr/>
                </a:tc>
              </a:tr>
              <a:tr h="277291">
                <a:tc>
                  <a:txBody>
                    <a:bodyPr/>
                    <a:lstStyle/>
                    <a:p>
                      <a:r>
                        <a:rPr lang="en-US" dirty="0" smtClean="0"/>
                        <a:t>7.0</a:t>
                      </a:r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Ukur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Bangunan</a:t>
                      </a:r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5</a:t>
                      </a:r>
                      <a:endParaRPr lang="en-MY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Analysis, Design, Develop, Implement and Assessment</a:t>
                      </a:r>
                      <a:endParaRPr lang="en-MY" dirty="0" smtClean="0"/>
                    </a:p>
                    <a:p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 smtClean="0"/>
                        <a:t>Building Assessment</a:t>
                      </a:r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</a:t>
                      </a:r>
                      <a:endParaRPr lang="en-MY" dirty="0"/>
                    </a:p>
                  </a:txBody>
                  <a:tcPr/>
                </a:tc>
              </a:tr>
              <a:tr h="693227">
                <a:tc>
                  <a:txBody>
                    <a:bodyPr/>
                    <a:lstStyle/>
                    <a:p>
                      <a:r>
                        <a:rPr lang="en-US" dirty="0" smtClean="0"/>
                        <a:t>8.0</a:t>
                      </a:r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Bisnes</a:t>
                      </a:r>
                      <a:r>
                        <a:rPr lang="en-US" dirty="0" smtClean="0"/>
                        <a:t> Skill</a:t>
                      </a:r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149</a:t>
                      </a:r>
                    </a:p>
                    <a:p>
                      <a:r>
                        <a:rPr lang="en-US" dirty="0" smtClean="0"/>
                        <a:t>LSCA - 10</a:t>
                      </a:r>
                    </a:p>
                    <a:p>
                      <a:r>
                        <a:rPr lang="en-US" dirty="0" smtClean="0"/>
                        <a:t>PM - 10</a:t>
                      </a:r>
                    </a:p>
                    <a:p>
                      <a:r>
                        <a:rPr lang="en-US" dirty="0" smtClean="0"/>
                        <a:t>TAM –</a:t>
                      </a:r>
                      <a:r>
                        <a:rPr lang="en-US" baseline="0" dirty="0" smtClean="0"/>
                        <a:t> 13</a:t>
                      </a:r>
                    </a:p>
                    <a:p>
                      <a:r>
                        <a:rPr lang="en-US" baseline="0" dirty="0" smtClean="0"/>
                        <a:t>IFM – 8</a:t>
                      </a:r>
                    </a:p>
                    <a:p>
                      <a:r>
                        <a:rPr lang="en-US" dirty="0" smtClean="0"/>
                        <a:t>SPB – 15</a:t>
                      </a:r>
                    </a:p>
                    <a:p>
                      <a:r>
                        <a:rPr lang="en-US" dirty="0" smtClean="0"/>
                        <a:t>FM – 7</a:t>
                      </a:r>
                    </a:p>
                    <a:p>
                      <a:r>
                        <a:rPr lang="en-US" dirty="0" smtClean="0"/>
                        <a:t>ECKM – 4</a:t>
                      </a:r>
                    </a:p>
                    <a:p>
                      <a:r>
                        <a:rPr lang="en-US" dirty="0" smtClean="0"/>
                        <a:t>JD – 14</a:t>
                      </a:r>
                    </a:p>
                    <a:p>
                      <a:r>
                        <a:rPr lang="en-US" dirty="0" smtClean="0"/>
                        <a:t>SO – 6</a:t>
                      </a:r>
                    </a:p>
                    <a:p>
                      <a:r>
                        <a:rPr lang="en-US" dirty="0" smtClean="0"/>
                        <a:t>PM-HOPT-10</a:t>
                      </a:r>
                    </a:p>
                    <a:p>
                      <a:r>
                        <a:rPr lang="en-US" dirty="0" err="1" smtClean="0"/>
                        <a:t>Swasta</a:t>
                      </a:r>
                      <a:r>
                        <a:rPr lang="en-US" dirty="0" smtClean="0"/>
                        <a:t> - 50</a:t>
                      </a:r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Analysis, Design, Develop, Implement and Assessment</a:t>
                      </a:r>
                      <a:endParaRPr lang="en-MY" dirty="0" smtClean="0"/>
                    </a:p>
                    <a:p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 err="1" smtClean="0"/>
                        <a:t>Pentadbiran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Kontrak</a:t>
                      </a:r>
                      <a:r>
                        <a:rPr lang="en-US" dirty="0" smtClean="0"/>
                        <a:t> Lesson Learned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 smtClean="0"/>
                        <a:t>Superintending Officer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 err="1" smtClean="0"/>
                        <a:t>Jurutera</a:t>
                      </a:r>
                      <a:r>
                        <a:rPr lang="en-US" dirty="0" smtClean="0"/>
                        <a:t> Daerah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 smtClean="0"/>
                        <a:t>Program Management</a:t>
                      </a:r>
                      <a:r>
                        <a:rPr lang="en-US" baseline="0" dirty="0" smtClean="0"/>
                        <a:t> for HOPT</a:t>
                      </a:r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BKPAK(BS)</a:t>
                      </a:r>
                      <a:endParaRPr lang="en-MY" dirty="0"/>
                    </a:p>
                  </a:txBody>
                  <a:tcPr/>
                </a:tc>
              </a:tr>
              <a:tr h="390728">
                <a:tc>
                  <a:txBody>
                    <a:bodyPr/>
                    <a:lstStyle/>
                    <a:p>
                      <a:r>
                        <a:rPr lang="en-US" dirty="0" smtClean="0"/>
                        <a:t>9.0</a:t>
                      </a:r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Etika</a:t>
                      </a:r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34</a:t>
                      </a:r>
                    </a:p>
                    <a:p>
                      <a:r>
                        <a:rPr lang="en-US" dirty="0" smtClean="0"/>
                        <a:t>Communication Skills – 6</a:t>
                      </a:r>
                    </a:p>
                    <a:p>
                      <a:r>
                        <a:rPr lang="en-US" dirty="0" smtClean="0"/>
                        <a:t>Negotiation Skill – 6</a:t>
                      </a:r>
                    </a:p>
                    <a:p>
                      <a:r>
                        <a:rPr lang="en-US" dirty="0" smtClean="0"/>
                        <a:t>Grooming</a:t>
                      </a:r>
                      <a:r>
                        <a:rPr lang="en-US" baseline="0" dirty="0" smtClean="0"/>
                        <a:t> - 6</a:t>
                      </a:r>
                      <a:endParaRPr lang="en-US" dirty="0" smtClean="0"/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LOM – 16</a:t>
                      </a:r>
                    </a:p>
                    <a:p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Analysis, Design, Develop, Implement and Assessment</a:t>
                      </a:r>
                      <a:endParaRPr lang="en-MY" dirty="0" smtClean="0"/>
                    </a:p>
                    <a:p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 smtClean="0"/>
                        <a:t>Soft Skills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 smtClean="0"/>
                        <a:t>Leadership </a:t>
                      </a:r>
                      <a:r>
                        <a:rPr lang="en-US" dirty="0" err="1" smtClean="0"/>
                        <a:t>Organisational</a:t>
                      </a:r>
                      <a:r>
                        <a:rPr lang="en-US" dirty="0" smtClean="0"/>
                        <a:t> Management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 smtClean="0"/>
                        <a:t>Grooming</a:t>
                      </a:r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BKPAK(E)</a:t>
                      </a:r>
                      <a:endParaRPr lang="en-MY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60472758"/>
              </p:ext>
            </p:extLst>
          </p:nvPr>
        </p:nvGraphicFramePr>
        <p:xfrm>
          <a:off x="2331635" y="901521"/>
          <a:ext cx="8915400" cy="5852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85900"/>
                <a:gridCol w="1485900"/>
                <a:gridCol w="1329185"/>
                <a:gridCol w="1642615"/>
                <a:gridCol w="1485900"/>
                <a:gridCol w="14859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Bil</a:t>
                      </a:r>
                      <a:endParaRPr lang="en-MY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Jenis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Kompetensi</a:t>
                      </a:r>
                      <a:r>
                        <a:rPr lang="en-US" sz="1200" dirty="0" smtClean="0"/>
                        <a:t> (Types of Competencies)</a:t>
                      </a:r>
                      <a:endParaRPr lang="en-MY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Bilangan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baseline="0" dirty="0" err="1" smtClean="0"/>
                        <a:t>Kursus</a:t>
                      </a:r>
                      <a:endParaRPr lang="en-US" sz="1200" baseline="0" dirty="0" smtClean="0"/>
                    </a:p>
                    <a:p>
                      <a:r>
                        <a:rPr lang="en-US" sz="1200" baseline="0" dirty="0" smtClean="0"/>
                        <a:t>(Number of Courses)</a:t>
                      </a:r>
                      <a:endParaRPr lang="en-MY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Tindakan</a:t>
                      </a:r>
                      <a:r>
                        <a:rPr lang="en-US" sz="1200" dirty="0" smtClean="0"/>
                        <a:t>/</a:t>
                      </a:r>
                      <a:r>
                        <a:rPr lang="en-US" sz="1200" dirty="0" err="1" smtClean="0"/>
                        <a:t>Prosidur</a:t>
                      </a:r>
                      <a:endParaRPr lang="en-US" sz="1200" dirty="0" smtClean="0"/>
                    </a:p>
                    <a:p>
                      <a:r>
                        <a:rPr lang="en-US" sz="1200" dirty="0" smtClean="0"/>
                        <a:t>(Action/Procedures</a:t>
                      </a:r>
                      <a:endParaRPr lang="en-MY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Keutamaan</a:t>
                      </a:r>
                      <a:r>
                        <a:rPr lang="en-US" sz="1200" dirty="0" smtClean="0"/>
                        <a:t> (</a:t>
                      </a:r>
                      <a:r>
                        <a:rPr lang="en-US" sz="1200" dirty="0" err="1" smtClean="0"/>
                        <a:t>Prioriti</a:t>
                      </a:r>
                      <a:r>
                        <a:rPr lang="en-US" sz="1200" dirty="0" smtClean="0"/>
                        <a:t>)</a:t>
                      </a:r>
                      <a:endParaRPr lang="en-MY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Pemilik</a:t>
                      </a:r>
                      <a:r>
                        <a:rPr lang="en-US" sz="1200" dirty="0" smtClean="0"/>
                        <a:t> (Owner)</a:t>
                      </a:r>
                      <a:endParaRPr lang="en-MY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1.0</a:t>
                      </a:r>
                      <a:endParaRPr lang="en-MY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Kejuruteraan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Awam</a:t>
                      </a:r>
                      <a:endParaRPr lang="en-MY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0" dirty="0" err="1" smtClean="0"/>
                        <a:t>Semua</a:t>
                      </a:r>
                      <a:r>
                        <a:rPr lang="en-US" sz="1200" b="0" dirty="0" smtClean="0"/>
                        <a:t> </a:t>
                      </a:r>
                      <a:r>
                        <a:rPr lang="en-US" sz="1200" b="0" dirty="0" err="1" smtClean="0"/>
                        <a:t>Kursus</a:t>
                      </a:r>
                      <a:endParaRPr lang="en-US" sz="1200" b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err="1" smtClean="0"/>
                        <a:t>Memohon</a:t>
                      </a:r>
                      <a:r>
                        <a:rPr lang="en-US" sz="1200" baseline="0" dirty="0" smtClean="0"/>
                        <a:t> CPD </a:t>
                      </a:r>
                      <a:r>
                        <a:rPr lang="en-US" sz="1200" baseline="0" dirty="0" err="1" smtClean="0"/>
                        <a:t>dari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baseline="0" dirty="0" err="1" smtClean="0"/>
                        <a:t>Lembaga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baseline="0" dirty="0" err="1" smtClean="0"/>
                        <a:t>Akreditasi</a:t>
                      </a:r>
                      <a:r>
                        <a:rPr lang="en-US" sz="1200" baseline="0" dirty="0" smtClean="0"/>
                        <a:t> BEM</a:t>
                      </a:r>
                      <a:endParaRPr lang="en-MY" sz="12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 err="1" smtClean="0"/>
                        <a:t>Semua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Kursus</a:t>
                      </a:r>
                      <a:endParaRPr lang="en-MY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BKPAK(B&amp;S) </a:t>
                      </a:r>
                      <a:r>
                        <a:rPr lang="en-US" sz="1200" dirty="0" err="1" smtClean="0"/>
                        <a:t>dan</a:t>
                      </a:r>
                      <a:r>
                        <a:rPr lang="en-US" sz="1200" dirty="0" smtClean="0"/>
                        <a:t> </a:t>
                      </a:r>
                    </a:p>
                    <a:p>
                      <a:r>
                        <a:rPr lang="en-US" sz="1200" dirty="0" smtClean="0"/>
                        <a:t>BKPAK (R&amp;P)</a:t>
                      </a:r>
                      <a:endParaRPr lang="en-MY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2.0</a:t>
                      </a:r>
                      <a:endParaRPr lang="en-MY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Mekanikal</a:t>
                      </a:r>
                      <a:endParaRPr lang="en-MY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 err="1" smtClean="0"/>
                        <a:t>Semua</a:t>
                      </a:r>
                      <a:r>
                        <a:rPr lang="en-US" sz="1200" b="0" dirty="0" smtClean="0"/>
                        <a:t> </a:t>
                      </a:r>
                      <a:r>
                        <a:rPr lang="en-US" sz="1200" b="0" dirty="0" err="1" smtClean="0"/>
                        <a:t>Kursus</a:t>
                      </a:r>
                      <a:endParaRPr lang="en-US" sz="1200" b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err="1" smtClean="0"/>
                        <a:t>Memohon</a:t>
                      </a:r>
                      <a:r>
                        <a:rPr lang="en-US" sz="1200" dirty="0" smtClean="0"/>
                        <a:t> CPD </a:t>
                      </a:r>
                      <a:r>
                        <a:rPr lang="en-US" sz="1200" dirty="0" err="1" smtClean="0"/>
                        <a:t>dari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Lembaga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Akreditasi</a:t>
                      </a:r>
                      <a:r>
                        <a:rPr lang="en-US" sz="1200" dirty="0" smtClean="0"/>
                        <a:t> BEM</a:t>
                      </a:r>
                      <a:endParaRPr lang="en-MY" sz="12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 err="1" smtClean="0"/>
                        <a:t>Semua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Kursus</a:t>
                      </a:r>
                      <a:endParaRPr lang="en-MY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BKPAK(M) </a:t>
                      </a:r>
                      <a:endParaRPr kumimoji="0" lang="en-MY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MY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3.0</a:t>
                      </a:r>
                      <a:endParaRPr lang="en-MY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Elektrik</a:t>
                      </a:r>
                      <a:endParaRPr lang="en-MY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 err="1" smtClean="0"/>
                        <a:t>Semua</a:t>
                      </a:r>
                      <a:r>
                        <a:rPr lang="en-US" sz="1200" b="0" dirty="0" smtClean="0"/>
                        <a:t> </a:t>
                      </a:r>
                      <a:r>
                        <a:rPr lang="en-US" sz="1200" b="0" dirty="0" err="1" smtClean="0"/>
                        <a:t>Kursus</a:t>
                      </a:r>
                      <a:endParaRPr lang="en-US" sz="1200" b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err="1" smtClean="0"/>
                        <a:t>Memohon</a:t>
                      </a:r>
                      <a:r>
                        <a:rPr lang="en-US" sz="1200" dirty="0" smtClean="0"/>
                        <a:t> CPD </a:t>
                      </a:r>
                      <a:r>
                        <a:rPr lang="en-US" sz="1200" dirty="0" err="1" smtClean="0"/>
                        <a:t>dari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Lembaga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Akreditasi</a:t>
                      </a:r>
                      <a:r>
                        <a:rPr lang="en-US" sz="1200" dirty="0" smtClean="0"/>
                        <a:t> BEM</a:t>
                      </a:r>
                      <a:endParaRPr lang="en-MY" sz="12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 err="1" smtClean="0"/>
                        <a:t>Semua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Kursus</a:t>
                      </a:r>
                      <a:endParaRPr lang="en-MY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BKPAK(E) </a:t>
                      </a:r>
                      <a:endParaRPr kumimoji="0" lang="en-MY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4.0</a:t>
                      </a:r>
                      <a:endParaRPr lang="en-MY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Ukur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Bahan</a:t>
                      </a:r>
                      <a:endParaRPr lang="en-MY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 err="1" smtClean="0"/>
                        <a:t>Semua</a:t>
                      </a:r>
                      <a:r>
                        <a:rPr lang="en-US" sz="1200" b="0" dirty="0" smtClean="0"/>
                        <a:t> </a:t>
                      </a:r>
                      <a:r>
                        <a:rPr lang="en-US" sz="1200" b="0" dirty="0" err="1" smtClean="0"/>
                        <a:t>Kursus</a:t>
                      </a:r>
                      <a:endParaRPr lang="en-US" sz="1200" b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err="1" smtClean="0"/>
                        <a:t>Memohon</a:t>
                      </a:r>
                      <a:r>
                        <a:rPr lang="en-US" sz="1200" dirty="0" smtClean="0"/>
                        <a:t> CPD </a:t>
                      </a:r>
                      <a:r>
                        <a:rPr lang="en-US" sz="1200" dirty="0" err="1" smtClean="0"/>
                        <a:t>dari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Lembaga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Akreditasi</a:t>
                      </a:r>
                      <a:r>
                        <a:rPr lang="en-US" sz="1200" dirty="0" smtClean="0"/>
                        <a:t> BOQS</a:t>
                      </a:r>
                      <a:endParaRPr lang="en-MY" sz="12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 err="1" smtClean="0"/>
                        <a:t>Semua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Kursus</a:t>
                      </a:r>
                      <a:endParaRPr lang="en-MY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BKPAK(UB) </a:t>
                      </a:r>
                      <a:endParaRPr kumimoji="0" lang="en-MY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5.0</a:t>
                      </a:r>
                      <a:endParaRPr lang="en-MY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Ukur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Bangunan</a:t>
                      </a:r>
                      <a:endParaRPr lang="en-MY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 err="1" smtClean="0"/>
                        <a:t>Semua</a:t>
                      </a:r>
                      <a:r>
                        <a:rPr lang="en-US" sz="1200" b="0" dirty="0" smtClean="0"/>
                        <a:t> </a:t>
                      </a:r>
                      <a:r>
                        <a:rPr lang="en-US" sz="1200" b="0" dirty="0" err="1" smtClean="0"/>
                        <a:t>Kursus</a:t>
                      </a:r>
                      <a:endParaRPr lang="en-US" sz="1200" b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err="1" smtClean="0"/>
                        <a:t>Memohon</a:t>
                      </a:r>
                      <a:r>
                        <a:rPr lang="en-US" sz="1200" dirty="0" smtClean="0"/>
                        <a:t> CPD </a:t>
                      </a:r>
                      <a:r>
                        <a:rPr lang="en-US" sz="1200" dirty="0" err="1" smtClean="0"/>
                        <a:t>dari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Lembaga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Akreditasi</a:t>
                      </a:r>
                      <a:r>
                        <a:rPr lang="en-US" sz="1200" dirty="0" smtClean="0"/>
                        <a:t> BOQS</a:t>
                      </a:r>
                      <a:endParaRPr lang="en-MY" sz="12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 err="1" smtClean="0"/>
                        <a:t>Semua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Kursus</a:t>
                      </a:r>
                      <a:endParaRPr lang="en-MY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BKPAK(</a:t>
                      </a:r>
                      <a:r>
                        <a:rPr kumimoji="0" lang="en-US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UBgn</a:t>
                      </a:r>
                      <a:r>
                        <a:rPr kumimoji="0" 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) </a:t>
                      </a:r>
                      <a:endParaRPr kumimoji="0" lang="en-MY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6.0</a:t>
                      </a:r>
                      <a:endParaRPr lang="en-MY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Bines Skill</a:t>
                      </a:r>
                      <a:endParaRPr lang="en-MY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 err="1" smtClean="0"/>
                        <a:t>Semua</a:t>
                      </a:r>
                      <a:r>
                        <a:rPr lang="en-US" sz="1200" b="0" dirty="0" smtClean="0"/>
                        <a:t> </a:t>
                      </a:r>
                      <a:r>
                        <a:rPr lang="en-US" sz="1200" b="0" dirty="0" err="1" smtClean="0"/>
                        <a:t>Kursus</a:t>
                      </a:r>
                      <a:endParaRPr lang="en-US" sz="1200" b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Memohon</a:t>
                      </a:r>
                      <a:r>
                        <a:rPr kumimoji="0" 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CPD </a:t>
                      </a:r>
                      <a:r>
                        <a:rPr kumimoji="0" lang="en-US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dari</a:t>
                      </a:r>
                      <a:r>
                        <a:rPr kumimoji="0" 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Lembaga</a:t>
                      </a:r>
                      <a:r>
                        <a:rPr kumimoji="0" 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Akreditasi</a:t>
                      </a:r>
                      <a:r>
                        <a:rPr kumimoji="0" 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; 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PMI, IFMA,IVMM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KM, DOSH</a:t>
                      </a:r>
                      <a:endParaRPr kumimoji="0" lang="en-MY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 err="1" smtClean="0"/>
                        <a:t>Semua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Kursus</a:t>
                      </a:r>
                      <a:endParaRPr lang="en-MY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BKPAK(BS) </a:t>
                      </a:r>
                      <a:endParaRPr kumimoji="0" lang="en-MY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7.0</a:t>
                      </a:r>
                      <a:endParaRPr lang="en-MY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Etika</a:t>
                      </a:r>
                      <a:endParaRPr lang="en-MY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 err="1" smtClean="0"/>
                        <a:t>Semua</a:t>
                      </a:r>
                      <a:r>
                        <a:rPr lang="en-US" sz="1200" b="0" dirty="0" smtClean="0"/>
                        <a:t> </a:t>
                      </a:r>
                      <a:r>
                        <a:rPr lang="en-US" sz="1200" b="0" dirty="0" err="1" smtClean="0"/>
                        <a:t>Kursus</a:t>
                      </a:r>
                      <a:endParaRPr lang="en-US" sz="1200" b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Memohon</a:t>
                      </a:r>
                      <a:r>
                        <a:rPr kumimoji="0" 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CPD </a:t>
                      </a:r>
                      <a:r>
                        <a:rPr kumimoji="0" lang="en-US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dari</a:t>
                      </a:r>
                      <a:r>
                        <a:rPr kumimoji="0" 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Lembaga</a:t>
                      </a:r>
                      <a:r>
                        <a:rPr kumimoji="0" 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Akredutasi</a:t>
                      </a:r>
                      <a:endParaRPr kumimoji="0" lang="en-US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SPRM</a:t>
                      </a:r>
                      <a:endParaRPr kumimoji="0" lang="en-MY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 err="1" smtClean="0"/>
                        <a:t>Semua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Kursus</a:t>
                      </a:r>
                      <a:endParaRPr lang="en-MY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BKPAK(E)</a:t>
                      </a:r>
                      <a:endParaRPr kumimoji="0" lang="en-MY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395430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88504"/>
            <a:ext cx="8911687" cy="1280890"/>
          </a:xfrm>
        </p:spPr>
        <p:txBody>
          <a:bodyPr/>
          <a:lstStyle/>
          <a:p>
            <a:r>
              <a:rPr lang="en-US" b="1" dirty="0" smtClean="0"/>
              <a:t>LATIHAN (TRAINING)</a:t>
            </a:r>
            <a:endParaRPr lang="en-MY" b="1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994060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55043" y="624110"/>
            <a:ext cx="8911687" cy="1280890"/>
          </a:xfrm>
        </p:spPr>
        <p:txBody>
          <a:bodyPr/>
          <a:lstStyle/>
          <a:p>
            <a:r>
              <a:rPr lang="en-US" b="1" dirty="0" smtClean="0"/>
              <a:t>AWAM (BANGUNAN &amp; STRUKTUR)</a:t>
            </a:r>
            <a:endParaRPr lang="en-MY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05539863"/>
              </p:ext>
            </p:extLst>
          </p:nvPr>
        </p:nvGraphicFramePr>
        <p:xfrm>
          <a:off x="2155043" y="1747234"/>
          <a:ext cx="8915400" cy="2926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30505"/>
                <a:gridCol w="2341295"/>
                <a:gridCol w="1485900"/>
                <a:gridCol w="1485900"/>
                <a:gridCol w="1485900"/>
                <a:gridCol w="14859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Bil</a:t>
                      </a:r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Jenis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Kompetensi</a:t>
                      </a:r>
                      <a:r>
                        <a:rPr lang="en-US" dirty="0" smtClean="0"/>
                        <a:t> (Types of Competencies)</a:t>
                      </a:r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Bilangan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Kursus</a:t>
                      </a:r>
                      <a:endParaRPr lang="en-US" baseline="0" dirty="0" smtClean="0"/>
                    </a:p>
                    <a:p>
                      <a:r>
                        <a:rPr lang="en-US" baseline="0" dirty="0" smtClean="0"/>
                        <a:t>(Number of Courses)</a:t>
                      </a:r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Tindakan</a:t>
                      </a:r>
                      <a:r>
                        <a:rPr lang="en-US" dirty="0" smtClean="0"/>
                        <a:t>/</a:t>
                      </a:r>
                      <a:r>
                        <a:rPr lang="en-US" dirty="0" err="1" smtClean="0"/>
                        <a:t>Prosidur</a:t>
                      </a:r>
                      <a:endParaRPr lang="en-US" dirty="0" smtClean="0"/>
                    </a:p>
                    <a:p>
                      <a:r>
                        <a:rPr lang="en-US" dirty="0" smtClean="0"/>
                        <a:t>(Action/Procedures</a:t>
                      </a:r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Keutamaan</a:t>
                      </a:r>
                      <a:r>
                        <a:rPr lang="en-US" dirty="0" smtClean="0"/>
                        <a:t> (</a:t>
                      </a:r>
                      <a:r>
                        <a:rPr lang="en-US" dirty="0" err="1" smtClean="0"/>
                        <a:t>Prioriti</a:t>
                      </a:r>
                      <a:r>
                        <a:rPr lang="en-US" dirty="0" smtClean="0"/>
                        <a:t>)</a:t>
                      </a:r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Pemilik</a:t>
                      </a:r>
                      <a:r>
                        <a:rPr lang="en-US" dirty="0" smtClean="0"/>
                        <a:t> (Owner)</a:t>
                      </a:r>
                      <a:endParaRPr lang="en-MY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1.0</a:t>
                      </a:r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Kejuruteraan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Awam</a:t>
                      </a:r>
                      <a:r>
                        <a:rPr lang="en-US" dirty="0" smtClean="0"/>
                        <a:t> (B&amp;S)</a:t>
                      </a:r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u="sng" dirty="0" smtClean="0"/>
                        <a:t>125</a:t>
                      </a:r>
                      <a:endParaRPr lang="en-MY" b="1" u="sn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Analysis, Design, Develop, Implement and Assessment</a:t>
                      </a:r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 err="1" smtClean="0"/>
                        <a:t>Industrialise</a:t>
                      </a:r>
                      <a:r>
                        <a:rPr lang="en-US" dirty="0" smtClean="0"/>
                        <a:t> Building Systems (IBS)</a:t>
                      </a:r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BKPAK(B&amp;S)</a:t>
                      </a:r>
                    </a:p>
                    <a:p>
                      <a:r>
                        <a:rPr lang="en-US" dirty="0" smtClean="0"/>
                        <a:t>Ismail/</a:t>
                      </a:r>
                    </a:p>
                    <a:p>
                      <a:r>
                        <a:rPr lang="en-US" dirty="0" err="1" smtClean="0"/>
                        <a:t>Hafliza</a:t>
                      </a:r>
                      <a:endParaRPr lang="en-MY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704888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16407" y="636988"/>
            <a:ext cx="8911687" cy="1280890"/>
          </a:xfrm>
        </p:spPr>
        <p:txBody>
          <a:bodyPr/>
          <a:lstStyle/>
          <a:p>
            <a:r>
              <a:rPr lang="en-US" b="1" dirty="0" smtClean="0"/>
              <a:t>AWAM (ROAD &amp; PAVEMENT)</a:t>
            </a:r>
            <a:endParaRPr lang="en-MY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23733326"/>
              </p:ext>
            </p:extLst>
          </p:nvPr>
        </p:nvGraphicFramePr>
        <p:xfrm>
          <a:off x="2254360" y="1657082"/>
          <a:ext cx="9285110" cy="439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29856"/>
                <a:gridCol w="2400786"/>
                <a:gridCol w="1515321"/>
                <a:gridCol w="1515321"/>
                <a:gridCol w="1542660"/>
                <a:gridCol w="1681166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Bil</a:t>
                      </a:r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Jenis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Kompetensi</a:t>
                      </a:r>
                      <a:r>
                        <a:rPr lang="en-US" dirty="0" smtClean="0"/>
                        <a:t> (Types of Competencies)</a:t>
                      </a:r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Bilangan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Kursus</a:t>
                      </a:r>
                      <a:endParaRPr lang="en-US" baseline="0" dirty="0" smtClean="0"/>
                    </a:p>
                    <a:p>
                      <a:r>
                        <a:rPr lang="en-US" baseline="0" dirty="0" smtClean="0"/>
                        <a:t>(Number of Courses)</a:t>
                      </a:r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Tindakan</a:t>
                      </a:r>
                      <a:r>
                        <a:rPr lang="en-US" dirty="0" smtClean="0"/>
                        <a:t>/</a:t>
                      </a:r>
                      <a:r>
                        <a:rPr lang="en-US" dirty="0" err="1" smtClean="0"/>
                        <a:t>Prosidur</a:t>
                      </a:r>
                      <a:endParaRPr lang="en-US" dirty="0" smtClean="0"/>
                    </a:p>
                    <a:p>
                      <a:r>
                        <a:rPr lang="en-US" dirty="0" smtClean="0"/>
                        <a:t>(Action/Procedures</a:t>
                      </a:r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Keutamaan</a:t>
                      </a:r>
                      <a:r>
                        <a:rPr lang="en-US" dirty="0" smtClean="0"/>
                        <a:t> (</a:t>
                      </a:r>
                      <a:r>
                        <a:rPr lang="en-US" dirty="0" err="1" smtClean="0"/>
                        <a:t>Prioriti</a:t>
                      </a:r>
                      <a:r>
                        <a:rPr lang="en-US" dirty="0" smtClean="0"/>
                        <a:t>)</a:t>
                      </a:r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Pemilik</a:t>
                      </a:r>
                      <a:r>
                        <a:rPr lang="en-US" dirty="0" smtClean="0"/>
                        <a:t> (Owner)</a:t>
                      </a:r>
                      <a:endParaRPr lang="en-MY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2.0</a:t>
                      </a:r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Kejuruteraan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Awam</a:t>
                      </a:r>
                      <a:r>
                        <a:rPr lang="en-US" dirty="0" smtClean="0"/>
                        <a:t> (R&amp;P)</a:t>
                      </a:r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u="sng" dirty="0" smtClean="0"/>
                        <a:t>75</a:t>
                      </a:r>
                      <a:endParaRPr lang="en-MY" b="1" u="sn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Analysis, Design, Develop, Implement and Assessment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 smtClean="0"/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 smtClean="0"/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 smtClean="0"/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MY" dirty="0" smtClean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228600" indent="-228600" algn="l" fontAlgn="t">
                        <a:buAutoNum type="arabicPeriod"/>
                      </a:pPr>
                      <a:r>
                        <a:rPr lang="en-US" sz="1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Kualiti</a:t>
                      </a: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jalanraya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berbitumen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mencapai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nilai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international roughness index (IRI)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kurang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daripada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3.0m/Km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selepas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rawatan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untuk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jalan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protokol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* </a:t>
                      </a:r>
                      <a:r>
                        <a:rPr lang="en-US" sz="1200" b="0" i="0" u="none" strike="noStrike" dirty="0" err="1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perlu</a:t>
                      </a:r>
                      <a:r>
                        <a:rPr lang="en-US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1200" b="0" i="0" u="none" strike="noStrike" dirty="0" err="1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perbincangan</a:t>
                      </a:r>
                      <a:r>
                        <a:rPr lang="en-US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1200" b="0" i="0" u="none" strike="noStrike" dirty="0" err="1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dengan</a:t>
                      </a:r>
                      <a:r>
                        <a:rPr lang="en-US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 Caw. </a:t>
                      </a:r>
                      <a:r>
                        <a:rPr lang="en-US" sz="1200" b="0" i="0" u="none" strike="noStrike" dirty="0" err="1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Jln</a:t>
                      </a:r>
                      <a:r>
                        <a:rPr lang="en-US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1200" b="0" i="0" u="none" strike="noStrike" dirty="0" err="1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untuk</a:t>
                      </a:r>
                      <a:r>
                        <a:rPr lang="en-US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1200" b="0" i="0" u="none" strike="noStrike" dirty="0" err="1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keperluan</a:t>
                      </a:r>
                      <a:r>
                        <a:rPr lang="en-US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1200" b="0" i="0" u="none" strike="noStrike" dirty="0" err="1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memberi</a:t>
                      </a:r>
                      <a:r>
                        <a:rPr lang="en-US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1200" b="0" i="0" u="none" strike="noStrike" dirty="0" err="1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latihan</a:t>
                      </a:r>
                      <a:r>
                        <a:rPr lang="en-US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1200" b="0" i="0" u="none" strike="noStrike" dirty="0" err="1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kepada</a:t>
                      </a:r>
                      <a:r>
                        <a:rPr lang="en-US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1200" b="0" i="0" u="none" strike="noStrike" dirty="0" err="1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pasukan</a:t>
                      </a:r>
                      <a:r>
                        <a:rPr lang="en-US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1200" b="0" i="0" u="none" strike="noStrike" dirty="0" err="1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projek</a:t>
                      </a:r>
                      <a:r>
                        <a:rPr lang="en-US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 </a:t>
                      </a:r>
                      <a:endParaRPr lang="en-US" sz="1200" b="0" i="0" u="none" strike="noStrike" dirty="0" smtClean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  <a:p>
                      <a:pPr marL="228600" indent="-228600" algn="l" fontAlgn="t">
                        <a:buAutoNum type="arabicPeriod"/>
                      </a:pPr>
                      <a:r>
                        <a:rPr lang="en-US" sz="1200" b="0" i="0" u="none" strike="noStrike" dirty="0" err="1" smtClean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Pengawasan</a:t>
                      </a:r>
                      <a:r>
                        <a:rPr lang="en-US" sz="12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1200" b="0" i="0" u="none" strike="noStrike" dirty="0" err="1" smtClean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projek</a:t>
                      </a:r>
                      <a:r>
                        <a:rPr lang="en-US" sz="12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1200" b="0" i="0" u="none" strike="noStrike" dirty="0" err="1" smtClean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jalan</a:t>
                      </a:r>
                      <a:r>
                        <a:rPr lang="en-US" sz="12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  di </a:t>
                      </a:r>
                      <a:r>
                        <a:rPr lang="en-US" sz="1200" b="0" i="0" u="none" strike="noStrike" dirty="0" err="1" smtClean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tapak</a:t>
                      </a:r>
                      <a:r>
                        <a:rPr lang="en-US" sz="12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1200" b="0" i="0" u="none" strike="noStrike" dirty="0" err="1" smtClean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bina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BKPAK(R&amp;P)</a:t>
                      </a:r>
                    </a:p>
                    <a:p>
                      <a:r>
                        <a:rPr lang="en-US" dirty="0" err="1" smtClean="0"/>
                        <a:t>Rosiah</a:t>
                      </a:r>
                      <a:endParaRPr lang="en-MY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MY" b="1" u="sn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MY" dirty="0" smtClean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MY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55844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26255" y="624110"/>
            <a:ext cx="8911687" cy="1280890"/>
          </a:xfrm>
        </p:spPr>
        <p:txBody>
          <a:bodyPr/>
          <a:lstStyle/>
          <a:p>
            <a:r>
              <a:rPr lang="en-US" b="1" dirty="0" smtClean="0"/>
              <a:t>MEKANIKAL</a:t>
            </a:r>
            <a:endParaRPr lang="en-MY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28725187"/>
              </p:ext>
            </p:extLst>
          </p:nvPr>
        </p:nvGraphicFramePr>
        <p:xfrm>
          <a:off x="2125574" y="1811628"/>
          <a:ext cx="8915400" cy="2926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30505"/>
                <a:gridCol w="2341295"/>
                <a:gridCol w="1485900"/>
                <a:gridCol w="1485900"/>
                <a:gridCol w="1485900"/>
                <a:gridCol w="14859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Bil</a:t>
                      </a:r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Jenis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Kompetensi</a:t>
                      </a:r>
                      <a:r>
                        <a:rPr lang="en-US" dirty="0" smtClean="0"/>
                        <a:t> (Types of Competencies)</a:t>
                      </a:r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Bilangan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Kursus</a:t>
                      </a:r>
                      <a:endParaRPr lang="en-US" baseline="0" dirty="0" smtClean="0"/>
                    </a:p>
                    <a:p>
                      <a:r>
                        <a:rPr lang="en-US" baseline="0" dirty="0" smtClean="0"/>
                        <a:t>(Number of Courses)</a:t>
                      </a:r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Tindakan</a:t>
                      </a:r>
                      <a:r>
                        <a:rPr lang="en-US" dirty="0" smtClean="0"/>
                        <a:t>/</a:t>
                      </a:r>
                      <a:r>
                        <a:rPr lang="en-US" dirty="0" err="1" smtClean="0"/>
                        <a:t>Prosidur</a:t>
                      </a:r>
                      <a:endParaRPr lang="en-US" dirty="0" smtClean="0"/>
                    </a:p>
                    <a:p>
                      <a:r>
                        <a:rPr lang="en-US" dirty="0" smtClean="0"/>
                        <a:t>(Action/Procedures</a:t>
                      </a:r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Keutamaan</a:t>
                      </a:r>
                      <a:r>
                        <a:rPr lang="en-US" dirty="0" smtClean="0"/>
                        <a:t> (</a:t>
                      </a:r>
                      <a:r>
                        <a:rPr lang="en-US" dirty="0" err="1" smtClean="0"/>
                        <a:t>Prioriti</a:t>
                      </a:r>
                      <a:r>
                        <a:rPr lang="en-US" dirty="0" smtClean="0"/>
                        <a:t>)</a:t>
                      </a:r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Pemilik</a:t>
                      </a:r>
                      <a:r>
                        <a:rPr lang="en-US" dirty="0" smtClean="0"/>
                        <a:t> (Owner)</a:t>
                      </a:r>
                      <a:endParaRPr lang="en-MY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3.0</a:t>
                      </a:r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Kejuruteraan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Mekanikal</a:t>
                      </a:r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u="sng" dirty="0" smtClean="0"/>
                        <a:t>23</a:t>
                      </a:r>
                      <a:endParaRPr lang="en-MY" b="1" u="sn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Analysis, Design, Develop, Implement and Assessment</a:t>
                      </a:r>
                      <a:endParaRPr lang="en-MY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BKPAK(M)</a:t>
                      </a:r>
                    </a:p>
                    <a:p>
                      <a:r>
                        <a:rPr lang="en-US" dirty="0" err="1" smtClean="0"/>
                        <a:t>Azmi</a:t>
                      </a:r>
                      <a:endParaRPr lang="en-MY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213697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9134" y="624110"/>
            <a:ext cx="8911687" cy="1280890"/>
          </a:xfrm>
        </p:spPr>
        <p:txBody>
          <a:bodyPr/>
          <a:lstStyle/>
          <a:p>
            <a:r>
              <a:rPr lang="en-US" b="1" dirty="0" smtClean="0"/>
              <a:t>ELEKTRIK</a:t>
            </a:r>
            <a:endParaRPr lang="en-MY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31897093"/>
              </p:ext>
            </p:extLst>
          </p:nvPr>
        </p:nvGraphicFramePr>
        <p:xfrm>
          <a:off x="2164210" y="1631324"/>
          <a:ext cx="8915400" cy="2926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3232"/>
                <a:gridCol w="2418568"/>
                <a:gridCol w="1485900"/>
                <a:gridCol w="1485900"/>
                <a:gridCol w="1485900"/>
                <a:gridCol w="14859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Bil</a:t>
                      </a:r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Jenis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Kompetensi</a:t>
                      </a:r>
                      <a:r>
                        <a:rPr lang="en-US" dirty="0" smtClean="0"/>
                        <a:t> (Types of Competencies)</a:t>
                      </a:r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Bilangan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Kursus</a:t>
                      </a:r>
                      <a:endParaRPr lang="en-US" baseline="0" dirty="0" smtClean="0"/>
                    </a:p>
                    <a:p>
                      <a:r>
                        <a:rPr lang="en-US" baseline="0" dirty="0" smtClean="0"/>
                        <a:t>(Number of Courses)</a:t>
                      </a:r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Tindakan</a:t>
                      </a:r>
                      <a:r>
                        <a:rPr lang="en-US" dirty="0" smtClean="0"/>
                        <a:t>/</a:t>
                      </a:r>
                      <a:r>
                        <a:rPr lang="en-US" dirty="0" err="1" smtClean="0"/>
                        <a:t>Prosidur</a:t>
                      </a:r>
                      <a:endParaRPr lang="en-US" dirty="0" smtClean="0"/>
                    </a:p>
                    <a:p>
                      <a:r>
                        <a:rPr lang="en-US" dirty="0" smtClean="0"/>
                        <a:t>(Action/Procedures</a:t>
                      </a:r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Keutamaan</a:t>
                      </a:r>
                      <a:r>
                        <a:rPr lang="en-US" dirty="0" smtClean="0"/>
                        <a:t> (</a:t>
                      </a:r>
                      <a:r>
                        <a:rPr lang="en-US" dirty="0" err="1" smtClean="0"/>
                        <a:t>Prioriti</a:t>
                      </a:r>
                      <a:r>
                        <a:rPr lang="en-US" dirty="0" smtClean="0"/>
                        <a:t>)</a:t>
                      </a:r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Pemilik</a:t>
                      </a:r>
                      <a:r>
                        <a:rPr lang="en-US" dirty="0" smtClean="0"/>
                        <a:t> (Owner)</a:t>
                      </a:r>
                      <a:endParaRPr lang="en-MY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4.0</a:t>
                      </a:r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Kejuruteraan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Elektrik</a:t>
                      </a:r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u="sng" dirty="0" smtClean="0"/>
                        <a:t>79</a:t>
                      </a:r>
                      <a:endParaRPr lang="en-MY" b="1" u="sn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Analysis, Design, Develop, Implement and Assessment</a:t>
                      </a:r>
                      <a:endParaRPr lang="en-MY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BKPAK(E)</a:t>
                      </a:r>
                    </a:p>
                    <a:p>
                      <a:r>
                        <a:rPr lang="en-US" dirty="0" err="1" smtClean="0"/>
                        <a:t>Roslee</a:t>
                      </a:r>
                      <a:endParaRPr lang="en-MY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396326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2317" y="675626"/>
            <a:ext cx="8911687" cy="1280890"/>
          </a:xfrm>
        </p:spPr>
        <p:txBody>
          <a:bodyPr/>
          <a:lstStyle/>
          <a:p>
            <a:r>
              <a:rPr lang="en-US" b="1" dirty="0" smtClean="0"/>
              <a:t>UKUR BAHAN</a:t>
            </a:r>
            <a:endParaRPr lang="en-MY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31019448"/>
              </p:ext>
            </p:extLst>
          </p:nvPr>
        </p:nvGraphicFramePr>
        <p:xfrm>
          <a:off x="2370272" y="1618445"/>
          <a:ext cx="8915400" cy="4038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17627"/>
                <a:gridCol w="2354173"/>
                <a:gridCol w="1485900"/>
                <a:gridCol w="1485900"/>
                <a:gridCol w="1485900"/>
                <a:gridCol w="14859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Bil</a:t>
                      </a:r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Jenis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Kompetensi</a:t>
                      </a:r>
                      <a:r>
                        <a:rPr lang="en-US" dirty="0" smtClean="0"/>
                        <a:t> (Types of Competencies)</a:t>
                      </a:r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Bilangan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Kursus</a:t>
                      </a:r>
                      <a:endParaRPr lang="en-US" baseline="0" dirty="0" smtClean="0"/>
                    </a:p>
                    <a:p>
                      <a:r>
                        <a:rPr lang="en-US" baseline="0" dirty="0" smtClean="0"/>
                        <a:t>(Number of Courses)</a:t>
                      </a:r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Tindakan</a:t>
                      </a:r>
                      <a:r>
                        <a:rPr lang="en-US" dirty="0" smtClean="0"/>
                        <a:t>/</a:t>
                      </a:r>
                      <a:r>
                        <a:rPr lang="en-US" dirty="0" err="1" smtClean="0"/>
                        <a:t>Prosidur</a:t>
                      </a:r>
                      <a:endParaRPr lang="en-US" dirty="0" smtClean="0"/>
                    </a:p>
                    <a:p>
                      <a:r>
                        <a:rPr lang="en-US" dirty="0" smtClean="0"/>
                        <a:t>(Action/Procedures</a:t>
                      </a:r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Keutamaan</a:t>
                      </a:r>
                      <a:r>
                        <a:rPr lang="en-US" dirty="0" smtClean="0"/>
                        <a:t> (</a:t>
                      </a:r>
                      <a:r>
                        <a:rPr lang="en-US" dirty="0" err="1" smtClean="0"/>
                        <a:t>Prioriti</a:t>
                      </a:r>
                      <a:r>
                        <a:rPr lang="en-US" dirty="0" smtClean="0"/>
                        <a:t>)</a:t>
                      </a:r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Pemilik</a:t>
                      </a:r>
                      <a:r>
                        <a:rPr lang="en-US" dirty="0" smtClean="0"/>
                        <a:t> (Owner)</a:t>
                      </a:r>
                      <a:endParaRPr lang="en-MY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5.0</a:t>
                      </a:r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Ukur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Bahan</a:t>
                      </a:r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u="sng" dirty="0" smtClean="0"/>
                        <a:t>25</a:t>
                      </a:r>
                      <a:endParaRPr lang="en-MY" b="1" u="sn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Analysis, Design, Develop, Implement and Assessment</a:t>
                      </a:r>
                      <a:endParaRPr lang="en-MY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00" b="1" dirty="0" smtClean="0">
                          <a:hlinkClick r:id="rId2" action="ppaction://hlinkfile"/>
                        </a:rPr>
                        <a:t>(1) </a:t>
                      </a:r>
                      <a:r>
                        <a:rPr lang="en-US" sz="1300" dirty="0" smtClean="0">
                          <a:hlinkClick r:id="rId2" action="ppaction://hlinkfile"/>
                        </a:rPr>
                        <a:t>Contract Administration,</a:t>
                      </a:r>
                      <a:r>
                        <a:rPr lang="en-US" sz="1300" baseline="0" dirty="0" smtClean="0">
                          <a:hlinkClick r:id="rId2" action="ppaction://hlinkfile"/>
                        </a:rPr>
                        <a:t> Termination, Claims &amp; Contract Administration Problems</a:t>
                      </a:r>
                    </a:p>
                    <a:p>
                      <a:r>
                        <a:rPr lang="en-US" sz="1300" b="1" dirty="0" smtClean="0">
                          <a:hlinkClick r:id="rId2" action="ppaction://hlinkfile"/>
                        </a:rPr>
                        <a:t>(2)</a:t>
                      </a:r>
                      <a:r>
                        <a:rPr lang="en-US" sz="1300" dirty="0" smtClean="0">
                          <a:hlinkClick r:id="rId2" action="ppaction://hlinkfile"/>
                        </a:rPr>
                        <a:t> QS ICT Applications (BIM, </a:t>
                      </a:r>
                      <a:r>
                        <a:rPr lang="en-US" sz="1300" dirty="0" err="1" smtClean="0">
                          <a:hlinkClick r:id="rId2" action="ppaction://hlinkfile"/>
                        </a:rPr>
                        <a:t>Ratol</a:t>
                      </a:r>
                      <a:r>
                        <a:rPr lang="en-US" sz="1300" dirty="0" smtClean="0">
                          <a:hlinkClick r:id="rId2" action="ppaction://hlinkfile"/>
                        </a:rPr>
                        <a:t>, CPM)</a:t>
                      </a:r>
                    </a:p>
                    <a:p>
                      <a:r>
                        <a:rPr lang="en-US" sz="1300" b="1" dirty="0" smtClean="0">
                          <a:hlinkClick r:id="rId2" action="ppaction://hlinkfile"/>
                        </a:rPr>
                        <a:t>(3)</a:t>
                      </a:r>
                      <a:r>
                        <a:rPr lang="en-US" sz="1300" dirty="0" smtClean="0">
                          <a:hlinkClick r:id="rId2" action="ppaction://hlinkfile"/>
                        </a:rPr>
                        <a:t>Appointment</a:t>
                      </a:r>
                      <a:r>
                        <a:rPr lang="en-US" sz="1300" baseline="0" dirty="0" smtClean="0">
                          <a:hlinkClick r:id="rId2" action="ppaction://hlinkfile"/>
                        </a:rPr>
                        <a:t> Of Consultant</a:t>
                      </a:r>
                      <a:endParaRPr lang="en-US" sz="1300" b="1" baseline="0" dirty="0" smtClean="0"/>
                    </a:p>
                    <a:p>
                      <a:endParaRPr lang="en-MY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BKPAK(UB)</a:t>
                      </a:r>
                    </a:p>
                    <a:p>
                      <a:r>
                        <a:rPr lang="en-US" dirty="0" smtClean="0"/>
                        <a:t>(</a:t>
                      </a:r>
                      <a:r>
                        <a:rPr lang="en-US" dirty="0" err="1" smtClean="0"/>
                        <a:t>Zaiha</a:t>
                      </a:r>
                      <a:r>
                        <a:rPr lang="en-US" dirty="0" smtClean="0"/>
                        <a:t>)</a:t>
                      </a:r>
                      <a:endParaRPr lang="en-MY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280184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55044" y="662747"/>
            <a:ext cx="8911687" cy="1280890"/>
          </a:xfrm>
        </p:spPr>
        <p:txBody>
          <a:bodyPr/>
          <a:lstStyle/>
          <a:p>
            <a:r>
              <a:rPr lang="en-US" b="1" dirty="0" smtClean="0"/>
              <a:t>SENIBINA</a:t>
            </a:r>
            <a:endParaRPr lang="en-MY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41767422"/>
              </p:ext>
            </p:extLst>
          </p:nvPr>
        </p:nvGraphicFramePr>
        <p:xfrm>
          <a:off x="2223463" y="1708598"/>
          <a:ext cx="8915400" cy="2926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8526"/>
                <a:gridCol w="2323274"/>
                <a:gridCol w="1485900"/>
                <a:gridCol w="1485900"/>
                <a:gridCol w="1485900"/>
                <a:gridCol w="14859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Bil</a:t>
                      </a:r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Jenis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Kompetensi</a:t>
                      </a:r>
                      <a:r>
                        <a:rPr lang="en-US" dirty="0" smtClean="0"/>
                        <a:t> (Types of Competencies)</a:t>
                      </a:r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Bilangan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Kursus</a:t>
                      </a:r>
                      <a:endParaRPr lang="en-US" baseline="0" dirty="0" smtClean="0"/>
                    </a:p>
                    <a:p>
                      <a:r>
                        <a:rPr lang="en-US" baseline="0" dirty="0" smtClean="0"/>
                        <a:t>(Number of Courses)</a:t>
                      </a:r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Tindakan</a:t>
                      </a:r>
                      <a:r>
                        <a:rPr lang="en-US" dirty="0" smtClean="0"/>
                        <a:t>/</a:t>
                      </a:r>
                      <a:r>
                        <a:rPr lang="en-US" dirty="0" err="1" smtClean="0"/>
                        <a:t>Prosidur</a:t>
                      </a:r>
                      <a:endParaRPr lang="en-US" dirty="0" smtClean="0"/>
                    </a:p>
                    <a:p>
                      <a:r>
                        <a:rPr lang="en-US" dirty="0" smtClean="0"/>
                        <a:t>(Action/Procedures</a:t>
                      </a:r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Keutamaan</a:t>
                      </a:r>
                      <a:r>
                        <a:rPr lang="en-US" dirty="0" smtClean="0"/>
                        <a:t> (</a:t>
                      </a:r>
                      <a:r>
                        <a:rPr lang="en-US" dirty="0" err="1" smtClean="0"/>
                        <a:t>Prioriti</a:t>
                      </a:r>
                      <a:r>
                        <a:rPr lang="en-US" dirty="0" smtClean="0"/>
                        <a:t>)</a:t>
                      </a:r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Pemilik</a:t>
                      </a:r>
                      <a:r>
                        <a:rPr lang="en-US" dirty="0" smtClean="0"/>
                        <a:t> (Owner)</a:t>
                      </a:r>
                      <a:endParaRPr lang="en-MY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6.0</a:t>
                      </a:r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Senibina</a:t>
                      </a:r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u="sng" dirty="0" smtClean="0"/>
                        <a:t>150</a:t>
                      </a:r>
                      <a:endParaRPr lang="en-MY" b="1" u="sn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Analysis, Design, Develop, Implement and Assessment</a:t>
                      </a:r>
                      <a:endParaRPr lang="en-MY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 smtClean="0"/>
                        <a:t>BIM</a:t>
                      </a:r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BKPAK(A)</a:t>
                      </a:r>
                    </a:p>
                    <a:p>
                      <a:r>
                        <a:rPr lang="en-US" dirty="0" smtClean="0"/>
                        <a:t>(</a:t>
                      </a:r>
                      <a:r>
                        <a:rPr lang="en-US" dirty="0" err="1" smtClean="0"/>
                        <a:t>Tengku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Normaziah</a:t>
                      </a:r>
                      <a:r>
                        <a:rPr lang="en-US" dirty="0" smtClean="0"/>
                        <a:t>)</a:t>
                      </a:r>
                      <a:endParaRPr lang="en-MY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153280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55043" y="624110"/>
            <a:ext cx="8911687" cy="1280890"/>
          </a:xfrm>
        </p:spPr>
        <p:txBody>
          <a:bodyPr/>
          <a:lstStyle/>
          <a:p>
            <a:r>
              <a:rPr lang="en-US" dirty="0" smtClean="0"/>
              <a:t>UKUR BANGUNAN</a:t>
            </a:r>
            <a:endParaRPr lang="en-MY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84303281"/>
              </p:ext>
            </p:extLst>
          </p:nvPr>
        </p:nvGraphicFramePr>
        <p:xfrm>
          <a:off x="2267241" y="1618445"/>
          <a:ext cx="8915400" cy="2926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3232"/>
                <a:gridCol w="2418568"/>
                <a:gridCol w="1485900"/>
                <a:gridCol w="1485900"/>
                <a:gridCol w="1485900"/>
                <a:gridCol w="14859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Bil</a:t>
                      </a:r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Jenis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Kompetensi</a:t>
                      </a:r>
                      <a:r>
                        <a:rPr lang="en-US" dirty="0" smtClean="0"/>
                        <a:t> (Types of Competencies)</a:t>
                      </a:r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Bilangan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Kursus</a:t>
                      </a:r>
                      <a:endParaRPr lang="en-US" baseline="0" dirty="0" smtClean="0"/>
                    </a:p>
                    <a:p>
                      <a:r>
                        <a:rPr lang="en-US" baseline="0" dirty="0" smtClean="0"/>
                        <a:t>(Number of Courses)</a:t>
                      </a:r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Tindakan</a:t>
                      </a:r>
                      <a:r>
                        <a:rPr lang="en-US" dirty="0" smtClean="0"/>
                        <a:t>/</a:t>
                      </a:r>
                      <a:r>
                        <a:rPr lang="en-US" dirty="0" err="1" smtClean="0"/>
                        <a:t>Prosidur</a:t>
                      </a:r>
                      <a:endParaRPr lang="en-US" dirty="0" smtClean="0"/>
                    </a:p>
                    <a:p>
                      <a:r>
                        <a:rPr lang="en-US" dirty="0" smtClean="0"/>
                        <a:t>(Action/Procedures</a:t>
                      </a:r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Keutamaan</a:t>
                      </a:r>
                      <a:r>
                        <a:rPr lang="en-US" dirty="0" smtClean="0"/>
                        <a:t> (</a:t>
                      </a:r>
                      <a:r>
                        <a:rPr lang="en-US" dirty="0" err="1" smtClean="0"/>
                        <a:t>Prioriti</a:t>
                      </a:r>
                      <a:r>
                        <a:rPr lang="en-US" dirty="0" smtClean="0"/>
                        <a:t>)</a:t>
                      </a:r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Pemilik</a:t>
                      </a:r>
                      <a:r>
                        <a:rPr lang="en-US" dirty="0" smtClean="0"/>
                        <a:t> (Owner)</a:t>
                      </a:r>
                      <a:endParaRPr lang="en-MY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7.0</a:t>
                      </a:r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Ukur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Bangunan</a:t>
                      </a:r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u="sng" dirty="0" smtClean="0"/>
                        <a:t>5</a:t>
                      </a:r>
                      <a:endParaRPr lang="en-MY" b="1" u="sn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Analysis, Design, Develop, Implement and Assessment</a:t>
                      </a:r>
                      <a:endParaRPr lang="en-MY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 smtClean="0"/>
                        <a:t>Building Assessment</a:t>
                      </a:r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BKPAK</a:t>
                      </a:r>
                    </a:p>
                    <a:p>
                      <a:r>
                        <a:rPr lang="en-US" dirty="0" smtClean="0"/>
                        <a:t>(</a:t>
                      </a:r>
                      <a:r>
                        <a:rPr lang="en-US" dirty="0" err="1" smtClean="0"/>
                        <a:t>UBgn</a:t>
                      </a:r>
                      <a:r>
                        <a:rPr lang="en-US" dirty="0" smtClean="0"/>
                        <a:t>)</a:t>
                      </a:r>
                      <a:endParaRPr lang="en-MY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92470491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162</TotalTime>
  <Words>1332</Words>
  <Application>Microsoft Office PowerPoint</Application>
  <PresentationFormat>Widescreen</PresentationFormat>
  <Paragraphs>459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Calibri</vt:lpstr>
      <vt:lpstr>Century Gothic</vt:lpstr>
      <vt:lpstr>Wingdings 3</vt:lpstr>
      <vt:lpstr>Wisp</vt:lpstr>
      <vt:lpstr>PELAN BISNES</vt:lpstr>
      <vt:lpstr>LATIHAN (TRAINING)</vt:lpstr>
      <vt:lpstr>AWAM (BANGUNAN &amp; STRUKTUR)</vt:lpstr>
      <vt:lpstr>AWAM (ROAD &amp; PAVEMENT)</vt:lpstr>
      <vt:lpstr>MEKANIKAL</vt:lpstr>
      <vt:lpstr>ELEKTRIK</vt:lpstr>
      <vt:lpstr>UKUR BAHAN</vt:lpstr>
      <vt:lpstr>SENIBINA</vt:lpstr>
      <vt:lpstr>UKUR BANGUNAN</vt:lpstr>
      <vt:lpstr>BISNES SKILL</vt:lpstr>
      <vt:lpstr>ETIKA</vt:lpstr>
      <vt:lpstr>PENSIJILAN (CERTIFICATION)</vt:lpstr>
      <vt:lpstr>AKREDITASI (ACREDITATION)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PELAN BISNES</dc:title>
  <dc:creator>Admin</dc:creator>
  <cp:lastModifiedBy>admin</cp:lastModifiedBy>
  <cp:revision>24</cp:revision>
  <dcterms:created xsi:type="dcterms:W3CDTF">2016-12-19T14:04:21Z</dcterms:created>
  <dcterms:modified xsi:type="dcterms:W3CDTF">2016-12-20T02:31:31Z</dcterms:modified>
</cp:coreProperties>
</file>