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7"/>
  </p:notesMasterIdLst>
  <p:handoutMasterIdLst>
    <p:handoutMasterId r:id="rId8"/>
  </p:handoutMasterIdLst>
  <p:sldIdLst>
    <p:sldId id="269" r:id="rId2"/>
    <p:sldId id="273" r:id="rId3"/>
    <p:sldId id="261" r:id="rId4"/>
    <p:sldId id="257" r:id="rId5"/>
    <p:sldId id="263" r:id="rId6"/>
  </p:sldIdLst>
  <p:sldSz cx="9144000" cy="6858000" type="screen4x3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A3C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742" cy="49569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634" y="0"/>
            <a:ext cx="2940741" cy="49569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r">
              <a:defRPr sz="1200"/>
            </a:lvl1pPr>
          </a:lstStyle>
          <a:p>
            <a:fld id="{AE26676D-A3AC-40D1-BC46-8CA401354206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708"/>
            <a:ext cx="2940742" cy="495698"/>
          </a:xfrm>
          <a:prstGeom prst="rect">
            <a:avLst/>
          </a:prstGeom>
        </p:spPr>
        <p:txBody>
          <a:bodyPr vert="horz" lIns="91925" tIns="45962" rIns="91925" bIns="459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634" y="9408708"/>
            <a:ext cx="2940741" cy="495698"/>
          </a:xfrm>
          <a:prstGeom prst="rect">
            <a:avLst/>
          </a:prstGeom>
        </p:spPr>
        <p:txBody>
          <a:bodyPr vert="horz" lIns="91925" tIns="45962" rIns="91925" bIns="45962" rtlCol="0" anchor="b"/>
          <a:lstStyle>
            <a:lvl1pPr algn="r">
              <a:defRPr sz="1200"/>
            </a:lvl1pPr>
          </a:lstStyle>
          <a:p>
            <a:fld id="{38C775FC-4E6F-4968-978C-E0090A4D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1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5300"/>
          </a:xfrm>
          <a:prstGeom prst="rect">
            <a:avLst/>
          </a:prstGeom>
        </p:spPr>
        <p:txBody>
          <a:bodyPr vert="horz" lIns="95367" tIns="47684" rIns="95367" bIns="476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5" cy="495300"/>
          </a:xfrm>
          <a:prstGeom prst="rect">
            <a:avLst/>
          </a:prstGeom>
        </p:spPr>
        <p:txBody>
          <a:bodyPr vert="horz" lIns="95367" tIns="47684" rIns="95367" bIns="47684" rtlCol="0"/>
          <a:lstStyle>
            <a:lvl1pPr algn="r">
              <a:defRPr sz="1200"/>
            </a:lvl1pPr>
          </a:lstStyle>
          <a:p>
            <a:fld id="{2DF6DE50-9943-594D-AC3B-3691887D8F77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7" tIns="47684" rIns="95367" bIns="476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05351"/>
            <a:ext cx="5427980" cy="4457700"/>
          </a:xfrm>
          <a:prstGeom prst="rect">
            <a:avLst/>
          </a:prstGeom>
        </p:spPr>
        <p:txBody>
          <a:bodyPr vert="horz" lIns="95367" tIns="47684" rIns="95367" bIns="476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5" cy="495300"/>
          </a:xfrm>
          <a:prstGeom prst="rect">
            <a:avLst/>
          </a:prstGeom>
        </p:spPr>
        <p:txBody>
          <a:bodyPr vert="horz" lIns="95367" tIns="47684" rIns="95367" bIns="476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5" cy="495300"/>
          </a:xfrm>
          <a:prstGeom prst="rect">
            <a:avLst/>
          </a:prstGeom>
        </p:spPr>
        <p:txBody>
          <a:bodyPr vert="horz" lIns="95367" tIns="47684" rIns="95367" bIns="47684" rtlCol="0" anchor="b"/>
          <a:lstStyle>
            <a:lvl1pPr algn="r">
              <a:defRPr sz="1200"/>
            </a:lvl1pPr>
          </a:lstStyle>
          <a:p>
            <a:fld id="{791384D1-11A2-0C41-93F9-023DE577D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6969" indent="-2911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568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95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221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047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7874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702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529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84F9AE-940C-454B-8E1F-FFD54CF9819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41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6969" indent="-2911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568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95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221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047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7874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702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529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84F9AE-940C-454B-8E1F-FFD54CF9819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6969" indent="-2911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568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395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221" indent="-232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047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7874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702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529" indent="-232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84F9AE-940C-454B-8E1F-FFD54CF9819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41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8F293-C923-4D79-997D-FEAD135479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0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72DEB76-67DE-BF4D-8684-2CC324191F18}" type="datetimeFigureOut">
              <a:rPr lang="en-US" smtClean="0"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03B21D-EA57-694C-B859-32D54357D5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8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71183" y="966935"/>
            <a:ext cx="495801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Crumb Rubber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2000" b="1" dirty="0" err="1" smtClean="0"/>
              <a:t>Tayar</a:t>
            </a:r>
            <a:r>
              <a:rPr lang="en-US" sz="2000" b="1" dirty="0" smtClean="0"/>
              <a:t> </a:t>
            </a:r>
            <a:r>
              <a:rPr lang="en-US" sz="2000" b="1" dirty="0" err="1"/>
              <a:t>getah</a:t>
            </a:r>
            <a:r>
              <a:rPr lang="en-US" sz="2000" b="1" dirty="0"/>
              <a:t> </a:t>
            </a:r>
            <a:r>
              <a:rPr lang="en-US" sz="2000" b="1" dirty="0" err="1"/>
              <a:t>terpakai</a:t>
            </a:r>
            <a:r>
              <a:rPr lang="en-US" sz="2000" b="1" dirty="0"/>
              <a:t> yang </a:t>
            </a:r>
            <a:r>
              <a:rPr lang="en-US" sz="2000" b="1" dirty="0" err="1"/>
              <a:t>dikisar</a:t>
            </a:r>
            <a:r>
              <a:rPr lang="en-US" sz="2000" b="1" dirty="0"/>
              <a:t> </a:t>
            </a:r>
            <a:r>
              <a:rPr lang="en-US" sz="2000" b="1" dirty="0" err="1"/>
              <a:t>halus</a:t>
            </a:r>
            <a:r>
              <a:rPr lang="en-US" sz="2000" b="1" dirty="0"/>
              <a:t>  </a:t>
            </a:r>
            <a:r>
              <a:rPr lang="en-US" sz="2000" b="1" dirty="0" err="1"/>
              <a:t>menjadi</a:t>
            </a:r>
            <a:r>
              <a:rPr lang="en-US" sz="2000" b="1" dirty="0"/>
              <a:t> </a:t>
            </a:r>
            <a:r>
              <a:rPr lang="en-US" sz="2000" b="1" dirty="0" err="1"/>
              <a:t>serbuk</a:t>
            </a:r>
            <a:r>
              <a:rPr lang="en-US" sz="2000" b="1" dirty="0"/>
              <a:t> </a:t>
            </a:r>
            <a:r>
              <a:rPr lang="en-US" sz="2000" b="1" dirty="0" err="1"/>
              <a:t>getah</a:t>
            </a:r>
            <a:r>
              <a:rPr lang="en-US" sz="2000" b="1" dirty="0"/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67" name="Picture 2" descr="Logo JK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6042025"/>
            <a:ext cx="9429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7475" y="18716"/>
            <a:ext cx="89090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0"/>
              </a:spcBef>
              <a:defRPr/>
            </a:pPr>
            <a:r>
              <a:rPr lang="en-US" sz="2400" b="1" cap="all" spc="-150" dirty="0" err="1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Jenis-jenis</a:t>
            </a:r>
            <a:r>
              <a:rPr lang="en-US" sz="2400" b="1" cap="all" spc="-150" dirty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cap="all" spc="-150" dirty="0" err="1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getah</a:t>
            </a:r>
            <a:r>
              <a:rPr lang="en-US" sz="2400" b="1" cap="all" spc="-150" dirty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cap="all" spc="-150" dirty="0" err="1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sebagai</a:t>
            </a:r>
            <a:r>
              <a:rPr lang="en-US" sz="2400" b="1" cap="all" spc="-150" dirty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additive </a:t>
            </a:r>
            <a:r>
              <a:rPr lang="en-US" sz="2400" b="1" cap="all" spc="-150" dirty="0" err="1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dalam</a:t>
            </a:r>
            <a:r>
              <a:rPr lang="en-US" sz="2400" b="1" cap="all" spc="-150" dirty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</a:t>
            </a:r>
            <a:r>
              <a:rPr lang="en-US" sz="2400" b="1" cap="all" spc="-150" dirty="0" smtClean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asphalt (</a:t>
            </a:r>
            <a:r>
              <a:rPr lang="en-US" sz="2400" b="1" i="1" cap="all" spc="-150" dirty="0" err="1" smtClean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RuBBERISED</a:t>
            </a:r>
            <a:r>
              <a:rPr lang="en-US" sz="2400" b="1" i="1" cap="all" spc="-150" dirty="0" smtClean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ASPHALT)</a:t>
            </a:r>
            <a:endParaRPr lang="en-US" sz="2400" b="1" i="1" cap="all" spc="-150" dirty="0">
              <a:ln w="1905"/>
              <a:solidFill>
                <a:schemeClr val="bg2">
                  <a:lumMod val="25000"/>
                </a:schemeClr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184" y="2286000"/>
            <a:ext cx="450081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Natural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Rubber Latex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2000" b="1" dirty="0" err="1"/>
              <a:t>Getah</a:t>
            </a:r>
            <a:r>
              <a:rPr lang="en-US" sz="2000" b="1" dirty="0"/>
              <a:t> </a:t>
            </a:r>
            <a:r>
              <a:rPr lang="en-US" sz="2000" b="1" dirty="0" err="1"/>
              <a:t>asli</a:t>
            </a:r>
            <a:r>
              <a:rPr lang="en-US" sz="2000" b="1" dirty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/>
              <a:t>bentuk</a:t>
            </a:r>
            <a:r>
              <a:rPr lang="en-US" sz="2000" b="1" dirty="0"/>
              <a:t> </a:t>
            </a:r>
            <a:r>
              <a:rPr lang="en-US" sz="2000" b="1" dirty="0" err="1" smtClean="0"/>
              <a:t>cecair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biasanya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mengandungi</a:t>
            </a:r>
            <a:r>
              <a:rPr lang="en-US" sz="2000" b="1" dirty="0" smtClean="0"/>
              <a:t> 40% solvent). </a:t>
            </a:r>
            <a:endParaRPr lang="en-US" sz="2000" b="1" dirty="0"/>
          </a:p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Rejected Rubber Product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2000" b="1" dirty="0" err="1"/>
              <a:t>Produk</a:t>
            </a:r>
            <a:r>
              <a:rPr lang="en-US" sz="2000" b="1" dirty="0"/>
              <a:t> </a:t>
            </a:r>
            <a:r>
              <a:rPr lang="en-US" sz="2000" b="1" dirty="0" err="1"/>
              <a:t>getah</a:t>
            </a:r>
            <a:r>
              <a:rPr lang="en-US" sz="2000" b="1" dirty="0"/>
              <a:t> </a:t>
            </a:r>
            <a:r>
              <a:rPr lang="en-US" sz="2000" b="1" dirty="0" err="1"/>
              <a:t>terbuang</a:t>
            </a:r>
            <a:r>
              <a:rPr lang="en-US" sz="2000" b="1" dirty="0"/>
              <a:t> yang </a:t>
            </a:r>
            <a:r>
              <a:rPr lang="en-US" sz="2000" b="1" dirty="0" err="1"/>
              <a:t>dikisar</a:t>
            </a:r>
            <a:r>
              <a:rPr lang="en-US" sz="2000" b="1" dirty="0"/>
              <a:t> </a:t>
            </a:r>
            <a:r>
              <a:rPr lang="en-US" sz="2000" b="1" dirty="0" err="1"/>
              <a:t>menjadi</a:t>
            </a:r>
            <a:r>
              <a:rPr lang="en-US" sz="2000" b="1" dirty="0"/>
              <a:t> </a:t>
            </a:r>
            <a:r>
              <a:rPr lang="en-US" sz="2000" b="1" dirty="0" err="1"/>
              <a:t>serbuk</a:t>
            </a:r>
            <a:r>
              <a:rPr lang="en-US" sz="2000" b="1" dirty="0"/>
              <a:t> </a:t>
            </a:r>
            <a:r>
              <a:rPr lang="en-US" sz="2000" b="1" dirty="0" err="1"/>
              <a:t>seperti</a:t>
            </a:r>
            <a:r>
              <a:rPr lang="en-US" sz="2000" b="1" dirty="0"/>
              <a:t> </a:t>
            </a:r>
            <a:r>
              <a:rPr lang="en-US" sz="2000" b="1" dirty="0" err="1"/>
              <a:t>sarung</a:t>
            </a:r>
            <a:r>
              <a:rPr lang="en-US" sz="2000" b="1" dirty="0"/>
              <a:t> </a:t>
            </a:r>
            <a:r>
              <a:rPr lang="en-US" sz="2000" b="1" dirty="0" err="1"/>
              <a:t>tangan</a:t>
            </a:r>
            <a:r>
              <a:rPr lang="en-US" sz="2000" b="1" dirty="0"/>
              <a:t> </a:t>
            </a:r>
            <a:r>
              <a:rPr lang="en-US" sz="2000" b="1" dirty="0" err="1"/>
              <a:t>getah</a:t>
            </a:r>
            <a:r>
              <a:rPr lang="en-US" sz="2000" b="1" dirty="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Natural Rubber Cup Lump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en-US" sz="2000" b="1" dirty="0" err="1" smtClean="0">
                <a:solidFill>
                  <a:srgbClr val="3366FF"/>
                </a:solidFill>
              </a:rPr>
              <a:t>Getah</a:t>
            </a:r>
            <a:r>
              <a:rPr lang="en-US" sz="2000" b="1" dirty="0" smtClean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beku</a:t>
            </a:r>
            <a:r>
              <a:rPr lang="en-US" sz="2000" b="1" dirty="0">
                <a:solidFill>
                  <a:srgbClr val="3366FF"/>
                </a:solidFill>
              </a:rPr>
              <a:t> yang </a:t>
            </a:r>
            <a:r>
              <a:rPr lang="en-US" sz="2000" b="1" dirty="0" err="1">
                <a:solidFill>
                  <a:srgbClr val="3366FF"/>
                </a:solidFill>
              </a:rPr>
              <a:t>menggumpal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secara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semulajadi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daripada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cecair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getah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dari</a:t>
            </a:r>
            <a:r>
              <a:rPr lang="en-US" sz="2000" b="1" dirty="0">
                <a:solidFill>
                  <a:srgbClr val="3366FF"/>
                </a:solidFill>
              </a:rPr>
              <a:t> </a:t>
            </a:r>
            <a:r>
              <a:rPr lang="en-US" sz="2000" b="1" dirty="0" err="1">
                <a:solidFill>
                  <a:srgbClr val="3366FF"/>
                </a:solidFill>
              </a:rPr>
              <a:t>pokok</a:t>
            </a:r>
            <a:r>
              <a:rPr lang="en-US" sz="2000" b="1" dirty="0">
                <a:solidFill>
                  <a:srgbClr val="3366FF"/>
                </a:solidFill>
              </a:rPr>
              <a:t>. </a:t>
            </a:r>
          </a:p>
        </p:txBody>
      </p:sp>
      <p:pic>
        <p:nvPicPr>
          <p:cNvPr id="10" name="Picture 7" descr="IMG_959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387" y="1351290"/>
            <a:ext cx="2162588" cy="1546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54276" name="Picture 4" descr="https://media.licdn.com/mpr/mpr/p/6/005/073/284/20ed18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7084" y="2769085"/>
            <a:ext cx="1716439" cy="17164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12" name="Picture 6" descr="tyre_fly_tip_-_hogsmill_-_web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49972">
            <a:off x="5008733" y="1086749"/>
            <a:ext cx="1931129" cy="14517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54278" name="Picture 6" descr="http://img.weiku.com/photo/1384/1384232/product/LATEX_AND_NITRILE_GLOVES_B_GRADE_LARGE_VOLUME_REJECTED_FROM_THE_FACTORY_20138281484854_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0632" y="3400041"/>
            <a:ext cx="2215949" cy="16619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413"/>
          <a:stretch/>
        </p:blipFill>
        <p:spPr>
          <a:xfrm>
            <a:off x="6878388" y="5446713"/>
            <a:ext cx="2133187" cy="1257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041902">
            <a:off x="5022843" y="4790639"/>
            <a:ext cx="1311936" cy="23427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0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297345" y="989764"/>
            <a:ext cx="606495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  <a:defRPr/>
            </a:pPr>
            <a:r>
              <a:rPr lang="en-US" sz="2400" b="1" dirty="0" smtClean="0"/>
              <a:t>Cup Lump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getah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beku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menggumpal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pokok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getah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digunakan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tambah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campuran</a:t>
            </a:r>
            <a:r>
              <a:rPr lang="en-US" sz="2400" b="1" dirty="0" smtClean="0"/>
              <a:t> asphalt</a:t>
            </a:r>
          </a:p>
          <a:p>
            <a:pPr marL="457200" indent="-457200">
              <a:spcBef>
                <a:spcPct val="50000"/>
              </a:spcBef>
              <a:buAutoNum type="arabicPeriod"/>
              <a:defRPr/>
            </a:pPr>
            <a:r>
              <a:rPr lang="en-US" sz="2400" b="1" i="1" dirty="0" smtClean="0"/>
              <a:t>Cup lump </a:t>
            </a:r>
            <a:r>
              <a:rPr lang="en-US" sz="2400" b="1" i="1" dirty="0" err="1" smtClean="0"/>
              <a:t>dikeringkan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diadun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bersama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dengan</a:t>
            </a:r>
            <a:r>
              <a:rPr lang="en-US" sz="2400" b="1" i="1" dirty="0" smtClean="0"/>
              <a:t> bitumen </a:t>
            </a:r>
            <a:r>
              <a:rPr lang="en-US" sz="2400" b="1" i="1" dirty="0" err="1" smtClean="0"/>
              <a:t>untuk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menghasilkan</a:t>
            </a:r>
            <a:r>
              <a:rPr lang="en-US" sz="2400" b="1" i="1" dirty="0" smtClean="0"/>
              <a:t> Bituminous </a:t>
            </a:r>
            <a:r>
              <a:rPr lang="en-US" sz="2400" b="1" i="1" dirty="0" err="1" smtClean="0"/>
              <a:t>Cuplump</a:t>
            </a:r>
            <a:r>
              <a:rPr lang="en-US" sz="2400" b="1" i="1" dirty="0" smtClean="0"/>
              <a:t> (BC) </a:t>
            </a:r>
            <a:r>
              <a:rPr lang="en-US" sz="2400" b="1" i="1" dirty="0" err="1" smtClean="0"/>
              <a:t>untuk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dijadikan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bahan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tambah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dalam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Cuplump</a:t>
            </a:r>
            <a:r>
              <a:rPr lang="en-US" sz="2400" b="1" i="1" dirty="0" smtClean="0"/>
              <a:t> Modified Bitumen (CMB).</a:t>
            </a:r>
          </a:p>
          <a:p>
            <a:pPr marL="457200" indent="-457200">
              <a:spcBef>
                <a:spcPct val="50000"/>
              </a:spcBef>
              <a:buAutoNum type="arabicPeriod"/>
              <a:defRPr/>
            </a:pPr>
            <a:r>
              <a:rPr lang="en-US" sz="2400" b="1" i="1" dirty="0" err="1" smtClean="0"/>
              <a:t>Penggunaan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getah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beku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sebagai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bahan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tambah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dalam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campuran</a:t>
            </a:r>
            <a:r>
              <a:rPr lang="en-US" sz="2400" b="1" i="1" dirty="0" smtClean="0"/>
              <a:t> asphalt </a:t>
            </a:r>
            <a:r>
              <a:rPr lang="en-US" sz="2400" b="1" i="1" dirty="0" err="1" smtClean="0"/>
              <a:t>adalah</a:t>
            </a:r>
            <a:r>
              <a:rPr lang="en-US" sz="2400" b="1" i="1" dirty="0" smtClean="0"/>
              <a:t> </a:t>
            </a:r>
            <a:r>
              <a:rPr lang="en-US" sz="2400" b="1" i="1" u="sng" dirty="0" smtClean="0"/>
              <a:t>yang </a:t>
            </a:r>
            <a:r>
              <a:rPr lang="en-US" sz="2400" b="1" i="1" u="sng" dirty="0" err="1" smtClean="0"/>
              <a:t>pertama</a:t>
            </a:r>
            <a:r>
              <a:rPr lang="en-US" sz="2400" b="1" i="1" u="sng" dirty="0" smtClean="0"/>
              <a:t> di Malaysia. </a:t>
            </a:r>
          </a:p>
        </p:txBody>
      </p:sp>
      <p:pic>
        <p:nvPicPr>
          <p:cNvPr id="11267" name="Picture 2" descr="Logo JK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6042025"/>
            <a:ext cx="9429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925" y="272716"/>
            <a:ext cx="8909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0"/>
              </a:spcBef>
              <a:defRPr/>
            </a:pPr>
            <a:r>
              <a:rPr lang="en-US" sz="2800" b="1" cap="all" dirty="0" smtClean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CUP LUM MODIFIED ASPHALT</a:t>
            </a:r>
            <a:endParaRPr lang="en-US" sz="2800" b="1" cap="all" dirty="0">
              <a:ln w="1905"/>
              <a:solidFill>
                <a:schemeClr val="bg2">
                  <a:lumMod val="25000"/>
                </a:schemeClr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1413"/>
          <a:stretch/>
        </p:blipFill>
        <p:spPr>
          <a:xfrm>
            <a:off x="6616324" y="5278621"/>
            <a:ext cx="2418379" cy="1425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041902">
            <a:off x="6616230" y="3213791"/>
            <a:ext cx="1311936" cy="23427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5400000">
            <a:off x="6565645" y="1302507"/>
            <a:ext cx="2501940" cy="18764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51026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414421" y="1127356"/>
            <a:ext cx="814136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Cup Lump Modified Asphalt (CMA) </a:t>
            </a:r>
            <a:r>
              <a:rPr lang="en-US" sz="2400" b="1" dirty="0" err="1" smtClean="0"/>
              <a:t>merupakan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campuran</a:t>
            </a:r>
            <a:r>
              <a:rPr lang="en-US" sz="2400" b="1" dirty="0" smtClean="0"/>
              <a:t> asphalt yang </a:t>
            </a:r>
            <a:r>
              <a:rPr lang="en-US" sz="2400" b="1" dirty="0" err="1" smtClean="0"/>
              <a:t>terdiri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daripada</a:t>
            </a:r>
            <a:r>
              <a:rPr lang="en-US" sz="2400" b="1" dirty="0" smtClean="0"/>
              <a:t> Cup Lump Modified Binder (CMB)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baur</a:t>
            </a:r>
            <a:r>
              <a:rPr lang="en-US" sz="2400" b="1" dirty="0"/>
              <a:t> </a:t>
            </a:r>
            <a:r>
              <a:rPr lang="en-US" sz="2400" b="1" dirty="0" smtClean="0"/>
              <a:t>(</a:t>
            </a:r>
            <a:r>
              <a:rPr lang="en-US" sz="2400" b="1" i="1" dirty="0" err="1" smtClean="0"/>
              <a:t>aggegate</a:t>
            </a:r>
            <a:r>
              <a:rPr lang="en-US" sz="2400" b="1" dirty="0" smtClean="0"/>
              <a:t>).</a:t>
            </a:r>
          </a:p>
        </p:txBody>
      </p:sp>
      <p:pic>
        <p:nvPicPr>
          <p:cNvPr id="11267" name="Picture 2" descr="Logo JK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6042025"/>
            <a:ext cx="9429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925" y="272716"/>
            <a:ext cx="8909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0"/>
              </a:spcBef>
              <a:defRPr/>
            </a:pPr>
            <a:r>
              <a:rPr lang="en-US" sz="2800" b="1" cap="all" dirty="0" smtClean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APA ITU CMA?</a:t>
            </a:r>
            <a:endParaRPr lang="en-US" sz="2800" b="1" cap="all" dirty="0">
              <a:ln w="1905"/>
              <a:solidFill>
                <a:schemeClr val="bg2">
                  <a:lumMod val="25000"/>
                </a:schemeClr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4421" y="2800142"/>
            <a:ext cx="827505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Cup Lump Modified Binder (CMB) </a:t>
            </a:r>
            <a:r>
              <a:rPr lang="en-US" sz="2400" b="1" dirty="0" err="1" smtClean="0"/>
              <a:t>merupakan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campuran</a:t>
            </a:r>
            <a:r>
              <a:rPr lang="en-US" sz="2400" b="1" dirty="0" smtClean="0"/>
              <a:t> bitumen </a:t>
            </a:r>
            <a:r>
              <a:rPr lang="en-US" sz="2400" b="1" dirty="0" err="1" smtClean="0"/>
              <a:t>asli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gred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tertentu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ditambah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getah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beku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cup lump</a:t>
            </a:r>
            <a:r>
              <a:rPr lang="en-US" sz="2400" b="1" dirty="0" smtClean="0"/>
              <a:t>) yang </a:t>
            </a:r>
            <a:r>
              <a:rPr lang="en-US" sz="2400" b="1" dirty="0" err="1" smtClean="0"/>
              <a:t>telah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Bituminous </a:t>
            </a:r>
            <a:r>
              <a:rPr lang="en-US" sz="2400" b="1" dirty="0" err="1" smtClean="0"/>
              <a:t>Cuplump</a:t>
            </a:r>
            <a:r>
              <a:rPr lang="en-US" sz="2400" b="1" dirty="0" smtClean="0"/>
              <a:t> (BC).</a:t>
            </a:r>
          </a:p>
          <a:p>
            <a:pPr>
              <a:spcBef>
                <a:spcPct val="50000"/>
              </a:spcBef>
              <a:defRPr/>
            </a:pPr>
            <a:endParaRPr lang="en-US" sz="2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14421" y="4657382"/>
            <a:ext cx="82750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Cup Lump Modified Binder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pembinaan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projek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mematuhi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spesifikasi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ditetapkan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JKR/SPJ/2008.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006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:\Users\nazirah\Documents\2014\Nazirah-Seagate Slim Drive 2014\UKRP\02 CONSULTANT\03 ROAD\01 RUBBERISED ROAD\Picture\IMG-20141202-WA0010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608" t="24854" r="19656" b="42368"/>
          <a:stretch>
            <a:fillRect/>
          </a:stretch>
        </p:blipFill>
        <p:spPr bwMode="auto">
          <a:xfrm>
            <a:off x="5099014" y="833901"/>
            <a:ext cx="1840071" cy="13012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9" y="230479"/>
            <a:ext cx="9144000" cy="533400"/>
          </a:xfrm>
        </p:spPr>
        <p:txBody>
          <a:bodyPr>
            <a:noAutofit/>
          </a:bodyPr>
          <a:lstStyle/>
          <a:p>
            <a:r>
              <a:rPr lang="en-US" sz="2400" b="1" spc="-150" dirty="0" smtClean="0">
                <a:ln w="1905"/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PROSEDUR PENGHASILAN CUPLUMPS MODIFIED ASPHALT (CMA)</a:t>
            </a:r>
            <a:endParaRPr lang="en-MY" sz="2400" spc="-150" dirty="0">
              <a:solidFill>
                <a:schemeClr val="bg2">
                  <a:lumMod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9862" y="4397308"/>
            <a:ext cx="8305800" cy="951670"/>
          </a:xfrm>
          <a:prstGeom prst="rect">
            <a:avLst/>
          </a:prstGeom>
        </p:spPr>
        <p:txBody>
          <a:bodyPr vert="horz" lIns="87276" tIns="43638" rIns="87276" bIns="43638"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MY" sz="1100" i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s://encrypted-tbn3.gstatic.com/images?q=tbn:ANd9GcSDxM4ywEb-I8dMfuNIlIzhORqjLN75a0PqfZcqjjBcvY4or_6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8138" y="763879"/>
            <a:ext cx="1265782" cy="13712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11" name="TextBox 10"/>
          <p:cNvSpPr txBox="1"/>
          <p:nvPr/>
        </p:nvSpPr>
        <p:spPr>
          <a:xfrm>
            <a:off x="2131337" y="2257250"/>
            <a:ext cx="2355362" cy="356095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/>
              <a:t>Bitumen </a:t>
            </a:r>
            <a:r>
              <a:rPr lang="en-US" sz="1400" dirty="0" smtClean="0"/>
              <a:t>60/70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1815" y="2257193"/>
            <a:ext cx="2775028" cy="430499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smtClean="0"/>
              <a:t>Bituminous Cup Lumps (BC)</a:t>
            </a:r>
            <a:endParaRPr lang="en-US" sz="14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91473" y="2257193"/>
            <a:ext cx="1794661" cy="326484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Fresh </a:t>
            </a:r>
            <a:r>
              <a:rPr lang="en-US" sz="1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cuplump</a:t>
            </a: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MY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lus 23"/>
          <p:cNvSpPr/>
          <p:nvPr/>
        </p:nvSpPr>
        <p:spPr>
          <a:xfrm>
            <a:off x="2023572" y="1220150"/>
            <a:ext cx="485196" cy="508491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565615" y="1192858"/>
            <a:ext cx="398814" cy="5357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026" name="Picture 2" descr="https://kcrawrubber.files.wordpress.com/2012/10/rubber-scrapes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473" y="796908"/>
            <a:ext cx="1544379" cy="1346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pic>
        <p:nvPicPr>
          <p:cNvPr id="17" name="Picture 16" descr="C:\Users\nazirah\Documents\2014\Nazirah-Seagate Slim Drive 2014\UKRP\02 CONSULTANT\03 ROAD\01 RUBBERISED ROAD\Picture\IMG-20141202-WA0010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608" t="24854" r="19656" b="42368"/>
          <a:stretch>
            <a:fillRect/>
          </a:stretch>
        </p:blipFill>
        <p:spPr bwMode="auto">
          <a:xfrm>
            <a:off x="173272" y="2847459"/>
            <a:ext cx="1850300" cy="13084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18" name="Plus 17"/>
          <p:cNvSpPr/>
          <p:nvPr/>
        </p:nvSpPr>
        <p:spPr>
          <a:xfrm>
            <a:off x="2117058" y="3261671"/>
            <a:ext cx="550971" cy="535783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20" name="Picture 2" descr="https://encrypted-tbn3.gstatic.com/images?q=tbn:ANd9GcSDxM4ywEb-I8dMfuNIlIzhORqjLN75a0PqfZcqjjBcvY4or_69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1750" y="2793682"/>
            <a:ext cx="1358551" cy="13622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21" name="Right Arrow 20"/>
          <p:cNvSpPr/>
          <p:nvPr/>
        </p:nvSpPr>
        <p:spPr>
          <a:xfrm>
            <a:off x="4433656" y="3159748"/>
            <a:ext cx="398814" cy="5357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220258"/>
            <a:ext cx="2667701" cy="481980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smtClean="0"/>
              <a:t>Bituminous Cup Lumps (BC)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767252" y="4294949"/>
            <a:ext cx="1528803" cy="418374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/>
              <a:t>Bitumen </a:t>
            </a:r>
            <a:r>
              <a:rPr lang="en-US" sz="1400" dirty="0" smtClean="0"/>
              <a:t>60/70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485410" y="4267200"/>
            <a:ext cx="2634707" cy="426540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err="1" smtClean="0"/>
              <a:t>Cuplumps</a:t>
            </a:r>
            <a:r>
              <a:rPr lang="en-US" sz="1400" dirty="0" smtClean="0"/>
              <a:t> Modified Binder</a:t>
            </a:r>
            <a:endParaRPr lang="en-US" sz="1400" dirty="0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5400000">
            <a:off x="151511" y="4906168"/>
            <a:ext cx="1572726" cy="1416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28" name="TextBox 27"/>
          <p:cNvSpPr txBox="1"/>
          <p:nvPr/>
        </p:nvSpPr>
        <p:spPr>
          <a:xfrm>
            <a:off x="-76200" y="6406680"/>
            <a:ext cx="2649577" cy="451320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err="1" smtClean="0"/>
              <a:t>Cuplumps</a:t>
            </a:r>
            <a:r>
              <a:rPr lang="en-US" sz="1400" dirty="0" smtClean="0"/>
              <a:t> Modified Binder</a:t>
            </a:r>
            <a:endParaRPr lang="en-US" sz="1400" dirty="0"/>
          </a:p>
        </p:txBody>
      </p:sp>
      <p:sp>
        <p:nvSpPr>
          <p:cNvPr id="29" name="Plus 28"/>
          <p:cNvSpPr/>
          <p:nvPr/>
        </p:nvSpPr>
        <p:spPr>
          <a:xfrm>
            <a:off x="1746215" y="5134325"/>
            <a:ext cx="550971" cy="535783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2015" y="4909147"/>
            <a:ext cx="1988874" cy="14916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1" name="Right Arrow 30"/>
          <p:cNvSpPr/>
          <p:nvPr/>
        </p:nvSpPr>
        <p:spPr>
          <a:xfrm>
            <a:off x="4565615" y="5122800"/>
            <a:ext cx="398814" cy="5357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276" tIns="43638" rIns="87276" bIns="43638"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2290" name="Picture 2" descr="D:\watiePC lama\2015_WATIE\Rubber Study\Trial lay\20151116_10520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9015" y="4898434"/>
            <a:ext cx="1828800" cy="15023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  <p:sp>
        <p:nvSpPr>
          <p:cNvPr id="32" name="TextBox 31"/>
          <p:cNvSpPr txBox="1"/>
          <p:nvPr/>
        </p:nvSpPr>
        <p:spPr>
          <a:xfrm>
            <a:off x="2816435" y="6406680"/>
            <a:ext cx="1528803" cy="418374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smtClean="0"/>
              <a:t>Aggregate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641815" y="6393309"/>
            <a:ext cx="2795745" cy="418374"/>
          </a:xfrm>
          <a:prstGeom prst="rect">
            <a:avLst/>
          </a:prstGeom>
          <a:noFill/>
          <a:ln>
            <a:noFill/>
          </a:ln>
        </p:spPr>
        <p:txBody>
          <a:bodyPr vert="horz" lIns="87276" tIns="43638" rIns="87276" bIns="43638"/>
          <a:lstStyle>
            <a:defPPr>
              <a:defRPr lang="en-US"/>
            </a:defPPr>
            <a:lvl1pPr algn="ctr" defTabSz="457200" fontAlgn="base">
              <a:spcBef>
                <a:spcPct val="0"/>
              </a:spcBef>
              <a:spcAft>
                <a:spcPct val="0"/>
              </a:spcAft>
              <a:defRPr sz="1300" b="1" i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2pPr>
            <a:lvl3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3pPr>
            <a:lvl4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4pPr>
            <a:lvl5pPr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sz="1400" dirty="0" err="1" smtClean="0"/>
              <a:t>Cuplumps</a:t>
            </a:r>
            <a:r>
              <a:rPr lang="en-US" sz="1400" dirty="0" smtClean="0"/>
              <a:t> Modified Asphalt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7120117" y="796908"/>
            <a:ext cx="20238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Fasa</a:t>
            </a:r>
            <a:r>
              <a:rPr lang="en-US" b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1: </a:t>
            </a:r>
          </a:p>
          <a:p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Peringkat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penghasilan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Bituminous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Cuplumps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(BC)</a:t>
            </a:r>
            <a:endParaRPr lang="en-GB" sz="16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9408" y="2831258"/>
            <a:ext cx="22734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FFC000"/>
                </a:solidFill>
                <a:latin typeface="Arial Rounded MT Bold" panose="020F0704030504030204" pitchFamily="34" charset="0"/>
                <a:cs typeface="Aharoni" panose="02010803020104030203" pitchFamily="2" charset="-79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Fasa</a:t>
            </a:r>
            <a:r>
              <a:rPr lang="en-US" dirty="0" smtClean="0">
                <a:solidFill>
                  <a:schemeClr val="tx1"/>
                </a:solidFill>
              </a:rPr>
              <a:t> 2 :</a:t>
            </a:r>
          </a:p>
          <a:p>
            <a:r>
              <a:rPr lang="en-US" sz="1600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Peringkat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Penghasilan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Cuplumps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Modified Binder (CMB)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19408" y="5121899"/>
            <a:ext cx="21245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FFC000"/>
                </a:solidFill>
                <a:latin typeface="Arial Rounded MT Bold" panose="020F0704030504030204" pitchFamily="34" charset="0"/>
                <a:cs typeface="Aharoni" panose="02010803020104030203" pitchFamily="2" charset="-79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Fasa</a:t>
            </a:r>
            <a:r>
              <a:rPr lang="en-US" dirty="0" smtClean="0">
                <a:solidFill>
                  <a:schemeClr val="tx1"/>
                </a:solidFill>
              </a:rPr>
              <a:t> 3 : </a:t>
            </a:r>
            <a:r>
              <a:rPr lang="en-US" sz="1600" dirty="0" err="1" smtClean="0">
                <a:solidFill>
                  <a:srgbClr val="1E1C11"/>
                </a:solidFill>
                <a:latin typeface="Arial Narrow" panose="020B0606020202030204" pitchFamily="34" charset="0"/>
              </a:rPr>
              <a:t>Peringkat</a:t>
            </a:r>
            <a:r>
              <a:rPr lang="en-US" sz="1600" dirty="0" smtClean="0">
                <a:solidFill>
                  <a:srgbClr val="1E1C11"/>
                </a:solidFill>
                <a:latin typeface="Arial Narrow" panose="020B0606020202030204" pitchFamily="34" charset="0"/>
              </a:rPr>
              <a:t> </a:t>
            </a:r>
            <a:r>
              <a:rPr lang="en-US" sz="1600" dirty="0" err="1">
                <a:solidFill>
                  <a:srgbClr val="1E1C11"/>
                </a:solidFill>
                <a:latin typeface="Arial Narrow" panose="020B0606020202030204" pitchFamily="34" charset="0"/>
              </a:rPr>
              <a:t>Penghas</a:t>
            </a:r>
            <a:r>
              <a:rPr lang="en-US" sz="1600" dirty="0" err="1" smtClean="0">
                <a:solidFill>
                  <a:srgbClr val="1E1C11"/>
                </a:solidFill>
                <a:latin typeface="Arial Narrow" panose="020B0606020202030204" pitchFamily="34" charset="0"/>
              </a:rPr>
              <a:t>ilan</a:t>
            </a:r>
            <a:r>
              <a:rPr lang="en-US" sz="1600" dirty="0" smtClean="0">
                <a:solidFill>
                  <a:srgbClr val="1E1C11"/>
                </a:solidFill>
                <a:latin typeface="Arial Narrow" panose="020B0606020202030204" pitchFamily="34" charset="0"/>
              </a:rPr>
              <a:t> </a:t>
            </a:r>
            <a:r>
              <a:rPr lang="en-US" sz="1600" dirty="0" err="1" smtClean="0">
                <a:solidFill>
                  <a:srgbClr val="1E1C11"/>
                </a:solidFill>
                <a:latin typeface="Arial Narrow" panose="020B0606020202030204" pitchFamily="34" charset="0"/>
              </a:rPr>
              <a:t>Cuplumps</a:t>
            </a:r>
            <a:r>
              <a:rPr lang="en-US" sz="1600" dirty="0" smtClean="0">
                <a:solidFill>
                  <a:srgbClr val="1E1C11"/>
                </a:solidFill>
                <a:latin typeface="Arial Narrow" panose="020B0606020202030204" pitchFamily="34" charset="0"/>
              </a:rPr>
              <a:t> Modified Asphalt (CMA)</a:t>
            </a:r>
            <a:endParaRPr lang="en-GB" sz="1600" dirty="0">
              <a:solidFill>
                <a:srgbClr val="1E1C1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87649" y="2793682"/>
            <a:ext cx="1902101" cy="14265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6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7"/>
          <p:cNvSpPr txBox="1">
            <a:spLocks noChangeArrowheads="1"/>
          </p:cNvSpPr>
          <p:nvPr/>
        </p:nvSpPr>
        <p:spPr bwMode="auto">
          <a:xfrm>
            <a:off x="228600" y="22860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cap="all" spc="-150" dirty="0">
                <a:ln w="1905"/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PELAKSANAAN  PEMBINAAN TAPAK KAJIAN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66700" y="751820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 smtClean="0"/>
              <a:t>Pembinaan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turapan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menggunakan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Cuplumps</a:t>
            </a:r>
            <a:r>
              <a:rPr lang="en-US" sz="2000" b="1" dirty="0" smtClean="0"/>
              <a:t> Modified Asphalt (CMA) di 4 </a:t>
            </a:r>
            <a:r>
              <a:rPr lang="en-US" sz="2000" b="1" dirty="0" err="1" smtClean="0"/>
              <a:t>tapak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kajian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berikut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Kajian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keberkesanan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penggunaan</a:t>
            </a:r>
            <a:r>
              <a:rPr lang="en-US" sz="2000" b="1" dirty="0" smtClean="0"/>
              <a:t> CMA </a:t>
            </a:r>
            <a:r>
              <a:rPr lang="en-US" sz="2000" b="1" dirty="0" err="1" smtClean="0"/>
              <a:t>masih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dijalankan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sehingga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tahun</a:t>
            </a:r>
            <a:r>
              <a:rPr lang="en-US" sz="2000" b="1" dirty="0" smtClean="0"/>
              <a:t> 2020.</a:t>
            </a:r>
          </a:p>
          <a:p>
            <a:pPr>
              <a:defRPr/>
            </a:pP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86990"/>
              </p:ext>
            </p:extLst>
          </p:nvPr>
        </p:nvGraphicFramePr>
        <p:xfrm>
          <a:off x="209550" y="2075259"/>
          <a:ext cx="5572224" cy="4632064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603190"/>
                <a:gridCol w="3345576"/>
                <a:gridCol w="1623458"/>
              </a:tblGrid>
              <a:tr h="530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No.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Lokasi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</a:rPr>
                        <a:t>Tarikh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baseline="0" dirty="0" err="1" smtClean="0">
                          <a:effectLst/>
                        </a:rPr>
                        <a:t>Siap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Laluan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FT010, </a:t>
                      </a: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Seksyen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5.4 – 6.4,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Jalan 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Gemas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- </a:t>
                      </a: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Rompin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Daerah Tampin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Cambria" panose="02040503050406030204" pitchFamily="18" charset="0"/>
                        </a:rPr>
                        <a:t>Negeri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Sembilan.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mbria" panose="02040503050406030204" pitchFamily="18" charset="0"/>
                        </a:rPr>
                        <a:t>22 Dis 2015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Laluan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FT04, </a:t>
                      </a: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Seksyen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53.20 – 53.90,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Jalan </a:t>
                      </a: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Kupang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- </a:t>
                      </a:r>
                      <a:r>
                        <a:rPr lang="en-US" sz="1800" dirty="0" err="1">
                          <a:effectLst/>
                          <a:latin typeface="Cambria" panose="02040503050406030204" pitchFamily="18" charset="0"/>
                        </a:rPr>
                        <a:t>Gerik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, Daerah Baling, Kedah.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8 Nov</a:t>
                      </a:r>
                      <a:r>
                        <a:rPr lang="en-US" sz="1800" baseline="0" dirty="0" smtClean="0">
                          <a:effectLst/>
                          <a:latin typeface="Cambria" panose="02040503050406030204" pitchFamily="18" charset="0"/>
                        </a:rPr>
                        <a:t> 2016</a:t>
                      </a:r>
                      <a:endParaRPr lang="en-US" sz="1800" dirty="0" smtClean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Laluan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FT02, </a:t>
                      </a:r>
                      <a:r>
                        <a:rPr lang="en-US" sz="1800" dirty="0" err="1" smtClean="0">
                          <a:effectLst/>
                          <a:latin typeface="Cambria" panose="02040503050406030204" pitchFamily="18" charset="0"/>
                        </a:rPr>
                        <a:t>Seksyen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119.5 –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200.5, 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Jalan Kuala Lumpur – Kuantan, Daerah Temerloh,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Pahang.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22 Nov 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Projek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Membina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Lebuhraya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Kota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Bharu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Ke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Kuala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Krai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, Kelantan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Pakej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1B: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Pasir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Hor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ke</a:t>
                      </a:r>
                      <a:r>
                        <a:rPr lang="en-GB" sz="1800" kern="12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GB" sz="1800" kern="1200" dirty="0" err="1" smtClean="0">
                          <a:effectLst/>
                          <a:latin typeface="Cambria" panose="02040503050406030204" pitchFamily="18" charset="0"/>
                        </a:rPr>
                        <a:t>Kadok</a:t>
                      </a:r>
                      <a:endParaRPr lang="en-GB" sz="1800" kern="1200" dirty="0" smtClean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r>
                        <a:rPr lang="en-US" sz="1800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effectLst/>
                          <a:latin typeface="Cambria" panose="02040503050406030204" pitchFamily="18" charset="0"/>
                        </a:rPr>
                        <a:t>Oktober</a:t>
                      </a:r>
                      <a:r>
                        <a:rPr lang="en-US" sz="1800" baseline="0" dirty="0" smtClean="0">
                          <a:effectLst/>
                          <a:latin typeface="Cambria" panose="02040503050406030204" pitchFamily="18" charset="0"/>
                        </a:rPr>
                        <a:t> 2017</a:t>
                      </a:r>
                      <a:endParaRPr lang="en-US" sz="1800" dirty="0" smtClean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1572" y="1883909"/>
            <a:ext cx="3343175" cy="2507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0075" y="4228819"/>
            <a:ext cx="3304672" cy="2478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911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997</TotalTime>
  <Words>410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PowerPoint Presentation</vt:lpstr>
      <vt:lpstr>PowerPoint Presentation</vt:lpstr>
      <vt:lpstr>PowerPoint Presentation</vt:lpstr>
      <vt:lpstr>PROSEDUR PENGHASILAN CUPLUMPS MODIFIED ASPHALT (CMA)</vt:lpstr>
      <vt:lpstr>PowerPoint Presentation</vt:lpstr>
    </vt:vector>
  </TitlesOfParts>
  <Company>Watie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PENGHASILAN CUPLUMPS MODIFIED ASPHALT (CMA)</dc:title>
  <dc:creator>Watie Watie</dc:creator>
  <cp:lastModifiedBy>Dell</cp:lastModifiedBy>
  <cp:revision>96</cp:revision>
  <cp:lastPrinted>2017-05-08T00:31:10Z</cp:lastPrinted>
  <dcterms:created xsi:type="dcterms:W3CDTF">2017-05-03T15:38:03Z</dcterms:created>
  <dcterms:modified xsi:type="dcterms:W3CDTF">2017-12-28T08:02:01Z</dcterms:modified>
</cp:coreProperties>
</file>