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6" r:id="rId4"/>
    <p:sldId id="267" r:id="rId5"/>
    <p:sldId id="269" r:id="rId6"/>
    <p:sldId id="270" r:id="rId7"/>
    <p:sldId id="273" r:id="rId8"/>
    <p:sldId id="258" r:id="rId9"/>
    <p:sldId id="259" r:id="rId10"/>
    <p:sldId id="260" r:id="rId11"/>
    <p:sldId id="261" r:id="rId12"/>
    <p:sldId id="268" r:id="rId13"/>
    <p:sldId id="262" r:id="rId14"/>
    <p:sldId id="263" r:id="rId15"/>
    <p:sldId id="264"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7BEFCF29-13F5-4AB9-A527-1C819AF18118}" type="datetimeFigureOut">
              <a:rPr lang="en-MY" smtClean="0"/>
              <a:pPr/>
              <a:t>27/8/2018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7BEFCF29-13F5-4AB9-A527-1C819AF18118}" type="datetimeFigureOut">
              <a:rPr lang="en-MY" smtClean="0"/>
              <a:pPr/>
              <a:t>27/8/2018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7BEFCF29-13F5-4AB9-A527-1C819AF18118}" type="datetimeFigureOut">
              <a:rPr lang="en-MY" smtClean="0"/>
              <a:pPr/>
              <a:t>27/8/2018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7BEFCF29-13F5-4AB9-A527-1C819AF18118}" type="datetimeFigureOut">
              <a:rPr lang="en-MY" smtClean="0"/>
              <a:pPr/>
              <a:t>27/8/2018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FCF29-13F5-4AB9-A527-1C819AF18118}" type="datetimeFigureOut">
              <a:rPr lang="en-MY" smtClean="0"/>
              <a:pPr/>
              <a:t>27/8/2018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7BEFCF29-13F5-4AB9-A527-1C819AF18118}" type="datetimeFigureOut">
              <a:rPr lang="en-MY" smtClean="0"/>
              <a:pPr/>
              <a:t>27/8/2018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7BEFCF29-13F5-4AB9-A527-1C819AF18118}" type="datetimeFigureOut">
              <a:rPr lang="en-MY" smtClean="0"/>
              <a:pPr/>
              <a:t>27/8/2018</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7BEFCF29-13F5-4AB9-A527-1C819AF18118}" type="datetimeFigureOut">
              <a:rPr lang="en-MY" smtClean="0"/>
              <a:pPr/>
              <a:t>27/8/2018</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FCF29-13F5-4AB9-A527-1C819AF18118}" type="datetimeFigureOut">
              <a:rPr lang="en-MY" smtClean="0"/>
              <a:pPr/>
              <a:t>27/8/2018</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EFCF29-13F5-4AB9-A527-1C819AF18118}" type="datetimeFigureOut">
              <a:rPr lang="en-MY" smtClean="0"/>
              <a:pPr/>
              <a:t>27/8/2018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EFCF29-13F5-4AB9-A527-1C819AF18118}" type="datetimeFigureOut">
              <a:rPr lang="en-MY" smtClean="0"/>
              <a:pPr/>
              <a:t>27/8/2018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993D2A6-8E90-49AC-B256-A1FF4EAB9AB1}" type="slidenum">
              <a:rPr lang="en-MY" smtClean="0"/>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FCF29-13F5-4AB9-A527-1C819AF18118}" type="datetimeFigureOut">
              <a:rPr lang="en-MY" smtClean="0"/>
              <a:pPr/>
              <a:t>27/8/2018</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3D2A6-8E90-49AC-B256-A1FF4EAB9AB1}"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209800"/>
          </a:xfrm>
        </p:spPr>
        <p:txBody>
          <a:bodyPr>
            <a:normAutofit/>
          </a:bodyPr>
          <a:lstStyle/>
          <a:p>
            <a:r>
              <a:rPr lang="en-US" sz="6600" b="1" dirty="0"/>
              <a:t>TYPES  OF CASES</a:t>
            </a:r>
            <a:br>
              <a:rPr lang="en-US" sz="6600" b="1" dirty="0"/>
            </a:br>
            <a:r>
              <a:rPr lang="en-US" sz="6000" dirty="0"/>
              <a:t>(</a:t>
            </a:r>
            <a:r>
              <a:rPr lang="en-US" sz="6000" dirty="0" err="1"/>
              <a:t>Jenis</a:t>
            </a:r>
            <a:r>
              <a:rPr lang="en-US" sz="6000" dirty="0"/>
              <a:t> </a:t>
            </a:r>
            <a:r>
              <a:rPr lang="en-US" sz="6000" dirty="0" err="1"/>
              <a:t>Kes</a:t>
            </a:r>
            <a:r>
              <a:rPr lang="en-US" sz="6000" dirty="0"/>
              <a:t>)</a:t>
            </a:r>
            <a:endParaRPr lang="en-MY" sz="6000" dirty="0"/>
          </a:p>
        </p:txBody>
      </p:sp>
      <p:sp>
        <p:nvSpPr>
          <p:cNvPr id="3" name="Subtitle 2"/>
          <p:cNvSpPr>
            <a:spLocks noGrp="1"/>
          </p:cNvSpPr>
          <p:nvPr>
            <p:ph type="subTitle" idx="1"/>
          </p:nvPr>
        </p:nvSpPr>
        <p:spPr>
          <a:xfrm>
            <a:off x="1371600" y="3657600"/>
            <a:ext cx="6400800" cy="1981200"/>
          </a:xfrm>
        </p:spPr>
        <p:txBody>
          <a:bodyPr/>
          <a:lstStyle/>
          <a:p>
            <a:endParaRPr lang="en-US" dirty="0">
              <a:solidFill>
                <a:schemeClr val="tx1"/>
              </a:solidFill>
            </a:endParaRPr>
          </a:p>
          <a:p>
            <a:endParaRPr lang="en-US" dirty="0">
              <a:solidFill>
                <a:schemeClr val="tx1"/>
              </a:solidFill>
            </a:endParaRPr>
          </a:p>
          <a:p>
            <a:r>
              <a:rPr lang="en-US" dirty="0">
                <a:solidFill>
                  <a:schemeClr val="tx1"/>
                </a:solidFill>
              </a:rPr>
              <a:t>Lee </a:t>
            </a:r>
            <a:r>
              <a:rPr lang="en-US" dirty="0" err="1">
                <a:solidFill>
                  <a:schemeClr val="tx1"/>
                </a:solidFill>
              </a:rPr>
              <a:t>Meng</a:t>
            </a:r>
            <a:r>
              <a:rPr lang="en-US" dirty="0">
                <a:solidFill>
                  <a:schemeClr val="tx1"/>
                </a:solidFill>
              </a:rPr>
              <a:t> </a:t>
            </a:r>
            <a:r>
              <a:rPr lang="en-US" dirty="0" err="1">
                <a:solidFill>
                  <a:schemeClr val="tx1"/>
                </a:solidFill>
              </a:rPr>
              <a:t>Foon</a:t>
            </a:r>
            <a:endParaRPr lang="en-US" dirty="0">
              <a:solidFill>
                <a:schemeClr val="tx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609600" y="838200"/>
            <a:ext cx="8153400" cy="5232202"/>
          </a:xfrm>
          <a:prstGeom prst="rect">
            <a:avLst/>
          </a:prstGeom>
          <a:noFill/>
          <a:ln w="9525">
            <a:noFill/>
            <a:miter lim="800000"/>
            <a:headEnd/>
            <a:tailEnd/>
          </a:ln>
        </p:spPr>
        <p:txBody>
          <a:bodyPr wrap="square">
            <a:spAutoFit/>
          </a:bodyPr>
          <a:lstStyle/>
          <a:p>
            <a:pPr marL="342900" indent="-342900" eaLnBrk="1" hangingPunct="1">
              <a:spcBef>
                <a:spcPct val="50000"/>
              </a:spcBef>
            </a:pPr>
            <a:r>
              <a:rPr lang="en-US" sz="2800" b="1" dirty="0">
                <a:latin typeface="Comic Sans MS" pitchFamily="66" charset="0"/>
              </a:rPr>
              <a:t>4. OPERATING OR CURRENT CASE</a:t>
            </a:r>
          </a:p>
          <a:p>
            <a:pPr marL="1257300" lvl="2" indent="-342900" eaLnBrk="1" hangingPunct="1">
              <a:spcBef>
                <a:spcPct val="50000"/>
              </a:spcBef>
              <a:buFontTx/>
              <a:buChar char="•"/>
            </a:pPr>
            <a:r>
              <a:rPr lang="en-US" sz="2800" dirty="0">
                <a:latin typeface="Comic Sans MS" pitchFamily="66" charset="0"/>
              </a:rPr>
              <a:t>a ‘post-mortem’ type of case where current issues in the organization are reflected in the case research for the purpose of group deliberations to determine the causes of the problems and to find solutions to rectify them.</a:t>
            </a:r>
          </a:p>
          <a:p>
            <a:pPr marL="1257300" lvl="2" indent="-342900" eaLnBrk="1" hangingPunct="1">
              <a:spcBef>
                <a:spcPct val="50000"/>
              </a:spcBef>
              <a:buFontTx/>
              <a:buChar char="•"/>
            </a:pPr>
            <a:r>
              <a:rPr lang="en-US" sz="2800" dirty="0">
                <a:latin typeface="Comic Sans MS" pitchFamily="66" charset="0"/>
              </a:rPr>
              <a:t>can result in an effective way to solve organizational problems. </a:t>
            </a:r>
          </a:p>
          <a:p>
            <a:pPr marL="1257300" lvl="2" indent="-342900" eaLnBrk="1" hangingPunct="1">
              <a:spcBef>
                <a:spcPct val="50000"/>
              </a:spcBef>
            </a:pPr>
            <a:r>
              <a:rPr lang="en-US" sz="3600"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nodeType="afterEffect">
                                  <p:stCondLst>
                                    <p:cond delay="0"/>
                                  </p:stCondLst>
                                  <p:iterate type="lt">
                                    <p:tmPct val="10000"/>
                                  </p:iterate>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fade">
                                      <p:cBhvr>
                                        <p:cTn id="7" dur="500"/>
                                        <p:tgtEl>
                                          <p:spTgt spid="12292">
                                            <p:txEl>
                                              <p:pRg st="0" end="0"/>
                                            </p:txEl>
                                          </p:spTgt>
                                        </p:tgtEl>
                                      </p:cBhvr>
                                    </p:animEffect>
                                    <p:anim calcmode="lin" valueType="num">
                                      <p:cBhvr>
                                        <p:cTn id="8" dur="500" fill="hold"/>
                                        <p:tgtEl>
                                          <p:spTgt spid="12292">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2292">
                                            <p:txEl>
                                              <p:pRg st="0" end="0"/>
                                            </p:txEl>
                                          </p:spTgt>
                                        </p:tgtEl>
                                        <p:attrNameLst>
                                          <p:attrName>ppt_y</p:attrName>
                                        </p:attrNameLst>
                                      </p:cBhvr>
                                      <p:tavLst>
                                        <p:tav tm="0">
                                          <p:val>
                                            <p:strVal val="#ppt_y"/>
                                          </p:val>
                                        </p:tav>
                                        <p:tav tm="100000">
                                          <p:val>
                                            <p:strVal val="#ppt_y"/>
                                          </p:val>
                                        </p:tav>
                                      </p:tavLst>
                                    </p:anim>
                                  </p:childTnLst>
                                </p:cTn>
                              </p:par>
                            </p:childTnLst>
                          </p:cTn>
                        </p:par>
                        <p:par>
                          <p:cTn id="10" fill="hold">
                            <p:stCondLst>
                              <p:cond delay="1650"/>
                            </p:stCondLst>
                            <p:childTnLst>
                              <p:par>
                                <p:cTn id="11" presetID="14" presetClass="entr" presetSubtype="5" fill="hold" nodeType="afterEffect">
                                  <p:stCondLst>
                                    <p:cond delay="0"/>
                                  </p:stCondLst>
                                  <p:childTnLst>
                                    <p:set>
                                      <p:cBhvr>
                                        <p:cTn id="12" dur="1" fill="hold">
                                          <p:stCondLst>
                                            <p:cond delay="0"/>
                                          </p:stCondLst>
                                        </p:cTn>
                                        <p:tgtEl>
                                          <p:spTgt spid="12292">
                                            <p:txEl>
                                              <p:pRg st="1" end="1"/>
                                            </p:txEl>
                                          </p:spTgt>
                                        </p:tgtEl>
                                        <p:attrNameLst>
                                          <p:attrName>style.visibility</p:attrName>
                                        </p:attrNameLst>
                                      </p:cBhvr>
                                      <p:to>
                                        <p:strVal val="visible"/>
                                      </p:to>
                                    </p:set>
                                    <p:animEffect transition="in" filter="randombar(vertical)">
                                      <p:cBhvr>
                                        <p:cTn id="13" dur="500"/>
                                        <p:tgtEl>
                                          <p:spTgt spid="12292">
                                            <p:txEl>
                                              <p:pRg st="1" end="1"/>
                                            </p:txEl>
                                          </p:spTgt>
                                        </p:tgtEl>
                                      </p:cBhvr>
                                    </p:animEffect>
                                  </p:childTnLst>
                                </p:cTn>
                              </p:par>
                            </p:childTnLst>
                          </p:cTn>
                        </p:par>
                        <p:par>
                          <p:cTn id="14" fill="hold">
                            <p:stCondLst>
                              <p:cond delay="2150"/>
                            </p:stCondLst>
                            <p:childTnLst>
                              <p:par>
                                <p:cTn id="15" presetID="14" presetClass="entr" presetSubtype="5" fill="hold" nodeType="afterEffect">
                                  <p:stCondLst>
                                    <p:cond delay="0"/>
                                  </p:stCondLst>
                                  <p:childTnLst>
                                    <p:set>
                                      <p:cBhvr>
                                        <p:cTn id="16" dur="1" fill="hold">
                                          <p:stCondLst>
                                            <p:cond delay="0"/>
                                          </p:stCondLst>
                                        </p:cTn>
                                        <p:tgtEl>
                                          <p:spTgt spid="12292">
                                            <p:txEl>
                                              <p:pRg st="2" end="2"/>
                                            </p:txEl>
                                          </p:spTgt>
                                        </p:tgtEl>
                                        <p:attrNameLst>
                                          <p:attrName>style.visibility</p:attrName>
                                        </p:attrNameLst>
                                      </p:cBhvr>
                                      <p:to>
                                        <p:strVal val="visible"/>
                                      </p:to>
                                    </p:set>
                                    <p:animEffect transition="in" filter="randombar(vertical)">
                                      <p:cBhvr>
                                        <p:cTn id="17" dur="500"/>
                                        <p:tgtEl>
                                          <p:spTgt spid="122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81000" y="152400"/>
            <a:ext cx="8382000" cy="7448193"/>
          </a:xfrm>
          <a:prstGeom prst="rect">
            <a:avLst/>
          </a:prstGeom>
          <a:noFill/>
          <a:ln w="9525">
            <a:noFill/>
            <a:miter lim="800000"/>
            <a:headEnd/>
            <a:tailEnd/>
          </a:ln>
        </p:spPr>
        <p:txBody>
          <a:bodyPr wrap="square">
            <a:spAutoFit/>
          </a:bodyPr>
          <a:lstStyle/>
          <a:p>
            <a:pPr marL="342900" indent="-342900" eaLnBrk="1" hangingPunct="1">
              <a:spcBef>
                <a:spcPct val="50000"/>
              </a:spcBef>
            </a:pPr>
            <a:r>
              <a:rPr lang="en-US" sz="2800" b="1" dirty="0">
                <a:latin typeface="Comic Sans MS" pitchFamily="66" charset="0"/>
              </a:rPr>
              <a:t>5. CRITICAL INCIDENT CASE</a:t>
            </a:r>
          </a:p>
          <a:p>
            <a:pPr marL="1257300" lvl="2" indent="-342900" eaLnBrk="1" hangingPunct="1">
              <a:spcBef>
                <a:spcPct val="50000"/>
              </a:spcBef>
              <a:buFontTx/>
              <a:buChar char="•"/>
            </a:pPr>
            <a:r>
              <a:rPr lang="en-US" sz="2800" dirty="0">
                <a:latin typeface="Comic Sans MS" pitchFamily="66" charset="0"/>
              </a:rPr>
              <a:t>a critical incident is briefly described as a basis for discussion; sense of urgency </a:t>
            </a:r>
          </a:p>
          <a:p>
            <a:pPr marL="1257300" lvl="2" indent="-342900" eaLnBrk="1" hangingPunct="1">
              <a:spcBef>
                <a:spcPct val="50000"/>
              </a:spcBef>
              <a:buFontTx/>
              <a:buChar char="•"/>
            </a:pPr>
            <a:r>
              <a:rPr lang="en-US" sz="2800" dirty="0">
                <a:latin typeface="Comic Sans MS" pitchFamily="66" charset="0"/>
              </a:rPr>
              <a:t>any additional information is provided by the case leader only on request by the case users</a:t>
            </a:r>
          </a:p>
          <a:p>
            <a:pPr marL="1257300" lvl="2" indent="-342900" eaLnBrk="1" hangingPunct="1">
              <a:spcBef>
                <a:spcPct val="50000"/>
              </a:spcBef>
              <a:buFontTx/>
              <a:buChar char="•"/>
            </a:pPr>
            <a:r>
              <a:rPr lang="en-US" sz="2800" dirty="0">
                <a:latin typeface="Comic Sans MS" pitchFamily="66" charset="0"/>
              </a:rPr>
              <a:t>after the solutions have been discussed, the case leader shares the actual decision that was made in the incident</a:t>
            </a:r>
          </a:p>
          <a:p>
            <a:pPr marL="1257300" lvl="2" indent="-342900" eaLnBrk="1" hangingPunct="1">
              <a:spcBef>
                <a:spcPct val="50000"/>
              </a:spcBef>
              <a:buFontTx/>
              <a:buChar char="•"/>
            </a:pPr>
            <a:r>
              <a:rPr lang="en-US" sz="2800" dirty="0">
                <a:latin typeface="Comic Sans MS" pitchFamily="66" charset="0"/>
              </a:rPr>
              <a:t>case users practice ascertaining what additional information or data are required in order to make an effective decision on a critical incident   </a:t>
            </a:r>
          </a:p>
          <a:p>
            <a:pPr marL="1257300" lvl="2" indent="-342900" eaLnBrk="1" hangingPunct="1">
              <a:spcBef>
                <a:spcPct val="50000"/>
              </a:spcBef>
            </a:pPr>
            <a:r>
              <a:rPr lang="en-US" sz="3600"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dissolve">
                                      <p:cBhvr>
                                        <p:cTn id="7" dur="500"/>
                                        <p:tgtEl>
                                          <p:spTgt spid="13316">
                                            <p:txEl>
                                              <p:pRg st="0" end="0"/>
                                            </p:txEl>
                                          </p:spTgt>
                                        </p:tgtEl>
                                      </p:cBhvr>
                                    </p:animEffect>
                                  </p:childTnLst>
                                </p:cTn>
                              </p:par>
                            </p:childTnLst>
                          </p:cTn>
                        </p:par>
                        <p:par>
                          <p:cTn id="8" fill="hold">
                            <p:stCondLst>
                              <p:cond delay="500"/>
                            </p:stCondLst>
                            <p:childTnLst>
                              <p:par>
                                <p:cTn id="9" presetID="2" presetClass="entr" presetSubtype="12" fill="hold" nodeType="afterEffect">
                                  <p:stCondLst>
                                    <p:cond delay="0"/>
                                  </p:stCondLst>
                                  <p:childTnLst>
                                    <p:set>
                                      <p:cBhvr>
                                        <p:cTn id="10" dur="1" fill="hold">
                                          <p:stCondLst>
                                            <p:cond delay="0"/>
                                          </p:stCondLst>
                                        </p:cTn>
                                        <p:tgtEl>
                                          <p:spTgt spid="13316">
                                            <p:txEl>
                                              <p:pRg st="1" end="1"/>
                                            </p:txEl>
                                          </p:spTgt>
                                        </p:tgtEl>
                                        <p:attrNameLst>
                                          <p:attrName>style.visibility</p:attrName>
                                        </p:attrNameLst>
                                      </p:cBhvr>
                                      <p:to>
                                        <p:strVal val="visible"/>
                                      </p:to>
                                    </p:set>
                                    <p:anim calcmode="lin" valueType="num">
                                      <p:cBhvr additive="base">
                                        <p:cTn id="11" dur="500" fill="hold"/>
                                        <p:tgtEl>
                                          <p:spTgt spid="13316">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316">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0" presetClass="entr" presetSubtype="0" decel="100000" fill="hold" nodeType="afterEffect">
                                  <p:stCondLst>
                                    <p:cond delay="0"/>
                                  </p:stCondLst>
                                  <p:childTnLst>
                                    <p:set>
                                      <p:cBhvr>
                                        <p:cTn id="15" dur="1" fill="hold">
                                          <p:stCondLst>
                                            <p:cond delay="0"/>
                                          </p:stCondLst>
                                        </p:cTn>
                                        <p:tgtEl>
                                          <p:spTgt spid="13316">
                                            <p:txEl>
                                              <p:pRg st="2" end="2"/>
                                            </p:txEl>
                                          </p:spTgt>
                                        </p:tgtEl>
                                        <p:attrNameLst>
                                          <p:attrName>style.visibility</p:attrName>
                                        </p:attrNameLst>
                                      </p:cBhvr>
                                      <p:to>
                                        <p:strVal val="visible"/>
                                      </p:to>
                                    </p:set>
                                    <p:anim calcmode="lin" valueType="num">
                                      <p:cBhvr>
                                        <p:cTn id="16" dur="500" fill="hold"/>
                                        <p:tgtEl>
                                          <p:spTgt spid="13316">
                                            <p:txEl>
                                              <p:pRg st="2" end="2"/>
                                            </p:txEl>
                                          </p:spTgt>
                                        </p:tgtEl>
                                        <p:attrNameLst>
                                          <p:attrName>ppt_w</p:attrName>
                                        </p:attrNameLst>
                                      </p:cBhvr>
                                      <p:tavLst>
                                        <p:tav tm="0">
                                          <p:val>
                                            <p:strVal val="#ppt_w+.3"/>
                                          </p:val>
                                        </p:tav>
                                        <p:tav tm="100000">
                                          <p:val>
                                            <p:strVal val="#ppt_w"/>
                                          </p:val>
                                        </p:tav>
                                      </p:tavLst>
                                    </p:anim>
                                    <p:anim calcmode="lin" valueType="num">
                                      <p:cBhvr>
                                        <p:cTn id="17" dur="500" fill="hold"/>
                                        <p:tgtEl>
                                          <p:spTgt spid="13316">
                                            <p:txEl>
                                              <p:pRg st="2" end="2"/>
                                            </p:txEl>
                                          </p:spTgt>
                                        </p:tgtEl>
                                        <p:attrNameLst>
                                          <p:attrName>ppt_h</p:attrName>
                                        </p:attrNameLst>
                                      </p:cBhvr>
                                      <p:tavLst>
                                        <p:tav tm="0">
                                          <p:val>
                                            <p:strVal val="#ppt_h"/>
                                          </p:val>
                                        </p:tav>
                                        <p:tav tm="100000">
                                          <p:val>
                                            <p:strVal val="#ppt_h"/>
                                          </p:val>
                                        </p:tav>
                                      </p:tavLst>
                                    </p:anim>
                                    <p:animEffect transition="in" filter="fade">
                                      <p:cBhvr>
                                        <p:cTn id="18" dur="500"/>
                                        <p:tgtEl>
                                          <p:spTgt spid="13316">
                                            <p:txEl>
                                              <p:pRg st="2" end="2"/>
                                            </p:txEl>
                                          </p:spTgt>
                                        </p:tgtEl>
                                      </p:cBhvr>
                                    </p:animEffect>
                                  </p:childTnLst>
                                </p:cTn>
                              </p:par>
                            </p:childTnLst>
                          </p:cTn>
                        </p:par>
                        <p:par>
                          <p:cTn id="19" fill="hold">
                            <p:stCondLst>
                              <p:cond delay="1500"/>
                            </p:stCondLst>
                            <p:childTnLst>
                              <p:par>
                                <p:cTn id="20" presetID="37" presetClass="entr" presetSubtype="0" fill="hold" nodeType="afterEffect">
                                  <p:stCondLst>
                                    <p:cond delay="0"/>
                                  </p:stCondLst>
                                  <p:childTnLst>
                                    <p:set>
                                      <p:cBhvr>
                                        <p:cTn id="21" dur="1" fill="hold">
                                          <p:stCondLst>
                                            <p:cond delay="0"/>
                                          </p:stCondLst>
                                        </p:cTn>
                                        <p:tgtEl>
                                          <p:spTgt spid="13316">
                                            <p:txEl>
                                              <p:pRg st="3" end="3"/>
                                            </p:txEl>
                                          </p:spTgt>
                                        </p:tgtEl>
                                        <p:attrNameLst>
                                          <p:attrName>style.visibility</p:attrName>
                                        </p:attrNameLst>
                                      </p:cBhvr>
                                      <p:to>
                                        <p:strVal val="visible"/>
                                      </p:to>
                                    </p:set>
                                    <p:animEffect transition="in" filter="fade">
                                      <p:cBhvr>
                                        <p:cTn id="22" dur="500"/>
                                        <p:tgtEl>
                                          <p:spTgt spid="13316">
                                            <p:txEl>
                                              <p:pRg st="3" end="3"/>
                                            </p:txEl>
                                          </p:spTgt>
                                        </p:tgtEl>
                                      </p:cBhvr>
                                    </p:animEffect>
                                    <p:anim calcmode="lin" valueType="num">
                                      <p:cBhvr>
                                        <p:cTn id="23" dur="5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p:cTn id="24" dur="450" decel="100000" fill="hold"/>
                                        <p:tgtEl>
                                          <p:spTgt spid="13316">
                                            <p:txEl>
                                              <p:pRg st="3" end="3"/>
                                            </p:txEl>
                                          </p:spTgt>
                                        </p:tgtEl>
                                        <p:attrNameLst>
                                          <p:attrName>ppt_y</p:attrName>
                                        </p:attrNameLst>
                                      </p:cBhvr>
                                      <p:tavLst>
                                        <p:tav tm="0">
                                          <p:val>
                                            <p:strVal val="#ppt_y+1"/>
                                          </p:val>
                                        </p:tav>
                                        <p:tav tm="100000">
                                          <p:val>
                                            <p:strVal val="#ppt_y-.03"/>
                                          </p:val>
                                        </p:tav>
                                      </p:tavLst>
                                    </p:anim>
                                    <p:anim calcmode="lin" valueType="num">
                                      <p:cBhvr>
                                        <p:cTn id="25" dur="50" accel="100000" fill="hold">
                                          <p:stCondLst>
                                            <p:cond delay="450"/>
                                          </p:stCondLst>
                                        </p:cTn>
                                        <p:tgtEl>
                                          <p:spTgt spid="13316">
                                            <p:txEl>
                                              <p:pRg st="3" end="3"/>
                                            </p:txEl>
                                          </p:spTgt>
                                        </p:tgtEl>
                                        <p:attrNameLst>
                                          <p:attrName>ppt_y</p:attrName>
                                        </p:attrNameLst>
                                      </p:cBhvr>
                                      <p:tavLst>
                                        <p:tav tm="0">
                                          <p:val>
                                            <p:strVal val="#ppt_y-.03"/>
                                          </p:val>
                                        </p:tav>
                                        <p:tav tm="100000">
                                          <p:val>
                                            <p:strVal val="#ppt_y"/>
                                          </p:val>
                                        </p:tav>
                                      </p:tavLst>
                                    </p:anim>
                                  </p:childTnLst>
                                </p:cTn>
                              </p:par>
                            </p:childTnLst>
                          </p:cTn>
                        </p:par>
                        <p:par>
                          <p:cTn id="26" fill="hold">
                            <p:stCondLst>
                              <p:cond delay="2000"/>
                            </p:stCondLst>
                            <p:childTnLst>
                              <p:par>
                                <p:cTn id="27" presetID="14" presetClass="entr" presetSubtype="5" fill="hold" nodeType="afterEffect">
                                  <p:stCondLst>
                                    <p:cond delay="0"/>
                                  </p:stCondLst>
                                  <p:childTnLst>
                                    <p:set>
                                      <p:cBhvr>
                                        <p:cTn id="28" dur="1" fill="hold">
                                          <p:stCondLst>
                                            <p:cond delay="0"/>
                                          </p:stCondLst>
                                        </p:cTn>
                                        <p:tgtEl>
                                          <p:spTgt spid="13316">
                                            <p:txEl>
                                              <p:pRg st="4" end="4"/>
                                            </p:txEl>
                                          </p:spTgt>
                                        </p:tgtEl>
                                        <p:attrNameLst>
                                          <p:attrName>style.visibility</p:attrName>
                                        </p:attrNameLst>
                                      </p:cBhvr>
                                      <p:to>
                                        <p:strVal val="visible"/>
                                      </p:to>
                                    </p:set>
                                    <p:animEffect transition="in" filter="randombar(vertical)">
                                      <p:cBhvr>
                                        <p:cTn id="29" dur="500"/>
                                        <p:tgtEl>
                                          <p:spTgt spid="133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274638"/>
            <a:ext cx="7924800" cy="1143000"/>
          </a:xfrm>
        </p:spPr>
        <p:txBody>
          <a:bodyPr>
            <a:normAutofit/>
          </a:bodyPr>
          <a:lstStyle/>
          <a:p>
            <a:pPr algn="l"/>
            <a:r>
              <a:rPr lang="en-US" sz="3600" b="1" dirty="0"/>
              <a:t>6.  In-Tray Exercise</a:t>
            </a:r>
            <a:endParaRPr lang="en-MY" sz="3600" b="1" dirty="0"/>
          </a:p>
        </p:txBody>
      </p:sp>
      <p:sp>
        <p:nvSpPr>
          <p:cNvPr id="5" name="Content Placeholder 4"/>
          <p:cNvSpPr>
            <a:spLocks noGrp="1"/>
          </p:cNvSpPr>
          <p:nvPr>
            <p:ph idx="1"/>
          </p:nvPr>
        </p:nvSpPr>
        <p:spPr>
          <a:xfrm>
            <a:off x="685800" y="1447800"/>
            <a:ext cx="8001000" cy="5029200"/>
          </a:xfrm>
        </p:spPr>
        <p:txBody>
          <a:bodyPr>
            <a:normAutofit/>
          </a:bodyPr>
          <a:lstStyle/>
          <a:p>
            <a:r>
              <a:rPr lang="en-US" dirty="0"/>
              <a:t>Another variation of the case method</a:t>
            </a:r>
          </a:p>
          <a:p>
            <a:r>
              <a:rPr lang="en-US" dirty="0"/>
              <a:t>Various types of paperwork (letters, reports, notes, messages) are collected to represent documents lying in the ‘in-tray’ to be acted upon within less than an hour</a:t>
            </a:r>
          </a:p>
          <a:p>
            <a:r>
              <a:rPr lang="en-US" dirty="0"/>
              <a:t>Excellent practice in relating to time pressure</a:t>
            </a:r>
          </a:p>
          <a:p>
            <a:r>
              <a:rPr lang="en-US" dirty="0"/>
              <a:t>Decisions made by individual case users are then discussed to ascertain the ‘quality’ of such decisions</a:t>
            </a:r>
            <a:endParaRPr lang="en-M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685800" y="762000"/>
            <a:ext cx="8229600" cy="5047536"/>
          </a:xfrm>
          <a:prstGeom prst="rect">
            <a:avLst/>
          </a:prstGeom>
          <a:noFill/>
          <a:ln w="9525">
            <a:noFill/>
            <a:miter lim="800000"/>
            <a:headEnd/>
            <a:tailEnd/>
          </a:ln>
        </p:spPr>
        <p:txBody>
          <a:bodyPr wrap="square">
            <a:spAutoFit/>
          </a:bodyPr>
          <a:lstStyle/>
          <a:p>
            <a:pPr algn="ctr" eaLnBrk="1" hangingPunct="1">
              <a:spcBef>
                <a:spcPct val="50000"/>
              </a:spcBef>
            </a:pPr>
            <a:r>
              <a:rPr lang="en-US" sz="2800" b="1" dirty="0">
                <a:latin typeface="Comic Sans MS" pitchFamily="66" charset="0"/>
              </a:rPr>
              <a:t>CLASSIFICATION OF CASES</a:t>
            </a:r>
          </a:p>
          <a:p>
            <a:pPr algn="ctr" eaLnBrk="1" hangingPunct="1">
              <a:spcBef>
                <a:spcPct val="50000"/>
              </a:spcBef>
            </a:pPr>
            <a:endParaRPr lang="en-US" sz="2800" b="1" dirty="0">
              <a:latin typeface="Comic Sans MS" pitchFamily="66" charset="0"/>
            </a:endParaRPr>
          </a:p>
          <a:p>
            <a:pPr eaLnBrk="1" hangingPunct="1">
              <a:spcBef>
                <a:spcPct val="50000"/>
              </a:spcBef>
              <a:buFont typeface="Wingdings" pitchFamily="2" charset="2"/>
              <a:buChar char="v"/>
            </a:pPr>
            <a:r>
              <a:rPr lang="en-US" sz="2800" b="1" dirty="0">
                <a:latin typeface="Comic Sans MS" pitchFamily="66" charset="0"/>
              </a:rPr>
              <a:t> COMPREHENSIVE</a:t>
            </a:r>
          </a:p>
          <a:p>
            <a:pPr lvl="1" eaLnBrk="1" hangingPunct="1">
              <a:spcBef>
                <a:spcPct val="50000"/>
              </a:spcBef>
              <a:buFontTx/>
              <a:buChar char="•"/>
            </a:pPr>
            <a:r>
              <a:rPr lang="en-US" sz="2800" dirty="0">
                <a:latin typeface="Comic Sans MS" pitchFamily="66" charset="0"/>
              </a:rPr>
              <a:t> covers every aspect of an entity/ corporation or organizational unit</a:t>
            </a:r>
          </a:p>
          <a:p>
            <a:pPr lvl="1" eaLnBrk="1" hangingPunct="1">
              <a:spcBef>
                <a:spcPct val="50000"/>
              </a:spcBef>
              <a:buFontTx/>
              <a:buChar char="•"/>
            </a:pPr>
            <a:r>
              <a:rPr lang="en-US" sz="2800" dirty="0">
                <a:latin typeface="Comic Sans MS" pitchFamily="66" charset="0"/>
              </a:rPr>
              <a:t> understanding of the total entity/ industry and its problems</a:t>
            </a:r>
          </a:p>
          <a:p>
            <a:pPr lvl="1" eaLnBrk="1" hangingPunct="1">
              <a:spcBef>
                <a:spcPct val="50000"/>
              </a:spcBef>
              <a:buFontTx/>
              <a:buChar char="•"/>
            </a:pPr>
            <a:r>
              <a:rPr lang="en-US" sz="2800" dirty="0">
                <a:latin typeface="Comic Sans MS" pitchFamily="66" charset="0"/>
              </a:rPr>
              <a:t> macro in nature and require higher management deliberations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4340">
                                            <p:txEl>
                                              <p:pRg st="2" end="2"/>
                                            </p:txEl>
                                          </p:spTgt>
                                        </p:tgtEl>
                                        <p:attrNameLst>
                                          <p:attrName>style.visibility</p:attrName>
                                        </p:attrNameLst>
                                      </p:cBhvr>
                                      <p:to>
                                        <p:strVal val="visible"/>
                                      </p:to>
                                    </p:set>
                                    <p:animEffect transition="in" filter="fade">
                                      <p:cBhvr>
                                        <p:cTn id="7" dur="500"/>
                                        <p:tgtEl>
                                          <p:spTgt spid="14340">
                                            <p:txEl>
                                              <p:pRg st="2" end="2"/>
                                            </p:txEl>
                                          </p:spTgt>
                                        </p:tgtEl>
                                      </p:cBhvr>
                                    </p:animEffect>
                                    <p:anim calcmode="lin" valueType="num">
                                      <p:cBhvr>
                                        <p:cTn id="8" dur="500" fill="hold"/>
                                        <p:tgtEl>
                                          <p:spTgt spid="14340">
                                            <p:txEl>
                                              <p:pRg st="2" end="2"/>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14340">
                                            <p:txEl>
                                              <p:pRg st="2" end="2"/>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4340">
                                            <p:txEl>
                                              <p:pRg st="2" end="2"/>
                                            </p:txEl>
                                          </p:spTgt>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14" presetClass="entr" presetSubtype="10" fill="hold" nodeType="afterEffect">
                                  <p:stCondLst>
                                    <p:cond delay="0"/>
                                  </p:stCondLst>
                                  <p:childTnLst>
                                    <p:set>
                                      <p:cBhvr>
                                        <p:cTn id="13" dur="1" fill="hold">
                                          <p:stCondLst>
                                            <p:cond delay="0"/>
                                          </p:stCondLst>
                                        </p:cTn>
                                        <p:tgtEl>
                                          <p:spTgt spid="14340">
                                            <p:txEl>
                                              <p:pRg st="3" end="3"/>
                                            </p:txEl>
                                          </p:spTgt>
                                        </p:tgtEl>
                                        <p:attrNameLst>
                                          <p:attrName>style.visibility</p:attrName>
                                        </p:attrNameLst>
                                      </p:cBhvr>
                                      <p:to>
                                        <p:strVal val="visible"/>
                                      </p:to>
                                    </p:set>
                                    <p:animEffect transition="in" filter="randombar(horizontal)">
                                      <p:cBhvr>
                                        <p:cTn id="14" dur="500"/>
                                        <p:tgtEl>
                                          <p:spTgt spid="14340">
                                            <p:txEl>
                                              <p:pRg st="3" end="3"/>
                                            </p:txEl>
                                          </p:spTgt>
                                        </p:tgtEl>
                                      </p:cBhvr>
                                    </p:animEffect>
                                  </p:childTnLst>
                                </p:cTn>
                              </p:par>
                            </p:childTnLst>
                          </p:cTn>
                        </p:par>
                        <p:par>
                          <p:cTn id="15" fill="hold">
                            <p:stCondLst>
                              <p:cond delay="1000"/>
                            </p:stCondLst>
                            <p:childTnLst>
                              <p:par>
                                <p:cTn id="16" presetID="2" presetClass="entr" presetSubtype="4" fill="hold" nodeType="afterEffect">
                                  <p:stCondLst>
                                    <p:cond delay="0"/>
                                  </p:stCondLst>
                                  <p:childTnLst>
                                    <p:set>
                                      <p:cBhvr>
                                        <p:cTn id="17" dur="1" fill="hold">
                                          <p:stCondLst>
                                            <p:cond delay="0"/>
                                          </p:stCondLst>
                                        </p:cTn>
                                        <p:tgtEl>
                                          <p:spTgt spid="14340">
                                            <p:txEl>
                                              <p:pRg st="4" end="4"/>
                                            </p:txEl>
                                          </p:spTgt>
                                        </p:tgtEl>
                                        <p:attrNameLst>
                                          <p:attrName>style.visibility</p:attrName>
                                        </p:attrNameLst>
                                      </p:cBhvr>
                                      <p:to>
                                        <p:strVal val="visible"/>
                                      </p:to>
                                    </p:set>
                                    <p:anim calcmode="lin" valueType="num">
                                      <p:cBhvr additive="base">
                                        <p:cTn id="18" dur="500" fill="hold"/>
                                        <p:tgtEl>
                                          <p:spTgt spid="14340">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4340">
                                            <p:txEl>
                                              <p:pRg st="4" end="4"/>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43" presetClass="entr" presetSubtype="0" fill="hold" nodeType="afterEffect">
                                  <p:stCondLst>
                                    <p:cond delay="0"/>
                                  </p:stCondLst>
                                  <p:childTnLst>
                                    <p:set>
                                      <p:cBhvr>
                                        <p:cTn id="22" dur="1" fill="hold">
                                          <p:stCondLst>
                                            <p:cond delay="0"/>
                                          </p:stCondLst>
                                        </p:cTn>
                                        <p:tgtEl>
                                          <p:spTgt spid="14340">
                                            <p:txEl>
                                              <p:pRg st="5" end="5"/>
                                            </p:txEl>
                                          </p:spTgt>
                                        </p:tgtEl>
                                        <p:attrNameLst>
                                          <p:attrName>style.visibility</p:attrName>
                                        </p:attrNameLst>
                                      </p:cBhvr>
                                      <p:to>
                                        <p:strVal val="visible"/>
                                      </p:to>
                                    </p:set>
                                    <p:animEffect transition="in" filter="fade">
                                      <p:cBhvr>
                                        <p:cTn id="23" dur="50"/>
                                        <p:tgtEl>
                                          <p:spTgt spid="14340">
                                            <p:txEl>
                                              <p:pRg st="5" end="5"/>
                                            </p:txEl>
                                          </p:spTgt>
                                        </p:tgtEl>
                                      </p:cBhvr>
                                    </p:animEffect>
                                    <p:anim calcmode="lin" valueType="num">
                                      <p:cBhvr>
                                        <p:cTn id="24" dur="200" fill="hold"/>
                                        <p:tgtEl>
                                          <p:spTgt spid="14340">
                                            <p:txEl>
                                              <p:pRg st="5" end="5"/>
                                            </p:txEl>
                                          </p:spTgt>
                                        </p:tgtEl>
                                        <p:attrNameLst>
                                          <p:attrName>ppt_x</p:attrName>
                                        </p:attrNameLst>
                                      </p:cBhvr>
                                      <p:tavLst>
                                        <p:tav tm="0">
                                          <p:val>
                                            <p:strVal val="#ppt_x"/>
                                          </p:val>
                                        </p:tav>
                                        <p:tav tm="100000">
                                          <p:val>
                                            <p:strVal val="#ppt_x"/>
                                          </p:val>
                                        </p:tav>
                                      </p:tavLst>
                                    </p:anim>
                                    <p:anim calcmode="lin" valueType="num">
                                      <p:cBhvr>
                                        <p:cTn id="25" dur="200" fill="hold"/>
                                        <p:tgtEl>
                                          <p:spTgt spid="14340">
                                            <p:txEl>
                                              <p:pRg st="5" end="5"/>
                                            </p:txEl>
                                          </p:spTgt>
                                        </p:tgtEl>
                                        <p:attrNameLst>
                                          <p:attrName>ppt_y</p:attrName>
                                        </p:attrNameLst>
                                      </p:cBhvr>
                                      <p:tavLst>
                                        <p:tav tm="0">
                                          <p:val>
                                            <p:strVal val="#ppt_y+0.31"/>
                                          </p:val>
                                        </p:tav>
                                        <p:tav tm="100000">
                                          <p:val>
                                            <p:strVal val="#ppt_y+0.31"/>
                                          </p:val>
                                        </p:tav>
                                      </p:tavLst>
                                    </p:anim>
                                    <p:anim calcmode="lin" valueType="num">
                                      <p:cBhvr>
                                        <p:cTn id="26" dur="300" decel="50000" fill="hold">
                                          <p:stCondLst>
                                            <p:cond delay="200"/>
                                          </p:stCondLst>
                                        </p:cTn>
                                        <p:tgtEl>
                                          <p:spTgt spid="14340">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300" decel="50000" fill="hold">
                                          <p:stCondLst>
                                            <p:cond delay="200"/>
                                          </p:stCondLst>
                                        </p:cTn>
                                        <p:tgtEl>
                                          <p:spTgt spid="14340">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762000" y="685800"/>
            <a:ext cx="8153400" cy="4893647"/>
          </a:xfrm>
          <a:prstGeom prst="rect">
            <a:avLst/>
          </a:prstGeom>
          <a:noFill/>
          <a:ln w="9525">
            <a:noFill/>
            <a:miter lim="800000"/>
            <a:headEnd/>
            <a:tailEnd/>
          </a:ln>
        </p:spPr>
        <p:txBody>
          <a:bodyPr wrap="square">
            <a:spAutoFit/>
          </a:bodyPr>
          <a:lstStyle/>
          <a:p>
            <a:pPr algn="ctr" eaLnBrk="1" hangingPunct="1">
              <a:spcBef>
                <a:spcPct val="50000"/>
              </a:spcBef>
            </a:pPr>
            <a:r>
              <a:rPr lang="en-US" sz="2400" b="1" dirty="0">
                <a:latin typeface="Comic Sans MS" pitchFamily="66" charset="0"/>
              </a:rPr>
              <a:t>CLASSIFICATION OF CASES</a:t>
            </a:r>
          </a:p>
          <a:p>
            <a:pPr algn="ctr" eaLnBrk="1" hangingPunct="1">
              <a:spcBef>
                <a:spcPct val="50000"/>
              </a:spcBef>
            </a:pPr>
            <a:endParaRPr lang="en-US" sz="2400" b="1" dirty="0">
              <a:latin typeface="Comic Sans MS" pitchFamily="66" charset="0"/>
            </a:endParaRPr>
          </a:p>
          <a:p>
            <a:pPr eaLnBrk="1" hangingPunct="1">
              <a:spcBef>
                <a:spcPct val="50000"/>
              </a:spcBef>
              <a:buFont typeface="Wingdings" pitchFamily="2" charset="2"/>
              <a:buChar char="v"/>
            </a:pPr>
            <a:r>
              <a:rPr lang="en-US" sz="2400" b="1" dirty="0">
                <a:latin typeface="Comic Sans MS" pitchFamily="66" charset="0"/>
              </a:rPr>
              <a:t> FUNCTIONAL</a:t>
            </a:r>
          </a:p>
          <a:p>
            <a:pPr lvl="1" eaLnBrk="1" hangingPunct="1">
              <a:spcBef>
                <a:spcPct val="50000"/>
              </a:spcBef>
              <a:buFontTx/>
              <a:buChar char="•"/>
            </a:pPr>
            <a:r>
              <a:rPr lang="en-US" sz="2400" dirty="0">
                <a:latin typeface="Comic Sans MS" pitchFamily="66" charset="0"/>
              </a:rPr>
              <a:t> covers specific functional areas of business or operations such as finance, marketing, personnel etc.</a:t>
            </a:r>
          </a:p>
          <a:p>
            <a:pPr lvl="1" eaLnBrk="1" hangingPunct="1">
              <a:spcBef>
                <a:spcPct val="50000"/>
              </a:spcBef>
            </a:pPr>
            <a:endParaRPr lang="en-US" sz="2400" dirty="0">
              <a:latin typeface="Comic Sans MS" pitchFamily="66" charset="0"/>
            </a:endParaRPr>
          </a:p>
          <a:p>
            <a:pPr eaLnBrk="1" hangingPunct="1">
              <a:spcBef>
                <a:spcPct val="50000"/>
              </a:spcBef>
              <a:buFont typeface="Wingdings" pitchFamily="2" charset="2"/>
              <a:buChar char="v"/>
            </a:pPr>
            <a:r>
              <a:rPr lang="en-US" sz="2400" b="1" dirty="0">
                <a:latin typeface="Comic Sans MS" pitchFamily="66" charset="0"/>
              </a:rPr>
              <a:t> SUB-FUNCTIONAL</a:t>
            </a:r>
          </a:p>
          <a:p>
            <a:pPr lvl="1" eaLnBrk="1" hangingPunct="1">
              <a:spcBef>
                <a:spcPct val="50000"/>
              </a:spcBef>
              <a:buFontTx/>
              <a:buChar char="•"/>
            </a:pPr>
            <a:r>
              <a:rPr lang="en-US" sz="2400" dirty="0">
                <a:latin typeface="Comic Sans MS" pitchFamily="66" charset="0"/>
              </a:rPr>
              <a:t> covers specific topics or issues within a functional area such as wages, budgets, trade union grievances, material handling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5364">
                                            <p:txEl>
                                              <p:pRg st="2" end="2"/>
                                            </p:txEl>
                                          </p:spTgt>
                                        </p:tgtEl>
                                        <p:attrNameLst>
                                          <p:attrName>style.visibility</p:attrName>
                                        </p:attrNameLst>
                                      </p:cBhvr>
                                      <p:to>
                                        <p:strVal val="visible"/>
                                      </p:to>
                                    </p:set>
                                    <p:anim calcmode="lin" valueType="num">
                                      <p:cBhvr additive="base">
                                        <p:cTn id="7" dur="500" fill="hold"/>
                                        <p:tgtEl>
                                          <p:spTgt spid="1536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4">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nodeType="afterEffect">
                                  <p:stCondLst>
                                    <p:cond delay="0"/>
                                  </p:stCondLst>
                                  <p:childTnLst>
                                    <p:set>
                                      <p:cBhvr>
                                        <p:cTn id="11" dur="1" fill="hold">
                                          <p:stCondLst>
                                            <p:cond delay="0"/>
                                          </p:stCondLst>
                                        </p:cTn>
                                        <p:tgtEl>
                                          <p:spTgt spid="15364">
                                            <p:txEl>
                                              <p:pRg st="3" end="3"/>
                                            </p:txEl>
                                          </p:spTgt>
                                        </p:tgtEl>
                                        <p:attrNameLst>
                                          <p:attrName>style.visibility</p:attrName>
                                        </p:attrNameLst>
                                      </p:cBhvr>
                                      <p:to>
                                        <p:strVal val="visible"/>
                                      </p:to>
                                    </p:set>
                                    <p:animEffect transition="in" filter="randombar(horizontal)">
                                      <p:cBhvr>
                                        <p:cTn id="12" dur="500"/>
                                        <p:tgtEl>
                                          <p:spTgt spid="15364">
                                            <p:txEl>
                                              <p:pRg st="3" end="3"/>
                                            </p:txEl>
                                          </p:spTgt>
                                        </p:tgtEl>
                                      </p:cBhvr>
                                    </p:animEffect>
                                  </p:childTnLst>
                                </p:cTn>
                              </p:par>
                            </p:childTnLst>
                          </p:cTn>
                        </p:par>
                        <p:par>
                          <p:cTn id="13" fill="hold">
                            <p:stCondLst>
                              <p:cond delay="1000"/>
                            </p:stCondLst>
                            <p:childTnLst>
                              <p:par>
                                <p:cTn id="14" presetID="14" presetClass="entr" presetSubtype="10" fill="hold" nodeType="afterEffect">
                                  <p:stCondLst>
                                    <p:cond delay="0"/>
                                  </p:stCondLst>
                                  <p:childTnLst>
                                    <p:set>
                                      <p:cBhvr>
                                        <p:cTn id="15" dur="1" fill="hold">
                                          <p:stCondLst>
                                            <p:cond delay="0"/>
                                          </p:stCondLst>
                                        </p:cTn>
                                        <p:tgtEl>
                                          <p:spTgt spid="15364">
                                            <p:txEl>
                                              <p:pRg st="5" end="5"/>
                                            </p:txEl>
                                          </p:spTgt>
                                        </p:tgtEl>
                                        <p:attrNameLst>
                                          <p:attrName>style.visibility</p:attrName>
                                        </p:attrNameLst>
                                      </p:cBhvr>
                                      <p:to>
                                        <p:strVal val="visible"/>
                                      </p:to>
                                    </p:set>
                                    <p:animEffect transition="in" filter="randombar(horizontal)">
                                      <p:cBhvr>
                                        <p:cTn id="16" dur="500"/>
                                        <p:tgtEl>
                                          <p:spTgt spid="15364">
                                            <p:txEl>
                                              <p:pRg st="5" end="5"/>
                                            </p:txEl>
                                          </p:spTgt>
                                        </p:tgtEl>
                                      </p:cBhvr>
                                    </p:animEffect>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15364">
                                            <p:txEl>
                                              <p:pRg st="6" end="6"/>
                                            </p:txEl>
                                          </p:spTgt>
                                        </p:tgtEl>
                                        <p:attrNameLst>
                                          <p:attrName>style.visibility</p:attrName>
                                        </p:attrNameLst>
                                      </p:cBhvr>
                                      <p:to>
                                        <p:strVal val="visible"/>
                                      </p:to>
                                    </p:set>
                                    <p:anim calcmode="lin" valueType="num">
                                      <p:cBhvr additive="base">
                                        <p:cTn id="20" dur="500" fill="hold"/>
                                        <p:tgtEl>
                                          <p:spTgt spid="15364">
                                            <p:txEl>
                                              <p:pRg st="6" end="6"/>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536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ext Box 5"/>
          <p:cNvSpPr txBox="1">
            <a:spLocks noChangeArrowheads="1"/>
          </p:cNvSpPr>
          <p:nvPr/>
        </p:nvSpPr>
        <p:spPr bwMode="auto">
          <a:xfrm>
            <a:off x="762000" y="381000"/>
            <a:ext cx="8153400" cy="6432530"/>
          </a:xfrm>
          <a:prstGeom prst="rect">
            <a:avLst/>
          </a:prstGeom>
          <a:noFill/>
          <a:ln w="9525">
            <a:noFill/>
            <a:miter lim="800000"/>
            <a:headEnd/>
            <a:tailEnd/>
          </a:ln>
        </p:spPr>
        <p:txBody>
          <a:bodyPr wrap="square">
            <a:spAutoFit/>
          </a:bodyPr>
          <a:lstStyle/>
          <a:p>
            <a:pPr algn="ctr" eaLnBrk="1" hangingPunct="1">
              <a:spcBef>
                <a:spcPct val="50000"/>
              </a:spcBef>
            </a:pPr>
            <a:r>
              <a:rPr lang="en-US" sz="2800" b="1" dirty="0">
                <a:latin typeface="Comic Sans MS" pitchFamily="66" charset="0"/>
              </a:rPr>
              <a:t>CASE FORMATS</a:t>
            </a:r>
          </a:p>
          <a:p>
            <a:pPr eaLnBrk="1" hangingPunct="1">
              <a:spcBef>
                <a:spcPct val="50000"/>
              </a:spcBef>
            </a:pPr>
            <a:endParaRPr lang="en-US" sz="2800" b="1" dirty="0">
              <a:latin typeface="Comic Sans MS" pitchFamily="66" charset="0"/>
            </a:endParaRPr>
          </a:p>
          <a:p>
            <a:pPr eaLnBrk="1" hangingPunct="1">
              <a:spcBef>
                <a:spcPct val="50000"/>
              </a:spcBef>
              <a:buFont typeface="Wingdings" pitchFamily="2" charset="2"/>
              <a:buChar char="v"/>
            </a:pPr>
            <a:r>
              <a:rPr lang="en-US" sz="2800" b="1" dirty="0">
                <a:latin typeface="Comic Sans MS" pitchFamily="66" charset="0"/>
              </a:rPr>
              <a:t> WRITTEN</a:t>
            </a:r>
          </a:p>
          <a:p>
            <a:pPr lvl="1" eaLnBrk="1" hangingPunct="1">
              <a:spcBef>
                <a:spcPct val="50000"/>
              </a:spcBef>
              <a:buFontTx/>
              <a:buChar char="•"/>
            </a:pPr>
            <a:r>
              <a:rPr lang="en-US" sz="2800" dirty="0">
                <a:latin typeface="Comic Sans MS" pitchFamily="66" charset="0"/>
              </a:rPr>
              <a:t> most common and convenient</a:t>
            </a:r>
          </a:p>
          <a:p>
            <a:pPr lvl="1" eaLnBrk="1" hangingPunct="1">
              <a:spcBef>
                <a:spcPct val="50000"/>
              </a:spcBef>
              <a:buFontTx/>
              <a:buChar char="•"/>
            </a:pPr>
            <a:r>
              <a:rPr lang="en-US" sz="2800" dirty="0">
                <a:latin typeface="Comic Sans MS" pitchFamily="66" charset="0"/>
              </a:rPr>
              <a:t> with additional notes, charts and tables as appendices</a:t>
            </a:r>
          </a:p>
          <a:p>
            <a:pPr lvl="1" eaLnBrk="1" hangingPunct="1">
              <a:spcBef>
                <a:spcPct val="50000"/>
              </a:spcBef>
              <a:buFontTx/>
              <a:buChar char="•"/>
            </a:pPr>
            <a:r>
              <a:rPr lang="en-US" sz="2800" dirty="0">
                <a:latin typeface="Comic Sans MS" pitchFamily="66" charset="0"/>
              </a:rPr>
              <a:t> sometimes combined with slides and tapes to make it more interesting</a:t>
            </a:r>
          </a:p>
          <a:p>
            <a:pPr lvl="1" eaLnBrk="1" hangingPunct="1">
              <a:spcBef>
                <a:spcPct val="50000"/>
              </a:spcBef>
              <a:buFontTx/>
              <a:buChar char="•"/>
            </a:pPr>
            <a:r>
              <a:rPr lang="en-US" sz="2800" dirty="0">
                <a:latin typeface="Comic Sans MS" pitchFamily="66" charset="0"/>
              </a:rPr>
              <a:t> can be presented on-line using modern technology, social media etc. </a:t>
            </a:r>
          </a:p>
          <a:p>
            <a:pPr lvl="1" eaLnBrk="1" hangingPunct="1">
              <a:spcBef>
                <a:spcPct val="50000"/>
              </a:spcBef>
            </a:pPr>
            <a:endParaRPr lang="en-US" sz="3200" dirty="0">
              <a:solidFill>
                <a:srgbClr val="99FF33"/>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6389">
                                            <p:txEl>
                                              <p:pRg st="2" end="2"/>
                                            </p:txEl>
                                          </p:spTgt>
                                        </p:tgtEl>
                                        <p:attrNameLst>
                                          <p:attrName>style.visibility</p:attrName>
                                        </p:attrNameLst>
                                      </p:cBhvr>
                                      <p:to>
                                        <p:strVal val="visible"/>
                                      </p:to>
                                    </p:set>
                                    <p:animEffect transition="in" filter="fade">
                                      <p:cBhvr>
                                        <p:cTn id="7" dur="500"/>
                                        <p:tgtEl>
                                          <p:spTgt spid="16389">
                                            <p:txEl>
                                              <p:pRg st="2" end="2"/>
                                            </p:txEl>
                                          </p:spTgt>
                                        </p:tgtEl>
                                      </p:cBhvr>
                                    </p:animEffect>
                                    <p:anim calcmode="lin" valueType="num">
                                      <p:cBhvr>
                                        <p:cTn id="8" dur="500" fill="hold"/>
                                        <p:tgtEl>
                                          <p:spTgt spid="16389">
                                            <p:txEl>
                                              <p:pRg st="2" end="2"/>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16389">
                                            <p:txEl>
                                              <p:pRg st="2" end="2"/>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6389">
                                            <p:txEl>
                                              <p:pRg st="2" end="2"/>
                                            </p:txEl>
                                          </p:spTgt>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40" presetClass="entr" presetSubtype="0" fill="hold" nodeType="afterEffect">
                                  <p:stCondLst>
                                    <p:cond delay="0"/>
                                  </p:stCondLst>
                                  <p:iterate type="lt">
                                    <p:tmPct val="10000"/>
                                  </p:iterate>
                                  <p:childTnLst>
                                    <p:set>
                                      <p:cBhvr>
                                        <p:cTn id="13" dur="1" fill="hold">
                                          <p:stCondLst>
                                            <p:cond delay="0"/>
                                          </p:stCondLst>
                                        </p:cTn>
                                        <p:tgtEl>
                                          <p:spTgt spid="16389">
                                            <p:txEl>
                                              <p:pRg st="3" end="3"/>
                                            </p:txEl>
                                          </p:spTgt>
                                        </p:tgtEl>
                                        <p:attrNameLst>
                                          <p:attrName>style.visibility</p:attrName>
                                        </p:attrNameLst>
                                      </p:cBhvr>
                                      <p:to>
                                        <p:strVal val="visible"/>
                                      </p:to>
                                    </p:set>
                                    <p:animEffect transition="in" filter="fade">
                                      <p:cBhvr>
                                        <p:cTn id="14" dur="500"/>
                                        <p:tgtEl>
                                          <p:spTgt spid="16389">
                                            <p:txEl>
                                              <p:pRg st="3" end="3"/>
                                            </p:txEl>
                                          </p:spTgt>
                                        </p:tgtEl>
                                      </p:cBhvr>
                                    </p:animEffect>
                                    <p:anim calcmode="lin" valueType="num">
                                      <p:cBhvr>
                                        <p:cTn id="15" dur="500" fill="hold"/>
                                        <p:tgtEl>
                                          <p:spTgt spid="16389">
                                            <p:txEl>
                                              <p:pRg st="3" end="3"/>
                                            </p:txEl>
                                          </p:spTgt>
                                        </p:tgtEl>
                                        <p:attrNameLst>
                                          <p:attrName>ppt_x</p:attrName>
                                        </p:attrNameLst>
                                      </p:cBhvr>
                                      <p:tavLst>
                                        <p:tav tm="0">
                                          <p:val>
                                            <p:strVal val="#ppt_x-.1"/>
                                          </p:val>
                                        </p:tav>
                                        <p:tav tm="100000">
                                          <p:val>
                                            <p:strVal val="#ppt_x"/>
                                          </p:val>
                                        </p:tav>
                                      </p:tavLst>
                                    </p:anim>
                                    <p:anim calcmode="lin" valueType="num">
                                      <p:cBhvr>
                                        <p:cTn id="16" dur="500" fill="hold"/>
                                        <p:tgtEl>
                                          <p:spTgt spid="16389">
                                            <p:txEl>
                                              <p:pRg st="3" end="3"/>
                                            </p:txEl>
                                          </p:spTgt>
                                        </p:tgtEl>
                                        <p:attrNameLst>
                                          <p:attrName>ppt_y</p:attrName>
                                        </p:attrNameLst>
                                      </p:cBhvr>
                                      <p:tavLst>
                                        <p:tav tm="0">
                                          <p:val>
                                            <p:strVal val="#ppt_y"/>
                                          </p:val>
                                        </p:tav>
                                        <p:tav tm="100000">
                                          <p:val>
                                            <p:strVal val="#ppt_y"/>
                                          </p:val>
                                        </p:tav>
                                      </p:tavLst>
                                    </p:anim>
                                  </p:childTnLst>
                                </p:cTn>
                              </p:par>
                            </p:childTnLst>
                          </p:cTn>
                        </p:par>
                        <p:par>
                          <p:cTn id="17" fill="hold">
                            <p:stCondLst>
                              <p:cond delay="2100"/>
                            </p:stCondLst>
                            <p:childTnLst>
                              <p:par>
                                <p:cTn id="18" presetID="43" presetClass="entr" presetSubtype="0" fill="hold" nodeType="afterEffect">
                                  <p:stCondLst>
                                    <p:cond delay="0"/>
                                  </p:stCondLst>
                                  <p:childTnLst>
                                    <p:set>
                                      <p:cBhvr>
                                        <p:cTn id="19" dur="1" fill="hold">
                                          <p:stCondLst>
                                            <p:cond delay="0"/>
                                          </p:stCondLst>
                                        </p:cTn>
                                        <p:tgtEl>
                                          <p:spTgt spid="16389">
                                            <p:txEl>
                                              <p:pRg st="4" end="4"/>
                                            </p:txEl>
                                          </p:spTgt>
                                        </p:tgtEl>
                                        <p:attrNameLst>
                                          <p:attrName>style.visibility</p:attrName>
                                        </p:attrNameLst>
                                      </p:cBhvr>
                                      <p:to>
                                        <p:strVal val="visible"/>
                                      </p:to>
                                    </p:set>
                                    <p:animEffect transition="in" filter="fade">
                                      <p:cBhvr>
                                        <p:cTn id="20" dur="100"/>
                                        <p:tgtEl>
                                          <p:spTgt spid="16389">
                                            <p:txEl>
                                              <p:pRg st="4" end="4"/>
                                            </p:txEl>
                                          </p:spTgt>
                                        </p:tgtEl>
                                      </p:cBhvr>
                                    </p:animEffect>
                                    <p:anim calcmode="lin" valueType="num">
                                      <p:cBhvr>
                                        <p:cTn id="21" dur="400" fill="hold"/>
                                        <p:tgtEl>
                                          <p:spTgt spid="16389">
                                            <p:txEl>
                                              <p:pRg st="4" end="4"/>
                                            </p:txEl>
                                          </p:spTgt>
                                        </p:tgtEl>
                                        <p:attrNameLst>
                                          <p:attrName>ppt_x</p:attrName>
                                        </p:attrNameLst>
                                      </p:cBhvr>
                                      <p:tavLst>
                                        <p:tav tm="0">
                                          <p:val>
                                            <p:strVal val="#ppt_x"/>
                                          </p:val>
                                        </p:tav>
                                        <p:tav tm="100000">
                                          <p:val>
                                            <p:strVal val="#ppt_x"/>
                                          </p:val>
                                        </p:tav>
                                      </p:tavLst>
                                    </p:anim>
                                    <p:anim calcmode="lin" valueType="num">
                                      <p:cBhvr>
                                        <p:cTn id="22" dur="400" fill="hold"/>
                                        <p:tgtEl>
                                          <p:spTgt spid="16389">
                                            <p:txEl>
                                              <p:pRg st="4" end="4"/>
                                            </p:txEl>
                                          </p:spTgt>
                                        </p:tgtEl>
                                        <p:attrNameLst>
                                          <p:attrName>ppt_y</p:attrName>
                                        </p:attrNameLst>
                                      </p:cBhvr>
                                      <p:tavLst>
                                        <p:tav tm="0">
                                          <p:val>
                                            <p:strVal val="#ppt_y+0.31"/>
                                          </p:val>
                                        </p:tav>
                                        <p:tav tm="100000">
                                          <p:val>
                                            <p:strVal val="#ppt_y+0.31"/>
                                          </p:val>
                                        </p:tav>
                                      </p:tavLst>
                                    </p:anim>
                                    <p:anim calcmode="lin" valueType="num">
                                      <p:cBhvr>
                                        <p:cTn id="23" dur="600" decel="50000" fill="hold">
                                          <p:stCondLst>
                                            <p:cond delay="400"/>
                                          </p:stCondLst>
                                        </p:cTn>
                                        <p:tgtEl>
                                          <p:spTgt spid="16389">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4" dur="600" decel="50000" fill="hold">
                                          <p:stCondLst>
                                            <p:cond delay="400"/>
                                          </p:stCondLst>
                                        </p:cTn>
                                        <p:tgtEl>
                                          <p:spTgt spid="16389">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5" fill="hold">
                            <p:stCondLst>
                              <p:cond delay="3100"/>
                            </p:stCondLst>
                            <p:childTnLst>
                              <p:par>
                                <p:cTn id="26" presetID="20" presetClass="entr" presetSubtype="0" fill="hold" nodeType="afterEffect">
                                  <p:stCondLst>
                                    <p:cond delay="0"/>
                                  </p:stCondLst>
                                  <p:childTnLst>
                                    <p:set>
                                      <p:cBhvr>
                                        <p:cTn id="27" dur="1" fill="hold">
                                          <p:stCondLst>
                                            <p:cond delay="0"/>
                                          </p:stCondLst>
                                        </p:cTn>
                                        <p:tgtEl>
                                          <p:spTgt spid="16389">
                                            <p:txEl>
                                              <p:pRg st="5" end="5"/>
                                            </p:txEl>
                                          </p:spTgt>
                                        </p:tgtEl>
                                        <p:attrNameLst>
                                          <p:attrName>style.visibility</p:attrName>
                                        </p:attrNameLst>
                                      </p:cBhvr>
                                      <p:to>
                                        <p:strVal val="visible"/>
                                      </p:to>
                                    </p:set>
                                    <p:animEffect transition="in" filter="wedge">
                                      <p:cBhvr>
                                        <p:cTn id="28" dur="500"/>
                                        <p:tgtEl>
                                          <p:spTgt spid="16389">
                                            <p:txEl>
                                              <p:pRg st="5" end="5"/>
                                            </p:txEl>
                                          </p:spTgt>
                                        </p:tgtEl>
                                      </p:cBhvr>
                                    </p:animEffect>
                                  </p:childTnLst>
                                </p:cTn>
                              </p:par>
                            </p:childTnLst>
                          </p:cTn>
                        </p:par>
                        <p:par>
                          <p:cTn id="29" fill="hold">
                            <p:stCondLst>
                              <p:cond delay="3600"/>
                            </p:stCondLst>
                            <p:childTnLst>
                              <p:par>
                                <p:cTn id="30" presetID="50" presetClass="entr" presetSubtype="0" decel="100000" fill="hold" nodeType="afterEffect">
                                  <p:stCondLst>
                                    <p:cond delay="0"/>
                                  </p:stCondLst>
                                  <p:childTnLst>
                                    <p:set>
                                      <p:cBhvr>
                                        <p:cTn id="31" dur="1" fill="hold">
                                          <p:stCondLst>
                                            <p:cond delay="0"/>
                                          </p:stCondLst>
                                        </p:cTn>
                                        <p:tgtEl>
                                          <p:spTgt spid="16389">
                                            <p:txEl>
                                              <p:pRg st="6" end="6"/>
                                            </p:txEl>
                                          </p:spTgt>
                                        </p:tgtEl>
                                        <p:attrNameLst>
                                          <p:attrName>style.visibility</p:attrName>
                                        </p:attrNameLst>
                                      </p:cBhvr>
                                      <p:to>
                                        <p:strVal val="visible"/>
                                      </p:to>
                                    </p:set>
                                    <p:anim calcmode="lin" valueType="num">
                                      <p:cBhvr>
                                        <p:cTn id="32" dur="500" fill="hold"/>
                                        <p:tgtEl>
                                          <p:spTgt spid="16389">
                                            <p:txEl>
                                              <p:pRg st="6" end="6"/>
                                            </p:txEl>
                                          </p:spTgt>
                                        </p:tgtEl>
                                        <p:attrNameLst>
                                          <p:attrName>ppt_w</p:attrName>
                                        </p:attrNameLst>
                                      </p:cBhvr>
                                      <p:tavLst>
                                        <p:tav tm="0">
                                          <p:val>
                                            <p:strVal val="#ppt_w+.3"/>
                                          </p:val>
                                        </p:tav>
                                        <p:tav tm="100000">
                                          <p:val>
                                            <p:strVal val="#ppt_w"/>
                                          </p:val>
                                        </p:tav>
                                      </p:tavLst>
                                    </p:anim>
                                    <p:anim calcmode="lin" valueType="num">
                                      <p:cBhvr>
                                        <p:cTn id="33" dur="500" fill="hold"/>
                                        <p:tgtEl>
                                          <p:spTgt spid="16389">
                                            <p:txEl>
                                              <p:pRg st="6" end="6"/>
                                            </p:txEl>
                                          </p:spTgt>
                                        </p:tgtEl>
                                        <p:attrNameLst>
                                          <p:attrName>ppt_h</p:attrName>
                                        </p:attrNameLst>
                                      </p:cBhvr>
                                      <p:tavLst>
                                        <p:tav tm="0">
                                          <p:val>
                                            <p:strVal val="#ppt_h"/>
                                          </p:val>
                                        </p:tav>
                                        <p:tav tm="100000">
                                          <p:val>
                                            <p:strVal val="#ppt_h"/>
                                          </p:val>
                                        </p:tav>
                                      </p:tavLst>
                                    </p:anim>
                                    <p:animEffect transition="in" filter="fade">
                                      <p:cBhvr>
                                        <p:cTn id="34" dur="500"/>
                                        <p:tgtEl>
                                          <p:spTgt spid="1638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762000" y="533400"/>
            <a:ext cx="8153400" cy="5016758"/>
          </a:xfrm>
          <a:prstGeom prst="rect">
            <a:avLst/>
          </a:prstGeom>
          <a:noFill/>
          <a:ln w="9525">
            <a:noFill/>
            <a:miter lim="800000"/>
            <a:headEnd/>
            <a:tailEnd/>
          </a:ln>
        </p:spPr>
        <p:txBody>
          <a:bodyPr wrap="square">
            <a:spAutoFit/>
          </a:bodyPr>
          <a:lstStyle/>
          <a:p>
            <a:pPr algn="ctr" eaLnBrk="1" hangingPunct="1">
              <a:spcBef>
                <a:spcPct val="50000"/>
              </a:spcBef>
            </a:pPr>
            <a:endParaRPr lang="en-US" sz="800" b="1" dirty="0">
              <a:latin typeface="Comic Sans MS" pitchFamily="66" charset="0"/>
            </a:endParaRPr>
          </a:p>
          <a:p>
            <a:pPr eaLnBrk="1" hangingPunct="1">
              <a:spcBef>
                <a:spcPct val="50000"/>
              </a:spcBef>
              <a:buFont typeface="Wingdings" pitchFamily="2" charset="2"/>
              <a:buChar char="v"/>
            </a:pPr>
            <a:r>
              <a:rPr lang="en-US" sz="2400" b="1" dirty="0">
                <a:latin typeface="Comic Sans MS" pitchFamily="66" charset="0"/>
              </a:rPr>
              <a:t>VISITS</a:t>
            </a:r>
          </a:p>
          <a:p>
            <a:pPr lvl="1" eaLnBrk="1" hangingPunct="1">
              <a:spcBef>
                <a:spcPct val="50000"/>
              </a:spcBef>
              <a:buFontTx/>
              <a:buChar char="•"/>
            </a:pPr>
            <a:r>
              <a:rPr lang="en-US" sz="2400" dirty="0">
                <a:latin typeface="Comic Sans MS" pitchFamily="66" charset="0"/>
              </a:rPr>
              <a:t> field visits to get a first-hand impression and experience of the situation</a:t>
            </a:r>
          </a:p>
          <a:p>
            <a:pPr lvl="1" eaLnBrk="1" hangingPunct="1">
              <a:spcBef>
                <a:spcPct val="50000"/>
              </a:spcBef>
            </a:pPr>
            <a:endParaRPr lang="en-US" sz="2400" dirty="0">
              <a:latin typeface="Comic Sans MS" pitchFamily="66" charset="0"/>
            </a:endParaRPr>
          </a:p>
          <a:p>
            <a:pPr eaLnBrk="1" hangingPunct="1">
              <a:spcBef>
                <a:spcPct val="50000"/>
              </a:spcBef>
              <a:buFont typeface="Wingdings" pitchFamily="2" charset="2"/>
              <a:buChar char="v"/>
            </a:pPr>
            <a:r>
              <a:rPr lang="en-US" sz="2400" b="1" dirty="0">
                <a:latin typeface="Comic Sans MS" pitchFamily="66" charset="0"/>
              </a:rPr>
              <a:t> FILMS</a:t>
            </a:r>
          </a:p>
          <a:p>
            <a:pPr lvl="1" eaLnBrk="1" hangingPunct="1">
              <a:spcBef>
                <a:spcPct val="50000"/>
              </a:spcBef>
              <a:buFontTx/>
              <a:buChar char="•"/>
            </a:pPr>
            <a:r>
              <a:rPr lang="en-US" sz="2400" dirty="0">
                <a:latin typeface="Comic Sans MS" pitchFamily="66" charset="0"/>
              </a:rPr>
              <a:t> presentation of cases through films is interesting because it brings out the reality of the cases even more</a:t>
            </a:r>
          </a:p>
          <a:p>
            <a:pPr lvl="1" eaLnBrk="1" hangingPunct="1">
              <a:spcBef>
                <a:spcPct val="50000"/>
              </a:spcBef>
              <a:buFontTx/>
              <a:buChar char="•"/>
            </a:pPr>
            <a:r>
              <a:rPr lang="en-US" sz="2400" dirty="0">
                <a:latin typeface="Comic Sans MS" pitchFamily="66" charset="0"/>
              </a:rPr>
              <a:t> not very common because of limited market and high production costs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17412">
                                            <p:txEl>
                                              <p:pRg st="1" end="1"/>
                                            </p:txEl>
                                          </p:spTgt>
                                        </p:tgtEl>
                                        <p:attrNameLst>
                                          <p:attrName>style.visibility</p:attrName>
                                        </p:attrNameLst>
                                      </p:cBhvr>
                                      <p:to>
                                        <p:strVal val="visible"/>
                                      </p:to>
                                    </p:set>
                                    <p:anim calcmode="lin" valueType="num">
                                      <p:cBhvr additive="base">
                                        <p:cTn id="7" dur="500" fill="hold"/>
                                        <p:tgtEl>
                                          <p:spTgt spid="1741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2">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nodeType="afterEffect">
                                  <p:stCondLst>
                                    <p:cond delay="0"/>
                                  </p:stCondLst>
                                  <p:childTnLst>
                                    <p:set>
                                      <p:cBhvr>
                                        <p:cTn id="11" dur="1" fill="hold">
                                          <p:stCondLst>
                                            <p:cond delay="0"/>
                                          </p:stCondLst>
                                        </p:cTn>
                                        <p:tgtEl>
                                          <p:spTgt spid="17412">
                                            <p:txEl>
                                              <p:pRg st="2" end="2"/>
                                            </p:txEl>
                                          </p:spTgt>
                                        </p:tgtEl>
                                        <p:attrNameLst>
                                          <p:attrName>style.visibility</p:attrName>
                                        </p:attrNameLst>
                                      </p:cBhvr>
                                      <p:to>
                                        <p:strVal val="visible"/>
                                      </p:to>
                                    </p:set>
                                    <p:animEffect transition="in" filter="randombar(horizontal)">
                                      <p:cBhvr>
                                        <p:cTn id="12" dur="500"/>
                                        <p:tgtEl>
                                          <p:spTgt spid="17412">
                                            <p:txEl>
                                              <p:pRg st="2" end="2"/>
                                            </p:txEl>
                                          </p:spTgt>
                                        </p:tgtEl>
                                      </p:cBhvr>
                                    </p:animEffect>
                                  </p:childTnLst>
                                </p:cTn>
                              </p:par>
                            </p:childTnLst>
                          </p:cTn>
                        </p:par>
                        <p:par>
                          <p:cTn id="13" fill="hold">
                            <p:stCondLst>
                              <p:cond delay="1000"/>
                            </p:stCondLst>
                            <p:childTnLst>
                              <p:par>
                                <p:cTn id="14" presetID="20" presetClass="entr" presetSubtype="0" fill="hold" nodeType="afterEffect">
                                  <p:stCondLst>
                                    <p:cond delay="0"/>
                                  </p:stCondLst>
                                  <p:childTnLst>
                                    <p:set>
                                      <p:cBhvr>
                                        <p:cTn id="15" dur="1" fill="hold">
                                          <p:stCondLst>
                                            <p:cond delay="0"/>
                                          </p:stCondLst>
                                        </p:cTn>
                                        <p:tgtEl>
                                          <p:spTgt spid="17412">
                                            <p:txEl>
                                              <p:pRg st="4" end="4"/>
                                            </p:txEl>
                                          </p:spTgt>
                                        </p:tgtEl>
                                        <p:attrNameLst>
                                          <p:attrName>style.visibility</p:attrName>
                                        </p:attrNameLst>
                                      </p:cBhvr>
                                      <p:to>
                                        <p:strVal val="visible"/>
                                      </p:to>
                                    </p:set>
                                    <p:animEffect transition="in" filter="wedge">
                                      <p:cBhvr>
                                        <p:cTn id="16" dur="500"/>
                                        <p:tgtEl>
                                          <p:spTgt spid="17412">
                                            <p:txEl>
                                              <p:pRg st="4" end="4"/>
                                            </p:txEl>
                                          </p:spTgt>
                                        </p:tgtEl>
                                      </p:cBhvr>
                                    </p:animEffect>
                                  </p:childTnLst>
                                </p:cTn>
                              </p:par>
                            </p:childTnLst>
                          </p:cTn>
                        </p:par>
                        <p:par>
                          <p:cTn id="17" fill="hold">
                            <p:stCondLst>
                              <p:cond delay="1500"/>
                            </p:stCondLst>
                            <p:childTnLst>
                              <p:par>
                                <p:cTn id="18" presetID="50" presetClass="entr" presetSubtype="0" decel="100000" fill="hold" nodeType="afterEffect">
                                  <p:stCondLst>
                                    <p:cond delay="0"/>
                                  </p:stCondLst>
                                  <p:childTnLst>
                                    <p:set>
                                      <p:cBhvr>
                                        <p:cTn id="19" dur="1" fill="hold">
                                          <p:stCondLst>
                                            <p:cond delay="0"/>
                                          </p:stCondLst>
                                        </p:cTn>
                                        <p:tgtEl>
                                          <p:spTgt spid="17412">
                                            <p:txEl>
                                              <p:pRg st="5" end="5"/>
                                            </p:txEl>
                                          </p:spTgt>
                                        </p:tgtEl>
                                        <p:attrNameLst>
                                          <p:attrName>style.visibility</p:attrName>
                                        </p:attrNameLst>
                                      </p:cBhvr>
                                      <p:to>
                                        <p:strVal val="visible"/>
                                      </p:to>
                                    </p:set>
                                    <p:anim calcmode="lin" valueType="num">
                                      <p:cBhvr>
                                        <p:cTn id="20" dur="500" fill="hold"/>
                                        <p:tgtEl>
                                          <p:spTgt spid="17412">
                                            <p:txEl>
                                              <p:pRg st="5" end="5"/>
                                            </p:txEl>
                                          </p:spTgt>
                                        </p:tgtEl>
                                        <p:attrNameLst>
                                          <p:attrName>ppt_w</p:attrName>
                                        </p:attrNameLst>
                                      </p:cBhvr>
                                      <p:tavLst>
                                        <p:tav tm="0">
                                          <p:val>
                                            <p:strVal val="#ppt_w+.3"/>
                                          </p:val>
                                        </p:tav>
                                        <p:tav tm="100000">
                                          <p:val>
                                            <p:strVal val="#ppt_w"/>
                                          </p:val>
                                        </p:tav>
                                      </p:tavLst>
                                    </p:anim>
                                    <p:anim calcmode="lin" valueType="num">
                                      <p:cBhvr>
                                        <p:cTn id="21" dur="500" fill="hold"/>
                                        <p:tgtEl>
                                          <p:spTgt spid="17412">
                                            <p:txEl>
                                              <p:pRg st="5" end="5"/>
                                            </p:txEl>
                                          </p:spTgt>
                                        </p:tgtEl>
                                        <p:attrNameLst>
                                          <p:attrName>ppt_h</p:attrName>
                                        </p:attrNameLst>
                                      </p:cBhvr>
                                      <p:tavLst>
                                        <p:tav tm="0">
                                          <p:val>
                                            <p:strVal val="#ppt_h"/>
                                          </p:val>
                                        </p:tav>
                                        <p:tav tm="100000">
                                          <p:val>
                                            <p:strVal val="#ppt_h"/>
                                          </p:val>
                                        </p:tav>
                                      </p:tavLst>
                                    </p:anim>
                                    <p:animEffect transition="in" filter="fade">
                                      <p:cBhvr>
                                        <p:cTn id="22" dur="500"/>
                                        <p:tgtEl>
                                          <p:spTgt spid="17412">
                                            <p:txEl>
                                              <p:pRg st="5" end="5"/>
                                            </p:txEl>
                                          </p:spTgt>
                                        </p:tgtEl>
                                      </p:cBhvr>
                                    </p:animEffect>
                                  </p:childTnLst>
                                </p:cTn>
                              </p:par>
                            </p:childTnLst>
                          </p:cTn>
                        </p:par>
                        <p:par>
                          <p:cTn id="23" fill="hold">
                            <p:stCondLst>
                              <p:cond delay="2000"/>
                            </p:stCondLst>
                            <p:childTnLst>
                              <p:par>
                                <p:cTn id="24" presetID="14" presetClass="entr" presetSubtype="10" fill="hold" nodeType="afterEffect">
                                  <p:stCondLst>
                                    <p:cond delay="0"/>
                                  </p:stCondLst>
                                  <p:childTnLst>
                                    <p:set>
                                      <p:cBhvr>
                                        <p:cTn id="25" dur="1" fill="hold">
                                          <p:stCondLst>
                                            <p:cond delay="0"/>
                                          </p:stCondLst>
                                        </p:cTn>
                                        <p:tgtEl>
                                          <p:spTgt spid="17412">
                                            <p:txEl>
                                              <p:pRg st="6" end="6"/>
                                            </p:txEl>
                                          </p:spTgt>
                                        </p:tgtEl>
                                        <p:attrNameLst>
                                          <p:attrName>style.visibility</p:attrName>
                                        </p:attrNameLst>
                                      </p:cBhvr>
                                      <p:to>
                                        <p:strVal val="visible"/>
                                      </p:to>
                                    </p:set>
                                    <p:animEffect transition="in" filter="randombar(horizontal)">
                                      <p:cBhvr>
                                        <p:cTn id="26" dur="500"/>
                                        <p:tgtEl>
                                          <p:spTgt spid="174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of Presentation</a:t>
            </a:r>
            <a:endParaRPr lang="en-MY" dirty="0"/>
          </a:p>
        </p:txBody>
      </p:sp>
      <p:sp>
        <p:nvSpPr>
          <p:cNvPr id="3" name="Content Placeholder 2"/>
          <p:cNvSpPr>
            <a:spLocks noGrp="1"/>
          </p:cNvSpPr>
          <p:nvPr>
            <p:ph idx="1"/>
          </p:nvPr>
        </p:nvSpPr>
        <p:spPr>
          <a:xfrm>
            <a:off x="1828800" y="1600200"/>
            <a:ext cx="6858000" cy="4525963"/>
          </a:xfrm>
        </p:spPr>
        <p:txBody>
          <a:bodyPr/>
          <a:lstStyle/>
          <a:p>
            <a:r>
              <a:rPr lang="en-US" dirty="0"/>
              <a:t>Case categories</a:t>
            </a:r>
          </a:p>
          <a:p>
            <a:r>
              <a:rPr lang="en-US" dirty="0"/>
              <a:t>Types of case reports</a:t>
            </a:r>
          </a:p>
          <a:p>
            <a:r>
              <a:rPr lang="en-US" dirty="0"/>
              <a:t>Types of cases</a:t>
            </a:r>
          </a:p>
          <a:p>
            <a:r>
              <a:rPr lang="en-US" dirty="0"/>
              <a:t>Classification of cases</a:t>
            </a:r>
          </a:p>
          <a:p>
            <a:r>
              <a:rPr lang="en-US" dirty="0"/>
              <a:t>Case formats</a:t>
            </a:r>
          </a:p>
          <a:p>
            <a:endParaRPr lang="en-US" dirty="0"/>
          </a:p>
          <a:p>
            <a:endParaRPr lang="en-US" dirty="0"/>
          </a:p>
          <a:p>
            <a:endParaRPr lang="en-US" dirty="0"/>
          </a:p>
          <a:p>
            <a:endParaRPr lang="en-US" dirty="0"/>
          </a:p>
          <a:p>
            <a:endParaRPr lang="en-US" dirty="0"/>
          </a:p>
          <a:p>
            <a:endParaRPr lang="en-M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a:latin typeface="Comic Sans MS" pitchFamily="66" charset="0"/>
              </a:rPr>
              <a:t>Case Categories</a:t>
            </a:r>
            <a:endParaRPr lang="en-MY" dirty="0">
              <a:latin typeface="Comic Sans MS" pitchFamily="66" charset="0"/>
            </a:endParaRPr>
          </a:p>
        </p:txBody>
      </p:sp>
      <p:sp>
        <p:nvSpPr>
          <p:cNvPr id="3" name="Subtitle 2"/>
          <p:cNvSpPr>
            <a:spLocks noGrp="1"/>
          </p:cNvSpPr>
          <p:nvPr>
            <p:ph idx="1"/>
          </p:nvPr>
        </p:nvSpPr>
        <p:spPr>
          <a:xfrm>
            <a:off x="609600" y="1371600"/>
            <a:ext cx="8077200" cy="5334000"/>
          </a:xfrm>
        </p:spPr>
        <p:txBody>
          <a:bodyPr>
            <a:normAutofit fontScale="77500" lnSpcReduction="20000"/>
          </a:bodyPr>
          <a:lstStyle/>
          <a:p>
            <a:r>
              <a:rPr lang="en-US" sz="3600" b="1" dirty="0">
                <a:solidFill>
                  <a:schemeClr val="tx1"/>
                </a:solidFill>
                <a:latin typeface="Comic Sans MS" pitchFamily="66" charset="0"/>
              </a:rPr>
              <a:t>Decision Case</a:t>
            </a:r>
          </a:p>
          <a:p>
            <a:pPr>
              <a:buNone/>
            </a:pPr>
            <a:r>
              <a:rPr lang="en-US" sz="3600" dirty="0">
                <a:latin typeface="Comic Sans MS" pitchFamily="66" charset="0"/>
              </a:rPr>
              <a:t>    - A decision case is meant to force case users to make decisions after considering all facts and options.</a:t>
            </a:r>
          </a:p>
          <a:p>
            <a:pPr>
              <a:buNone/>
            </a:pPr>
            <a:endParaRPr lang="en-US" sz="3600" dirty="0">
              <a:solidFill>
                <a:schemeClr val="tx1"/>
              </a:solidFill>
              <a:latin typeface="Comic Sans MS" pitchFamily="66" charset="0"/>
            </a:endParaRPr>
          </a:p>
          <a:p>
            <a:r>
              <a:rPr lang="en-US" sz="3600" b="1" dirty="0">
                <a:latin typeface="Comic Sans MS" pitchFamily="66" charset="0"/>
              </a:rPr>
              <a:t>Narrative Case</a:t>
            </a:r>
          </a:p>
          <a:p>
            <a:pPr>
              <a:buNone/>
            </a:pPr>
            <a:r>
              <a:rPr lang="en-US" sz="3600" dirty="0">
                <a:solidFill>
                  <a:schemeClr val="tx1"/>
                </a:solidFill>
                <a:latin typeface="Comic Sans MS" pitchFamily="66" charset="0"/>
              </a:rPr>
              <a:t>    - A narrative case is a comprehensive description or story including the decision outcome.</a:t>
            </a:r>
          </a:p>
          <a:p>
            <a:pPr>
              <a:buNone/>
            </a:pPr>
            <a:r>
              <a:rPr lang="en-US" sz="3600" dirty="0">
                <a:latin typeface="Comic Sans MS" pitchFamily="66" charset="0"/>
              </a:rPr>
              <a:t>    - Intended to force case users to reconsider all options at the time of making the decision and to critically look at the decision taken with its consequences. </a:t>
            </a:r>
            <a:endParaRPr lang="en-US" sz="3600" dirty="0">
              <a:solidFill>
                <a:schemeClr val="tx1"/>
              </a:solidFill>
              <a:latin typeface="Comic Sans MS" pitchFamily="66"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latin typeface="Comic Sans MS" pitchFamily="66" charset="0"/>
              </a:rPr>
              <a:t>Case Categories</a:t>
            </a:r>
            <a:endParaRPr lang="en-MY" dirty="0">
              <a:latin typeface="Comic Sans MS" pitchFamily="66" charset="0"/>
            </a:endParaRPr>
          </a:p>
        </p:txBody>
      </p:sp>
      <p:sp>
        <p:nvSpPr>
          <p:cNvPr id="3" name="Subtitle 2"/>
          <p:cNvSpPr>
            <a:spLocks noGrp="1"/>
          </p:cNvSpPr>
          <p:nvPr>
            <p:ph idx="1"/>
          </p:nvPr>
        </p:nvSpPr>
        <p:spPr>
          <a:xfrm>
            <a:off x="609600" y="1219200"/>
            <a:ext cx="8077200" cy="5486400"/>
          </a:xfrm>
        </p:spPr>
        <p:txBody>
          <a:bodyPr>
            <a:normAutofit lnSpcReduction="10000"/>
          </a:bodyPr>
          <a:lstStyle/>
          <a:p>
            <a:r>
              <a:rPr lang="en-US" b="1" dirty="0"/>
              <a:t>Process Case</a:t>
            </a:r>
          </a:p>
          <a:p>
            <a:pPr>
              <a:buNone/>
            </a:pPr>
            <a:r>
              <a:rPr lang="en-US" dirty="0"/>
              <a:t>    - A process case is intended for the case users to understand the context of and the steps in the process, and the process itself, in a real setting.</a:t>
            </a:r>
          </a:p>
          <a:p>
            <a:pPr>
              <a:buNone/>
            </a:pPr>
            <a:endParaRPr lang="en-US" dirty="0"/>
          </a:p>
          <a:p>
            <a:r>
              <a:rPr lang="en-US" b="1" dirty="0"/>
              <a:t>Research Case</a:t>
            </a:r>
          </a:p>
          <a:p>
            <a:pPr>
              <a:buNone/>
            </a:pPr>
            <a:r>
              <a:rPr lang="en-US" dirty="0"/>
              <a:t>    - A case for research is different from a case for learning (teaching). </a:t>
            </a:r>
          </a:p>
          <a:p>
            <a:pPr>
              <a:buNone/>
            </a:pPr>
            <a:r>
              <a:rPr lang="en-US" dirty="0"/>
              <a:t>    - A research case includes rigorous analysis leading to theory building or refinement.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Case Reports</a:t>
            </a:r>
            <a:endParaRPr lang="en-MY" dirty="0"/>
          </a:p>
        </p:txBody>
      </p:sp>
      <p:sp>
        <p:nvSpPr>
          <p:cNvPr id="5" name="Content Placeholder 4"/>
          <p:cNvSpPr>
            <a:spLocks noGrp="1"/>
          </p:cNvSpPr>
          <p:nvPr>
            <p:ph idx="1"/>
          </p:nvPr>
        </p:nvSpPr>
        <p:spPr/>
        <p:txBody>
          <a:bodyPr/>
          <a:lstStyle/>
          <a:p>
            <a:r>
              <a:rPr lang="en-US" dirty="0"/>
              <a:t>A case report as a result of a consultancy or advisory exercise on an entity/organization</a:t>
            </a:r>
          </a:p>
          <a:p>
            <a:pPr>
              <a:buNone/>
            </a:pPr>
            <a:r>
              <a:rPr lang="en-US" dirty="0"/>
              <a:t>   - includes problems identified by the client </a:t>
            </a:r>
          </a:p>
          <a:p>
            <a:pPr>
              <a:buNone/>
            </a:pPr>
            <a:r>
              <a:rPr lang="en-US" dirty="0"/>
              <a:t>     and confirmed</a:t>
            </a:r>
          </a:p>
          <a:p>
            <a:pPr>
              <a:buNone/>
            </a:pPr>
            <a:r>
              <a:rPr lang="en-US" dirty="0"/>
              <a:t>   - analysis done to solve problems</a:t>
            </a:r>
          </a:p>
          <a:p>
            <a:pPr>
              <a:buNone/>
            </a:pPr>
            <a:r>
              <a:rPr lang="en-US" dirty="0"/>
              <a:t>   - proposed recommendations and actions</a:t>
            </a:r>
          </a:p>
          <a:p>
            <a:pPr>
              <a:buNone/>
            </a:pPr>
            <a:r>
              <a:rPr lang="en-US" dirty="0"/>
              <a:t>     submitted to the client</a:t>
            </a:r>
            <a:endParaRPr lang="en-M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Case Reports</a:t>
            </a:r>
            <a:endParaRPr lang="en-MY" dirty="0"/>
          </a:p>
        </p:txBody>
      </p:sp>
      <p:sp>
        <p:nvSpPr>
          <p:cNvPr id="5" name="Content Placeholder 4"/>
          <p:cNvSpPr>
            <a:spLocks noGrp="1"/>
          </p:cNvSpPr>
          <p:nvPr>
            <p:ph idx="1"/>
          </p:nvPr>
        </p:nvSpPr>
        <p:spPr/>
        <p:txBody>
          <a:bodyPr>
            <a:normAutofit fontScale="92500" lnSpcReduction="20000"/>
          </a:bodyPr>
          <a:lstStyle/>
          <a:p>
            <a:r>
              <a:rPr lang="en-US" dirty="0"/>
              <a:t>An on-going case report submitted regularly on the progress of a project </a:t>
            </a:r>
          </a:p>
          <a:p>
            <a:pPr>
              <a:buNone/>
            </a:pPr>
            <a:r>
              <a:rPr lang="en-US" dirty="0"/>
              <a:t>   - highlights issues and problems faced, plus actions recommended to overcome the issues/problems</a:t>
            </a:r>
          </a:p>
          <a:p>
            <a:pPr>
              <a:buNone/>
            </a:pPr>
            <a:endParaRPr lang="en-US" dirty="0"/>
          </a:p>
          <a:p>
            <a:r>
              <a:rPr lang="en-US" dirty="0"/>
              <a:t>A case report written for training and learning purposes</a:t>
            </a:r>
          </a:p>
          <a:p>
            <a:pPr>
              <a:buNone/>
            </a:pPr>
            <a:r>
              <a:rPr lang="en-US" dirty="0"/>
              <a:t>   - requires research, data and information gathering, and analysis to solve the identified issues/problems.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02A66-0178-4AC6-8133-BC0F8A2E3EC6}"/>
              </a:ext>
            </a:extLst>
          </p:cNvPr>
          <p:cNvSpPr>
            <a:spLocks noGrp="1"/>
          </p:cNvSpPr>
          <p:nvPr>
            <p:ph type="title"/>
          </p:nvPr>
        </p:nvSpPr>
        <p:spPr>
          <a:xfrm>
            <a:off x="457200" y="609600"/>
            <a:ext cx="8229600" cy="808038"/>
          </a:xfrm>
        </p:spPr>
        <p:txBody>
          <a:bodyPr>
            <a:normAutofit fontScale="90000"/>
          </a:bodyPr>
          <a:lstStyle/>
          <a:p>
            <a:r>
              <a:rPr lang="en-US" dirty="0"/>
              <a:t>TYPES OF CASES</a:t>
            </a:r>
            <a:br>
              <a:rPr lang="en-US" dirty="0"/>
            </a:br>
            <a:endParaRPr lang="en-US" dirty="0"/>
          </a:p>
        </p:txBody>
      </p:sp>
      <p:sp>
        <p:nvSpPr>
          <p:cNvPr id="3" name="Content Placeholder 2">
            <a:extLst>
              <a:ext uri="{FF2B5EF4-FFF2-40B4-BE49-F238E27FC236}">
                <a16:creationId xmlns:a16="http://schemas.microsoft.com/office/drawing/2014/main" id="{BDE5D710-24BF-45F4-BC45-FBC8F558A562}"/>
              </a:ext>
            </a:extLst>
          </p:cNvPr>
          <p:cNvSpPr>
            <a:spLocks noGrp="1"/>
          </p:cNvSpPr>
          <p:nvPr>
            <p:ph idx="1"/>
          </p:nvPr>
        </p:nvSpPr>
        <p:spPr>
          <a:xfrm>
            <a:off x="838200" y="1394192"/>
            <a:ext cx="7848600" cy="5189170"/>
          </a:xfrm>
        </p:spPr>
        <p:txBody>
          <a:bodyPr>
            <a:normAutofit/>
          </a:bodyPr>
          <a:lstStyle/>
          <a:p>
            <a:pPr marL="0" indent="0">
              <a:buNone/>
            </a:pPr>
            <a:r>
              <a:rPr lang="en-US" dirty="0"/>
              <a:t>1.  PROBLEM OR DECISION CASE</a:t>
            </a:r>
          </a:p>
          <a:p>
            <a:r>
              <a:rPr lang="en-US" dirty="0"/>
              <a:t>description of a real-life situation</a:t>
            </a:r>
          </a:p>
          <a:p>
            <a:r>
              <a:rPr lang="en-US" dirty="0"/>
              <a:t>derived from field research</a:t>
            </a:r>
          </a:p>
          <a:p>
            <a:r>
              <a:rPr lang="en-US" dirty="0"/>
              <a:t>costly (in terms of time &amp; money)</a:t>
            </a:r>
          </a:p>
          <a:p>
            <a:r>
              <a:rPr lang="en-US" dirty="0"/>
              <a:t>access to information can be difficult</a:t>
            </a:r>
          </a:p>
          <a:p>
            <a:r>
              <a:rPr lang="en-US" dirty="0"/>
              <a:t>user analyzes data and discusses alternative solutions</a:t>
            </a:r>
          </a:p>
          <a:p>
            <a:r>
              <a:rPr lang="en-US" dirty="0"/>
              <a:t>makes decision based on one’s judgment</a:t>
            </a:r>
          </a:p>
          <a:p>
            <a:r>
              <a:rPr lang="en-US" dirty="0"/>
              <a:t>realistic </a:t>
            </a:r>
          </a:p>
        </p:txBody>
      </p:sp>
    </p:spTree>
    <p:extLst>
      <p:ext uri="{BB962C8B-B14F-4D97-AF65-F5344CB8AC3E}">
        <p14:creationId xmlns:p14="http://schemas.microsoft.com/office/powerpoint/2010/main" val="180102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Text Box 6"/>
          <p:cNvSpPr txBox="1">
            <a:spLocks noChangeArrowheads="1"/>
          </p:cNvSpPr>
          <p:nvPr/>
        </p:nvSpPr>
        <p:spPr bwMode="auto">
          <a:xfrm>
            <a:off x="533400" y="838200"/>
            <a:ext cx="8382000" cy="5016758"/>
          </a:xfrm>
          <a:prstGeom prst="rect">
            <a:avLst/>
          </a:prstGeom>
          <a:noFill/>
          <a:ln w="9525">
            <a:noFill/>
            <a:miter lim="800000"/>
            <a:headEnd/>
            <a:tailEnd/>
          </a:ln>
        </p:spPr>
        <p:txBody>
          <a:bodyPr wrap="square">
            <a:spAutoFit/>
          </a:bodyPr>
          <a:lstStyle/>
          <a:p>
            <a:pPr marL="342900" indent="-342900" eaLnBrk="1" hangingPunct="1">
              <a:spcBef>
                <a:spcPct val="50000"/>
              </a:spcBef>
            </a:pPr>
            <a:r>
              <a:rPr lang="en-US" sz="2800" b="1" dirty="0">
                <a:latin typeface="Comic Sans MS" pitchFamily="66" charset="0"/>
              </a:rPr>
              <a:t>    2. ILLUSTRATIVE CASE</a:t>
            </a:r>
          </a:p>
          <a:p>
            <a:pPr marL="342900" indent="-342900" eaLnBrk="1" hangingPunct="1">
              <a:spcBef>
                <a:spcPct val="50000"/>
              </a:spcBef>
            </a:pPr>
            <a:endParaRPr lang="en-US" sz="2800" b="1" dirty="0">
              <a:latin typeface="Comic Sans MS" pitchFamily="66" charset="0"/>
            </a:endParaRPr>
          </a:p>
          <a:p>
            <a:pPr marL="1257300" lvl="2" indent="-342900" eaLnBrk="1" hangingPunct="1">
              <a:spcBef>
                <a:spcPct val="50000"/>
              </a:spcBef>
              <a:buFontTx/>
              <a:buChar char="•"/>
            </a:pPr>
            <a:r>
              <a:rPr lang="en-US" sz="2800" dirty="0">
                <a:latin typeface="Comic Sans MS" pitchFamily="66" charset="0"/>
              </a:rPr>
              <a:t>illustrates some method or procedure, process or concept</a:t>
            </a:r>
          </a:p>
          <a:p>
            <a:pPr marL="1257300" lvl="2" indent="-342900" eaLnBrk="1" hangingPunct="1">
              <a:spcBef>
                <a:spcPct val="50000"/>
              </a:spcBef>
              <a:buFontTx/>
              <a:buChar char="•"/>
            </a:pPr>
            <a:r>
              <a:rPr lang="en-US" sz="2800" dirty="0">
                <a:latin typeface="Comic Sans MS" pitchFamily="66" charset="0"/>
              </a:rPr>
              <a:t>does not require a decision but helps to understand the procedure, process or concept in decision-making in its practical context.   </a:t>
            </a:r>
          </a:p>
          <a:p>
            <a:pPr marL="1257300" lvl="2" indent="-342900" eaLnBrk="1" hangingPunct="1">
              <a:spcBef>
                <a:spcPct val="50000"/>
              </a:spcBef>
            </a:pPr>
            <a:r>
              <a:rPr lang="en-US" sz="3600"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Effect transition="in" filter="randombar(horizontal)">
                                      <p:cBhvr>
                                        <p:cTn id="7" dur="500"/>
                                        <p:tgtEl>
                                          <p:spTgt spid="10246">
                                            <p:txEl>
                                              <p:pRg st="0" end="0"/>
                                            </p:txEl>
                                          </p:spTgt>
                                        </p:tgtEl>
                                      </p:cBhvr>
                                    </p:animEffect>
                                  </p:childTnLst>
                                </p:cTn>
                              </p:par>
                            </p:childTnLst>
                          </p:cTn>
                        </p:par>
                        <p:par>
                          <p:cTn id="8" fill="hold">
                            <p:stCondLst>
                              <p:cond delay="500"/>
                            </p:stCondLst>
                            <p:childTnLst>
                              <p:par>
                                <p:cTn id="9" presetID="20" presetClass="entr" presetSubtype="0" fill="hold" nodeType="afterEffect">
                                  <p:stCondLst>
                                    <p:cond delay="0"/>
                                  </p:stCondLst>
                                  <p:childTnLst>
                                    <p:set>
                                      <p:cBhvr>
                                        <p:cTn id="10" dur="1" fill="hold">
                                          <p:stCondLst>
                                            <p:cond delay="0"/>
                                          </p:stCondLst>
                                        </p:cTn>
                                        <p:tgtEl>
                                          <p:spTgt spid="10246">
                                            <p:txEl>
                                              <p:pRg st="2" end="2"/>
                                            </p:txEl>
                                          </p:spTgt>
                                        </p:tgtEl>
                                        <p:attrNameLst>
                                          <p:attrName>style.visibility</p:attrName>
                                        </p:attrNameLst>
                                      </p:cBhvr>
                                      <p:to>
                                        <p:strVal val="visible"/>
                                      </p:to>
                                    </p:set>
                                    <p:animEffect transition="in" filter="wedge">
                                      <p:cBhvr>
                                        <p:cTn id="11" dur="2000"/>
                                        <p:tgtEl>
                                          <p:spTgt spid="10246">
                                            <p:txEl>
                                              <p:pRg st="2" end="2"/>
                                            </p:txEl>
                                          </p:spTgt>
                                        </p:tgtEl>
                                      </p:cBhvr>
                                    </p:animEffect>
                                  </p:childTnLst>
                                </p:cTn>
                              </p:par>
                            </p:childTnLst>
                          </p:cTn>
                        </p:par>
                        <p:par>
                          <p:cTn id="12" fill="hold">
                            <p:stCondLst>
                              <p:cond delay="2500"/>
                            </p:stCondLst>
                            <p:childTnLst>
                              <p:par>
                                <p:cTn id="13" presetID="50" presetClass="entr" presetSubtype="0" decel="100000" fill="hold" nodeType="afterEffect">
                                  <p:stCondLst>
                                    <p:cond delay="0"/>
                                  </p:stCondLst>
                                  <p:childTnLst>
                                    <p:set>
                                      <p:cBhvr>
                                        <p:cTn id="14" dur="1" fill="hold">
                                          <p:stCondLst>
                                            <p:cond delay="0"/>
                                          </p:stCondLst>
                                        </p:cTn>
                                        <p:tgtEl>
                                          <p:spTgt spid="10246">
                                            <p:txEl>
                                              <p:pRg st="3" end="3"/>
                                            </p:txEl>
                                          </p:spTgt>
                                        </p:tgtEl>
                                        <p:attrNameLst>
                                          <p:attrName>style.visibility</p:attrName>
                                        </p:attrNameLst>
                                      </p:cBhvr>
                                      <p:to>
                                        <p:strVal val="visible"/>
                                      </p:to>
                                    </p:set>
                                    <p:anim calcmode="lin" valueType="num">
                                      <p:cBhvr>
                                        <p:cTn id="15" dur="1000" fill="hold"/>
                                        <p:tgtEl>
                                          <p:spTgt spid="10246">
                                            <p:txEl>
                                              <p:pRg st="3" end="3"/>
                                            </p:txEl>
                                          </p:spTgt>
                                        </p:tgtEl>
                                        <p:attrNameLst>
                                          <p:attrName>ppt_w</p:attrName>
                                        </p:attrNameLst>
                                      </p:cBhvr>
                                      <p:tavLst>
                                        <p:tav tm="0">
                                          <p:val>
                                            <p:strVal val="#ppt_w+.3"/>
                                          </p:val>
                                        </p:tav>
                                        <p:tav tm="100000">
                                          <p:val>
                                            <p:strVal val="#ppt_w"/>
                                          </p:val>
                                        </p:tav>
                                      </p:tavLst>
                                    </p:anim>
                                    <p:anim calcmode="lin" valueType="num">
                                      <p:cBhvr>
                                        <p:cTn id="16" dur="1000" fill="hold"/>
                                        <p:tgtEl>
                                          <p:spTgt spid="10246">
                                            <p:txEl>
                                              <p:pRg st="3" end="3"/>
                                            </p:txEl>
                                          </p:spTgt>
                                        </p:tgtEl>
                                        <p:attrNameLst>
                                          <p:attrName>ppt_h</p:attrName>
                                        </p:attrNameLst>
                                      </p:cBhvr>
                                      <p:tavLst>
                                        <p:tav tm="0">
                                          <p:val>
                                            <p:strVal val="#ppt_h"/>
                                          </p:val>
                                        </p:tav>
                                        <p:tav tm="100000">
                                          <p:val>
                                            <p:strVal val="#ppt_h"/>
                                          </p:val>
                                        </p:tav>
                                      </p:tavLst>
                                    </p:anim>
                                    <p:animEffect transition="in" filter="fade">
                                      <p:cBhvr>
                                        <p:cTn id="17" dur="1000"/>
                                        <p:tgtEl>
                                          <p:spTgt spid="102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Text Box 6"/>
          <p:cNvSpPr txBox="1">
            <a:spLocks noChangeArrowheads="1"/>
          </p:cNvSpPr>
          <p:nvPr/>
        </p:nvSpPr>
        <p:spPr bwMode="auto">
          <a:xfrm>
            <a:off x="457200" y="533400"/>
            <a:ext cx="8458200" cy="6001643"/>
          </a:xfrm>
          <a:prstGeom prst="rect">
            <a:avLst/>
          </a:prstGeom>
          <a:noFill/>
          <a:ln w="9525">
            <a:noFill/>
            <a:miter lim="800000"/>
            <a:headEnd/>
            <a:tailEnd/>
          </a:ln>
        </p:spPr>
        <p:txBody>
          <a:bodyPr wrap="square">
            <a:spAutoFit/>
          </a:bodyPr>
          <a:lstStyle/>
          <a:p>
            <a:pPr marL="342900" indent="-342900" eaLnBrk="1" hangingPunct="1">
              <a:spcBef>
                <a:spcPct val="50000"/>
              </a:spcBef>
            </a:pPr>
            <a:r>
              <a:rPr lang="en-US" sz="2800" b="1" dirty="0">
                <a:latin typeface="Comic Sans MS" pitchFamily="66" charset="0"/>
              </a:rPr>
              <a:t>3. CASE HISTORY / EVALUATION CASE</a:t>
            </a:r>
          </a:p>
          <a:p>
            <a:pPr marL="1257300" lvl="2" indent="-342900" eaLnBrk="1" hangingPunct="1">
              <a:spcBef>
                <a:spcPct val="50000"/>
              </a:spcBef>
              <a:buFontTx/>
              <a:buChar char="•"/>
            </a:pPr>
            <a:r>
              <a:rPr lang="en-US" sz="2800" dirty="0">
                <a:latin typeface="Comic Sans MS" pitchFamily="66" charset="0"/>
              </a:rPr>
              <a:t>gives the complete story of what had happened, including the actions taken or decisions made by the authorities in the organization concerned  </a:t>
            </a:r>
          </a:p>
          <a:p>
            <a:pPr marL="1257300" lvl="2" indent="-342900" eaLnBrk="1" hangingPunct="1">
              <a:spcBef>
                <a:spcPct val="50000"/>
              </a:spcBef>
              <a:buFontTx/>
              <a:buChar char="•"/>
            </a:pPr>
            <a:r>
              <a:rPr lang="en-US" sz="2800" dirty="0">
                <a:latin typeface="Comic Sans MS" pitchFamily="66" charset="0"/>
              </a:rPr>
              <a:t>may be a story of success or failure</a:t>
            </a:r>
          </a:p>
          <a:p>
            <a:pPr marL="1257300" lvl="2" indent="-342900" eaLnBrk="1" hangingPunct="1">
              <a:spcBef>
                <a:spcPct val="50000"/>
              </a:spcBef>
              <a:buFontTx/>
              <a:buChar char="•"/>
            </a:pPr>
            <a:r>
              <a:rPr lang="en-US" sz="2800" dirty="0">
                <a:latin typeface="Comic Sans MS" pitchFamily="66" charset="0"/>
              </a:rPr>
              <a:t>can be adapted from the problem or decision cases</a:t>
            </a:r>
          </a:p>
          <a:p>
            <a:pPr marL="1257300" lvl="2" indent="-342900" eaLnBrk="1" hangingPunct="1">
              <a:spcBef>
                <a:spcPct val="50000"/>
              </a:spcBef>
              <a:buFontTx/>
              <a:buChar char="•"/>
            </a:pPr>
            <a:r>
              <a:rPr lang="en-US" sz="2800" dirty="0">
                <a:latin typeface="Comic Sans MS" pitchFamily="66" charset="0"/>
              </a:rPr>
              <a:t>answers the question “what should have been done?” </a:t>
            </a:r>
          </a:p>
          <a:p>
            <a:pPr marL="1257300" lvl="2" indent="-342900" eaLnBrk="1" hangingPunct="1">
              <a:spcBef>
                <a:spcPct val="50000"/>
              </a:spcBef>
            </a:pPr>
            <a:r>
              <a:rPr lang="en-US" sz="3200" dirty="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randombar(horizontal)">
                                      <p:cBhvr>
                                        <p:cTn id="7" dur="500"/>
                                        <p:tgtEl>
                                          <p:spTgt spid="11270">
                                            <p:txEl>
                                              <p:pRg st="0" end="0"/>
                                            </p:txEl>
                                          </p:spTgt>
                                        </p:tgtEl>
                                      </p:cBhvr>
                                    </p:animEffect>
                                  </p:childTnLst>
                                </p:cTn>
                              </p:par>
                            </p:childTnLst>
                          </p:cTn>
                        </p:par>
                        <p:par>
                          <p:cTn id="8" fill="hold">
                            <p:stCondLst>
                              <p:cond delay="500"/>
                            </p:stCondLst>
                            <p:childTnLst>
                              <p:par>
                                <p:cTn id="9" presetID="50" presetClass="entr" presetSubtype="0" decel="100000" fill="hold" nodeType="afterEffect">
                                  <p:stCondLst>
                                    <p:cond delay="0"/>
                                  </p:stCondLst>
                                  <p:childTnLst>
                                    <p:set>
                                      <p:cBhvr>
                                        <p:cTn id="10" dur="1" fill="hold">
                                          <p:stCondLst>
                                            <p:cond delay="0"/>
                                          </p:stCondLst>
                                        </p:cTn>
                                        <p:tgtEl>
                                          <p:spTgt spid="11270">
                                            <p:txEl>
                                              <p:pRg st="1" end="1"/>
                                            </p:txEl>
                                          </p:spTgt>
                                        </p:tgtEl>
                                        <p:attrNameLst>
                                          <p:attrName>style.visibility</p:attrName>
                                        </p:attrNameLst>
                                      </p:cBhvr>
                                      <p:to>
                                        <p:strVal val="visible"/>
                                      </p:to>
                                    </p:set>
                                    <p:anim calcmode="lin" valueType="num">
                                      <p:cBhvr>
                                        <p:cTn id="11" dur="500" fill="hold"/>
                                        <p:tgtEl>
                                          <p:spTgt spid="11270">
                                            <p:txEl>
                                              <p:pRg st="1" end="1"/>
                                            </p:txEl>
                                          </p:spTgt>
                                        </p:tgtEl>
                                        <p:attrNameLst>
                                          <p:attrName>ppt_w</p:attrName>
                                        </p:attrNameLst>
                                      </p:cBhvr>
                                      <p:tavLst>
                                        <p:tav tm="0">
                                          <p:val>
                                            <p:strVal val="#ppt_w+.3"/>
                                          </p:val>
                                        </p:tav>
                                        <p:tav tm="100000">
                                          <p:val>
                                            <p:strVal val="#ppt_w"/>
                                          </p:val>
                                        </p:tav>
                                      </p:tavLst>
                                    </p:anim>
                                    <p:anim calcmode="lin" valueType="num">
                                      <p:cBhvr>
                                        <p:cTn id="12" dur="500" fill="hold"/>
                                        <p:tgtEl>
                                          <p:spTgt spid="11270">
                                            <p:txEl>
                                              <p:pRg st="1" end="1"/>
                                            </p:txEl>
                                          </p:spTgt>
                                        </p:tgtEl>
                                        <p:attrNameLst>
                                          <p:attrName>ppt_h</p:attrName>
                                        </p:attrNameLst>
                                      </p:cBhvr>
                                      <p:tavLst>
                                        <p:tav tm="0">
                                          <p:val>
                                            <p:strVal val="#ppt_h"/>
                                          </p:val>
                                        </p:tav>
                                        <p:tav tm="100000">
                                          <p:val>
                                            <p:strVal val="#ppt_h"/>
                                          </p:val>
                                        </p:tav>
                                      </p:tavLst>
                                    </p:anim>
                                    <p:animEffect transition="in" filter="fade">
                                      <p:cBhvr>
                                        <p:cTn id="13" dur="500"/>
                                        <p:tgtEl>
                                          <p:spTgt spid="11270">
                                            <p:txEl>
                                              <p:pRg st="1" end="1"/>
                                            </p:txEl>
                                          </p:spTgt>
                                        </p:tgtEl>
                                      </p:cBhvr>
                                    </p:animEffect>
                                  </p:childTnLst>
                                </p:cTn>
                              </p:par>
                            </p:childTnLst>
                          </p:cTn>
                        </p:par>
                        <p:par>
                          <p:cTn id="14" fill="hold">
                            <p:stCondLst>
                              <p:cond delay="1000"/>
                            </p:stCondLst>
                            <p:childTnLst>
                              <p:par>
                                <p:cTn id="15" presetID="43" presetClass="entr" presetSubtype="0" fill="hold" nodeType="afterEffect">
                                  <p:stCondLst>
                                    <p:cond delay="0"/>
                                  </p:stCondLst>
                                  <p:childTnLst>
                                    <p:set>
                                      <p:cBhvr>
                                        <p:cTn id="16" dur="1" fill="hold">
                                          <p:stCondLst>
                                            <p:cond delay="0"/>
                                          </p:stCondLst>
                                        </p:cTn>
                                        <p:tgtEl>
                                          <p:spTgt spid="11270">
                                            <p:txEl>
                                              <p:pRg st="2" end="2"/>
                                            </p:txEl>
                                          </p:spTgt>
                                        </p:tgtEl>
                                        <p:attrNameLst>
                                          <p:attrName>style.visibility</p:attrName>
                                        </p:attrNameLst>
                                      </p:cBhvr>
                                      <p:to>
                                        <p:strVal val="visible"/>
                                      </p:to>
                                    </p:set>
                                    <p:animEffect transition="in" filter="fade">
                                      <p:cBhvr>
                                        <p:cTn id="17" dur="100"/>
                                        <p:tgtEl>
                                          <p:spTgt spid="11270">
                                            <p:txEl>
                                              <p:pRg st="2" end="2"/>
                                            </p:txEl>
                                          </p:spTgt>
                                        </p:tgtEl>
                                      </p:cBhvr>
                                    </p:animEffect>
                                    <p:anim calcmode="lin" valueType="num">
                                      <p:cBhvr>
                                        <p:cTn id="18" dur="400" fill="hold"/>
                                        <p:tgtEl>
                                          <p:spTgt spid="11270">
                                            <p:txEl>
                                              <p:pRg st="2" end="2"/>
                                            </p:txEl>
                                          </p:spTgt>
                                        </p:tgtEl>
                                        <p:attrNameLst>
                                          <p:attrName>ppt_x</p:attrName>
                                        </p:attrNameLst>
                                      </p:cBhvr>
                                      <p:tavLst>
                                        <p:tav tm="0">
                                          <p:val>
                                            <p:strVal val="#ppt_x"/>
                                          </p:val>
                                        </p:tav>
                                        <p:tav tm="100000">
                                          <p:val>
                                            <p:strVal val="#ppt_x"/>
                                          </p:val>
                                        </p:tav>
                                      </p:tavLst>
                                    </p:anim>
                                    <p:anim calcmode="lin" valueType="num">
                                      <p:cBhvr>
                                        <p:cTn id="19" dur="400" fill="hold"/>
                                        <p:tgtEl>
                                          <p:spTgt spid="11270">
                                            <p:txEl>
                                              <p:pRg st="2" end="2"/>
                                            </p:txEl>
                                          </p:spTgt>
                                        </p:tgtEl>
                                        <p:attrNameLst>
                                          <p:attrName>ppt_y</p:attrName>
                                        </p:attrNameLst>
                                      </p:cBhvr>
                                      <p:tavLst>
                                        <p:tav tm="0">
                                          <p:val>
                                            <p:strVal val="#ppt_y+0.31"/>
                                          </p:val>
                                        </p:tav>
                                        <p:tav tm="100000">
                                          <p:val>
                                            <p:strVal val="#ppt_y+0.31"/>
                                          </p:val>
                                        </p:tav>
                                      </p:tavLst>
                                    </p:anim>
                                    <p:anim calcmode="lin" valueType="num">
                                      <p:cBhvr>
                                        <p:cTn id="20" dur="600" decel="50000" fill="hold">
                                          <p:stCondLst>
                                            <p:cond delay="400"/>
                                          </p:stCondLst>
                                        </p:cTn>
                                        <p:tgtEl>
                                          <p:spTgt spid="11270">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1" dur="600" decel="50000" fill="hold">
                                          <p:stCondLst>
                                            <p:cond delay="400"/>
                                          </p:stCondLst>
                                        </p:cTn>
                                        <p:tgtEl>
                                          <p:spTgt spid="11270">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2" fill="hold">
                            <p:stCondLst>
                              <p:cond delay="2000"/>
                            </p:stCondLst>
                            <p:childTnLst>
                              <p:par>
                                <p:cTn id="23" presetID="2" presetClass="entr" presetSubtype="9" fill="hold" nodeType="afterEffect">
                                  <p:stCondLst>
                                    <p:cond delay="0"/>
                                  </p:stCondLst>
                                  <p:childTnLst>
                                    <p:set>
                                      <p:cBhvr>
                                        <p:cTn id="24" dur="1" fill="hold">
                                          <p:stCondLst>
                                            <p:cond delay="0"/>
                                          </p:stCondLst>
                                        </p:cTn>
                                        <p:tgtEl>
                                          <p:spTgt spid="11270">
                                            <p:txEl>
                                              <p:pRg st="3" end="3"/>
                                            </p:txEl>
                                          </p:spTgt>
                                        </p:tgtEl>
                                        <p:attrNameLst>
                                          <p:attrName>style.visibility</p:attrName>
                                        </p:attrNameLst>
                                      </p:cBhvr>
                                      <p:to>
                                        <p:strVal val="visible"/>
                                      </p:to>
                                    </p:set>
                                    <p:anim calcmode="lin" valueType="num">
                                      <p:cBhvr additive="base">
                                        <p:cTn id="25" dur="500" fill="hold"/>
                                        <p:tgtEl>
                                          <p:spTgt spid="1127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70">
                                            <p:txEl>
                                              <p:pRg st="3" end="3"/>
                                            </p:txEl>
                                          </p:spTgt>
                                        </p:tgtEl>
                                        <p:attrNameLst>
                                          <p:attrName>ppt_y</p:attrName>
                                        </p:attrNameLst>
                                      </p:cBhvr>
                                      <p:tavLst>
                                        <p:tav tm="0">
                                          <p:val>
                                            <p:strVal val="0-#ppt_h/2"/>
                                          </p:val>
                                        </p:tav>
                                        <p:tav tm="100000">
                                          <p:val>
                                            <p:strVal val="#ppt_y"/>
                                          </p:val>
                                        </p:tav>
                                      </p:tavLst>
                                    </p:anim>
                                  </p:childTnLst>
                                </p:cTn>
                              </p:par>
                            </p:childTnLst>
                          </p:cTn>
                        </p:par>
                        <p:par>
                          <p:cTn id="27" fill="hold">
                            <p:stCondLst>
                              <p:cond delay="2500"/>
                            </p:stCondLst>
                            <p:childTnLst>
                              <p:par>
                                <p:cTn id="28" presetID="2" presetClass="entr" presetSubtype="4" fill="hold" nodeType="afterEffect">
                                  <p:stCondLst>
                                    <p:cond delay="0"/>
                                  </p:stCondLst>
                                  <p:childTnLst>
                                    <p:set>
                                      <p:cBhvr>
                                        <p:cTn id="29" dur="1" fill="hold">
                                          <p:stCondLst>
                                            <p:cond delay="0"/>
                                          </p:stCondLst>
                                        </p:cTn>
                                        <p:tgtEl>
                                          <p:spTgt spid="11270">
                                            <p:txEl>
                                              <p:pRg st="4" end="4"/>
                                            </p:txEl>
                                          </p:spTgt>
                                        </p:tgtEl>
                                        <p:attrNameLst>
                                          <p:attrName>style.visibility</p:attrName>
                                        </p:attrNameLst>
                                      </p:cBhvr>
                                      <p:to>
                                        <p:strVal val="visible"/>
                                      </p:to>
                                    </p:set>
                                    <p:anim calcmode="lin" valueType="num">
                                      <p:cBhvr additive="base">
                                        <p:cTn id="30" dur="500" fill="hold"/>
                                        <p:tgtEl>
                                          <p:spTgt spid="11270">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127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798</Words>
  <Application>Microsoft Office PowerPoint</Application>
  <PresentationFormat>On-screen Show (4:3)</PresentationFormat>
  <Paragraphs>103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Comic Sans MS</vt:lpstr>
      <vt:lpstr>Wingdings</vt:lpstr>
      <vt:lpstr>Office Theme</vt:lpstr>
      <vt:lpstr>TYPES  OF CASES (Jenis Kes)</vt:lpstr>
      <vt:lpstr>Outline of Presentation</vt:lpstr>
      <vt:lpstr>Case Categories</vt:lpstr>
      <vt:lpstr>Case Categories</vt:lpstr>
      <vt:lpstr>Types of Case Reports</vt:lpstr>
      <vt:lpstr>Types of Case Reports</vt:lpstr>
      <vt:lpstr>TYPES OF CASES </vt:lpstr>
      <vt:lpstr>PowerPoint Presentation</vt:lpstr>
      <vt:lpstr>PowerPoint Presentation</vt:lpstr>
      <vt:lpstr>PowerPoint Presentation</vt:lpstr>
      <vt:lpstr>PowerPoint Presentation</vt:lpstr>
      <vt:lpstr>6.  In-Tray Exercise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CASES</dc:title>
  <dc:creator>Melissa Chin</dc:creator>
  <cp:lastModifiedBy>mflee</cp:lastModifiedBy>
  <cp:revision>49</cp:revision>
  <dcterms:created xsi:type="dcterms:W3CDTF">2011-12-12T13:32:30Z</dcterms:created>
  <dcterms:modified xsi:type="dcterms:W3CDTF">2018-08-27T13:19:56Z</dcterms:modified>
</cp:coreProperties>
</file>