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2"/>
  </p:notesMasterIdLst>
  <p:handoutMasterIdLst>
    <p:handoutMasterId r:id="rId23"/>
  </p:handoutMasterIdLst>
  <p:sldIdLst>
    <p:sldId id="256" r:id="rId2"/>
    <p:sldId id="308" r:id="rId3"/>
    <p:sldId id="276" r:id="rId4"/>
    <p:sldId id="307" r:id="rId5"/>
    <p:sldId id="257" r:id="rId6"/>
    <p:sldId id="261" r:id="rId7"/>
    <p:sldId id="286" r:id="rId8"/>
    <p:sldId id="303" r:id="rId9"/>
    <p:sldId id="281" r:id="rId10"/>
    <p:sldId id="309" r:id="rId11"/>
    <p:sldId id="283" r:id="rId12"/>
    <p:sldId id="284" r:id="rId13"/>
    <p:sldId id="285" r:id="rId14"/>
    <p:sldId id="305" r:id="rId15"/>
    <p:sldId id="306" r:id="rId16"/>
    <p:sldId id="267" r:id="rId17"/>
    <p:sldId id="300" r:id="rId18"/>
    <p:sldId id="301" r:id="rId19"/>
    <p:sldId id="302" r:id="rId20"/>
    <p:sldId id="271" r:id="rId21"/>
  </p:sldIdLst>
  <p:sldSz cx="12801600" cy="9601200" type="A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BA50"/>
    <a:srgbClr val="E2847A"/>
    <a:srgbClr val="D54A3B"/>
    <a:srgbClr val="CBDD71"/>
    <a:srgbClr val="A2CC82"/>
    <a:srgbClr val="B575D9"/>
    <a:srgbClr val="F25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738" y="354"/>
      </p:cViewPr>
      <p:guideLst>
        <p:guide orient="horz" pos="2160"/>
        <p:guide orient="horz" pos="3024"/>
        <p:guide pos="2880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1CC630-3675-48D2-8878-0F827E9AD7E3}" type="doc">
      <dgm:prSet loTypeId="urn:microsoft.com/office/officeart/2005/8/layout/pictureOrgChart+Icon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0500603-60A8-4A9B-B8D2-A3AAD2187DAE}">
      <dgm:prSet phldrT="[Text]" custT="1"/>
      <dgm:spPr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0">
              <a:schemeClr val="accent4">
                <a:lumMod val="90000"/>
              </a:schemeClr>
            </a:gs>
            <a:gs pos="100000">
              <a:schemeClr val="accent3">
                <a:lumMod val="75000"/>
              </a:schemeClr>
            </a:gs>
          </a:gsLst>
        </a:gradFill>
      </dgm:spPr>
      <dgm:t>
        <a:bodyPr/>
        <a:lstStyle/>
        <a:p>
          <a:r>
            <a:rPr lang="en-US" sz="1800" b="1" dirty="0" err="1">
              <a:solidFill>
                <a:schemeClr val="tx1"/>
              </a:solidFill>
              <a:latin typeface="Trebuchet MS" panose="020B0603020202020204" pitchFamily="34" charset="0"/>
            </a:rPr>
            <a:t>Pengarah</a:t>
          </a:r>
          <a:r>
            <a:rPr lang="en-US" sz="1800" b="1" dirty="0">
              <a:solidFill>
                <a:schemeClr val="tx1"/>
              </a:solidFill>
              <a:latin typeface="Trebuchet MS" panose="020B0603020202020204" pitchFamily="34" charset="0"/>
            </a:rPr>
            <a:t> </a:t>
          </a:r>
          <a:r>
            <a:rPr lang="en-US" sz="1800" b="1" dirty="0" smtClean="0">
              <a:solidFill>
                <a:schemeClr val="tx1"/>
              </a:solidFill>
              <a:latin typeface="Trebuchet MS" panose="020B0603020202020204" pitchFamily="34" charset="0"/>
            </a:rPr>
            <a:t>JKR Terengganu</a:t>
          </a:r>
          <a:endParaRPr lang="en-US" sz="1800" b="1" dirty="0">
            <a:solidFill>
              <a:schemeClr val="tx1"/>
            </a:solidFill>
            <a:latin typeface="Trebuchet MS" panose="020B0603020202020204" pitchFamily="34" charset="0"/>
          </a:endParaRPr>
        </a:p>
        <a:p>
          <a:r>
            <a:rPr lang="en-US" sz="1800" b="1" dirty="0" smtClean="0">
              <a:solidFill>
                <a:schemeClr val="tx1"/>
              </a:solidFill>
              <a:latin typeface="Trebuchet MS" panose="020B0603020202020204" pitchFamily="34" charset="0"/>
            </a:rPr>
            <a:t>Ir. </a:t>
          </a:r>
          <a:r>
            <a:rPr lang="en-US" sz="1800" b="1" dirty="0" err="1" smtClean="0">
              <a:solidFill>
                <a:schemeClr val="tx1"/>
              </a:solidFill>
              <a:latin typeface="Trebuchet MS" panose="020B0603020202020204" pitchFamily="34" charset="0"/>
            </a:rPr>
            <a:t>Ab</a:t>
          </a:r>
          <a:r>
            <a:rPr lang="en-US" sz="1800" b="1" dirty="0" smtClean="0">
              <a:solidFill>
                <a:schemeClr val="tx1"/>
              </a:solidFill>
              <a:latin typeface="Trebuchet MS" panose="020B0603020202020204" pitchFamily="34" charset="0"/>
            </a:rPr>
            <a:t> Hamid bin </a:t>
          </a:r>
          <a:r>
            <a:rPr lang="en-US" sz="1800" b="1" dirty="0" err="1" smtClean="0">
              <a:solidFill>
                <a:schemeClr val="tx1"/>
              </a:solidFill>
              <a:latin typeface="Trebuchet MS" panose="020B0603020202020204" pitchFamily="34" charset="0"/>
            </a:rPr>
            <a:t>Md</a:t>
          </a:r>
          <a:r>
            <a:rPr lang="en-US" sz="1800" b="1" dirty="0" smtClean="0">
              <a:solidFill>
                <a:schemeClr val="tx1"/>
              </a:solidFill>
              <a:latin typeface="Trebuchet MS" panose="020B0603020202020204" pitchFamily="34" charset="0"/>
            </a:rPr>
            <a:t> Daud</a:t>
          </a:r>
          <a:endParaRPr lang="en-US" sz="1800" b="1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8E5931EB-8322-4E56-B86D-DF5EA941C7A6}" type="parTrans" cxnId="{D402D9F4-5962-4307-A337-164920C396A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996E2B6-DCAC-4170-AE32-351DD3FA2998}" type="sibTrans" cxnId="{D402D9F4-5962-4307-A337-164920C396A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31D0785-ED35-4827-B5A9-B785E6264E60}" type="asst">
      <dgm:prSet phldrT="[Text]"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0"/>
              </a:schemeClr>
            </a:gs>
            <a:gs pos="0">
              <a:schemeClr val="accent4">
                <a:lumMod val="9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</a:gradFill>
      </dgm:spPr>
      <dgm:t>
        <a:bodyPr/>
        <a:lstStyle/>
        <a:p>
          <a:r>
            <a:rPr lang="en-US" sz="1600" b="1" dirty="0" err="1" smtClean="0">
              <a:latin typeface="Trebuchet MS" panose="020B0603020202020204" pitchFamily="34" charset="0"/>
            </a:rPr>
            <a:t>Pengurus</a:t>
          </a:r>
          <a:r>
            <a:rPr lang="en-US" sz="1600" b="1" dirty="0" smtClean="0">
              <a:latin typeface="Trebuchet MS" panose="020B0603020202020204" pitchFamily="34" charset="0"/>
            </a:rPr>
            <a:t> </a:t>
          </a:r>
          <a:r>
            <a:rPr lang="en-US" sz="1600" b="1" dirty="0" err="1" smtClean="0">
              <a:latin typeface="Trebuchet MS" panose="020B0603020202020204" pitchFamily="34" charset="0"/>
            </a:rPr>
            <a:t>Pengetahuan</a:t>
          </a:r>
          <a:endParaRPr lang="en-US" sz="1600" b="1" dirty="0" smtClean="0">
            <a:latin typeface="Trebuchet MS" panose="020B0603020202020204" pitchFamily="34" charset="0"/>
          </a:endParaRPr>
        </a:p>
        <a:p>
          <a:r>
            <a:rPr lang="en-US" sz="1600" b="1" dirty="0" smtClean="0">
              <a:latin typeface="Trebuchet MS" panose="020B0603020202020204" pitchFamily="34" charset="0"/>
            </a:rPr>
            <a:t>Jurutera </a:t>
          </a:r>
          <a:r>
            <a:rPr lang="en-US" sz="1600" b="1" dirty="0" err="1" smtClean="0">
              <a:latin typeface="Trebuchet MS" panose="020B0603020202020204" pitchFamily="34" charset="0"/>
            </a:rPr>
            <a:t>Awam</a:t>
          </a:r>
          <a:r>
            <a:rPr lang="en-US" sz="1600" b="1" dirty="0" smtClean="0">
              <a:latin typeface="Trebuchet MS" panose="020B0603020202020204" pitchFamily="34" charset="0"/>
            </a:rPr>
            <a:t> </a:t>
          </a:r>
          <a:r>
            <a:rPr lang="en-US" sz="1600" b="1" dirty="0" err="1" smtClean="0">
              <a:latin typeface="Trebuchet MS" panose="020B0603020202020204" pitchFamily="34" charset="0"/>
            </a:rPr>
            <a:t>Penguasa</a:t>
          </a:r>
          <a:r>
            <a:rPr lang="en-US" sz="1600" b="1" dirty="0" smtClean="0">
              <a:latin typeface="Trebuchet MS" panose="020B0603020202020204" pitchFamily="34" charset="0"/>
            </a:rPr>
            <a:t> </a:t>
          </a:r>
          <a:r>
            <a:rPr lang="en-US" sz="1600" b="1" dirty="0" err="1" smtClean="0">
              <a:latin typeface="Trebuchet MS" panose="020B0603020202020204" pitchFamily="34" charset="0"/>
            </a:rPr>
            <a:t>Kanan</a:t>
          </a:r>
          <a:r>
            <a:rPr lang="en-US" sz="1600" b="1" dirty="0" smtClean="0">
              <a:latin typeface="Trebuchet MS" panose="020B0603020202020204" pitchFamily="34" charset="0"/>
            </a:rPr>
            <a:t> </a:t>
          </a:r>
        </a:p>
        <a:p>
          <a:r>
            <a:rPr lang="en-US" sz="1600" b="1" dirty="0" smtClean="0">
              <a:latin typeface="Trebuchet MS" panose="020B0603020202020204" pitchFamily="34" charset="0"/>
            </a:rPr>
            <a:t>(CPAB &amp; </a:t>
          </a:r>
          <a:r>
            <a:rPr lang="en-US" sz="1600" b="1" dirty="0" err="1" smtClean="0">
              <a:latin typeface="Trebuchet MS" panose="020B0603020202020204" pitchFamily="34" charset="0"/>
            </a:rPr>
            <a:t>Pengurusan</a:t>
          </a:r>
          <a:r>
            <a:rPr lang="en-US" sz="1600" b="1" dirty="0" smtClean="0">
              <a:latin typeface="Trebuchet MS" panose="020B0603020202020204" pitchFamily="34" charset="0"/>
            </a:rPr>
            <a:t> </a:t>
          </a:r>
          <a:r>
            <a:rPr lang="en-US" sz="1600" b="1" dirty="0" err="1" smtClean="0">
              <a:latin typeface="Trebuchet MS" panose="020B0603020202020204" pitchFamily="34" charset="0"/>
            </a:rPr>
            <a:t>Korporat</a:t>
          </a:r>
          <a:r>
            <a:rPr lang="en-US" sz="1600" b="1" dirty="0" smtClean="0">
              <a:latin typeface="Trebuchet MS" panose="020B0603020202020204" pitchFamily="34" charset="0"/>
            </a:rPr>
            <a:t>)</a:t>
          </a:r>
        </a:p>
        <a:p>
          <a:r>
            <a:rPr lang="en-US" sz="1600" b="1" dirty="0" smtClean="0">
              <a:latin typeface="Trebuchet MS" panose="020B0603020202020204" pitchFamily="34" charset="0"/>
            </a:rPr>
            <a:t>Ir. </a:t>
          </a:r>
          <a:r>
            <a:rPr lang="en-US" sz="1600" b="1" dirty="0" err="1" smtClean="0">
              <a:latin typeface="Trebuchet MS" panose="020B0603020202020204" pitchFamily="34" charset="0"/>
            </a:rPr>
            <a:t>Jasmi</a:t>
          </a:r>
          <a:r>
            <a:rPr lang="en-US" sz="1600" b="1" dirty="0" smtClean="0">
              <a:latin typeface="Trebuchet MS" panose="020B0603020202020204" pitchFamily="34" charset="0"/>
            </a:rPr>
            <a:t> bin </a:t>
          </a:r>
          <a:r>
            <a:rPr lang="en-US" sz="1600" b="1" dirty="0" err="1" smtClean="0">
              <a:latin typeface="Trebuchet MS" panose="020B0603020202020204" pitchFamily="34" charset="0"/>
            </a:rPr>
            <a:t>Wahab</a:t>
          </a:r>
          <a:endParaRPr lang="en-US" sz="1600" b="1" dirty="0">
            <a:latin typeface="Trebuchet MS" panose="020B0603020202020204" pitchFamily="34" charset="0"/>
          </a:endParaRPr>
        </a:p>
      </dgm:t>
    </dgm:pt>
    <dgm:pt modelId="{53C7B268-9359-43E8-B9FE-E50ADB787C5F}" type="parTrans" cxnId="{FB703D3C-5715-4ECC-871D-7A1056F4945A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A5A2D14-45AA-48D1-8DB1-65BC8A1A6D42}" type="sibTrans" cxnId="{FB703D3C-5715-4ECC-871D-7A1056F4945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0972303-1DAE-4468-94FA-99882F772580}">
      <dgm:prSet phldrT="[Text]"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0"/>
              </a:schemeClr>
            </a:gs>
            <a:gs pos="0">
              <a:schemeClr val="accent4">
                <a:lumMod val="8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</a:gra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Trebuchet MS" panose="020B0603020202020204" pitchFamily="34" charset="0"/>
            </a:rPr>
            <a:t>Pen. </a:t>
          </a:r>
          <a:r>
            <a:rPr lang="en-US" sz="1600" b="1" dirty="0" err="1" smtClean="0">
              <a:solidFill>
                <a:schemeClr val="tx1"/>
              </a:solidFill>
              <a:latin typeface="Trebuchet MS" panose="020B0603020202020204" pitchFamily="34" charset="0"/>
            </a:rPr>
            <a:t>Pengurus</a:t>
          </a:r>
          <a:r>
            <a:rPr lang="en-US" sz="1600" b="1" dirty="0" smtClean="0">
              <a:solidFill>
                <a:schemeClr val="tx1"/>
              </a:solidFill>
              <a:latin typeface="Trebuchet MS" panose="020B0603020202020204" pitchFamily="34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Trebuchet MS" panose="020B0603020202020204" pitchFamily="34" charset="0"/>
            </a:rPr>
            <a:t>Pengetahuan</a:t>
          </a:r>
          <a:endParaRPr lang="en-US" sz="1600" b="1" dirty="0" smtClean="0">
            <a:solidFill>
              <a:schemeClr val="tx1"/>
            </a:solidFill>
            <a:latin typeface="Trebuchet MS" panose="020B0603020202020204" pitchFamily="34" charset="0"/>
          </a:endParaRPr>
        </a:p>
        <a:p>
          <a:r>
            <a:rPr lang="en-US" sz="1600" b="1" dirty="0" smtClean="0">
              <a:solidFill>
                <a:schemeClr val="tx1"/>
              </a:solidFill>
              <a:latin typeface="Trebuchet MS" panose="020B0603020202020204" pitchFamily="34" charset="0"/>
            </a:rPr>
            <a:t>Jurutera </a:t>
          </a:r>
          <a:r>
            <a:rPr lang="en-US" sz="1600" b="1" dirty="0" err="1" smtClean="0">
              <a:solidFill>
                <a:schemeClr val="tx1"/>
              </a:solidFill>
              <a:latin typeface="Trebuchet MS" panose="020B0603020202020204" pitchFamily="34" charset="0"/>
            </a:rPr>
            <a:t>Awam</a:t>
          </a:r>
          <a:r>
            <a:rPr lang="en-US" sz="1600" b="1" dirty="0" smtClean="0">
              <a:solidFill>
                <a:schemeClr val="tx1"/>
              </a:solidFill>
              <a:latin typeface="Trebuchet MS" panose="020B0603020202020204" pitchFamily="34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Trebuchet MS" panose="020B0603020202020204" pitchFamily="34" charset="0"/>
            </a:rPr>
            <a:t>Kanan</a:t>
          </a:r>
          <a:r>
            <a:rPr lang="en-US" sz="1600" b="1" dirty="0" smtClean="0">
              <a:solidFill>
                <a:schemeClr val="tx1"/>
              </a:solidFill>
              <a:latin typeface="Trebuchet MS" panose="020B0603020202020204" pitchFamily="34" charset="0"/>
            </a:rPr>
            <a:t> (</a:t>
          </a:r>
          <a:r>
            <a:rPr lang="en-US" sz="1600" b="1" dirty="0" smtClean="0">
              <a:solidFill>
                <a:schemeClr val="tx1"/>
              </a:solidFill>
              <a:latin typeface="Trebuchet MS" panose="020B0603020202020204" pitchFamily="34" charset="0"/>
            </a:rPr>
            <a:t>PO</a:t>
          </a:r>
          <a:r>
            <a:rPr lang="en-US" sz="1600" b="1" dirty="0" smtClean="0">
              <a:solidFill>
                <a:schemeClr val="tx1"/>
              </a:solidFill>
              <a:latin typeface="Trebuchet MS" panose="020B0603020202020204" pitchFamily="34" charset="0"/>
            </a:rPr>
            <a:t>)</a:t>
          </a:r>
        </a:p>
        <a:p>
          <a:r>
            <a:rPr lang="en-US" sz="1600" b="1" dirty="0" smtClean="0">
              <a:solidFill>
                <a:schemeClr val="tx1"/>
              </a:solidFill>
              <a:latin typeface="Trebuchet MS" panose="020B0603020202020204" pitchFamily="34" charset="0"/>
            </a:rPr>
            <a:t> Mohd Ali bin Ismail</a:t>
          </a:r>
          <a:endParaRPr lang="en-US" sz="1600" b="1" dirty="0">
            <a:latin typeface="Trebuchet MS" panose="020B0603020202020204" pitchFamily="34" charset="0"/>
          </a:endParaRPr>
        </a:p>
      </dgm:t>
    </dgm:pt>
    <dgm:pt modelId="{7C02F674-1417-4406-81B0-61ADB18E1C7D}" type="parTrans" cxnId="{4D9C18A8-2F83-420D-8720-A5E1AC682879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1B8F0FA-0E54-4CD0-A339-54868B443037}" type="sibTrans" cxnId="{4D9C18A8-2F83-420D-8720-A5E1AC68287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EB62128-A6F9-494E-B0E9-6FDFBFB5D196}">
      <dgm:prSet phldrT="[Text]" custT="1"/>
      <dgm:spPr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  <a:gs pos="0">
              <a:schemeClr val="accent4">
                <a:lumMod val="87000"/>
              </a:schemeClr>
            </a:gs>
          </a:gsLst>
        </a:gradFill>
      </dgm:spPr>
      <dgm:t>
        <a:bodyPr/>
        <a:lstStyle/>
        <a:p>
          <a:r>
            <a:rPr lang="en-US" sz="1600" b="1" dirty="0" smtClean="0">
              <a:latin typeface="Trebuchet MS" panose="020B0603020202020204" pitchFamily="34" charset="0"/>
            </a:rPr>
            <a:t>Pen. </a:t>
          </a:r>
          <a:r>
            <a:rPr lang="en-US" sz="1600" b="1" dirty="0" err="1" smtClean="0">
              <a:latin typeface="Trebuchet MS" panose="020B0603020202020204" pitchFamily="34" charset="0"/>
            </a:rPr>
            <a:t>Pengurus</a:t>
          </a:r>
          <a:r>
            <a:rPr lang="en-US" sz="1600" b="1" dirty="0" smtClean="0">
              <a:latin typeface="Trebuchet MS" panose="020B0603020202020204" pitchFamily="34" charset="0"/>
            </a:rPr>
            <a:t> </a:t>
          </a:r>
          <a:r>
            <a:rPr lang="en-US" sz="1600" b="1" dirty="0" err="1" smtClean="0">
              <a:latin typeface="Trebuchet MS" panose="020B0603020202020204" pitchFamily="34" charset="0"/>
            </a:rPr>
            <a:t>Pengetahuan</a:t>
          </a:r>
          <a:r>
            <a:rPr lang="en-US" sz="1600" b="1" dirty="0" smtClean="0">
              <a:latin typeface="Trebuchet MS" panose="020B0603020202020204" pitchFamily="34" charset="0"/>
            </a:rPr>
            <a:t> (</a:t>
          </a:r>
          <a:r>
            <a:rPr lang="en-US" sz="1600" b="1" dirty="0" err="1" smtClean="0">
              <a:latin typeface="Trebuchet MS" panose="020B0603020202020204" pitchFamily="34" charset="0"/>
            </a:rPr>
            <a:t>Gantian</a:t>
          </a:r>
          <a:r>
            <a:rPr lang="en-US" sz="1600" b="1" dirty="0" smtClean="0">
              <a:latin typeface="Trebuchet MS" panose="020B0603020202020204" pitchFamily="34" charset="0"/>
            </a:rPr>
            <a:t>)</a:t>
          </a:r>
        </a:p>
        <a:p>
          <a:r>
            <a:rPr lang="en-US" sz="1600" b="1" dirty="0" smtClean="0">
              <a:latin typeface="Trebuchet MS" panose="020B0603020202020204" pitchFamily="34" charset="0"/>
            </a:rPr>
            <a:t>Jurutera </a:t>
          </a:r>
          <a:r>
            <a:rPr lang="en-US" sz="1600" b="1" dirty="0" err="1" smtClean="0">
              <a:latin typeface="Trebuchet MS" panose="020B0603020202020204" pitchFamily="34" charset="0"/>
            </a:rPr>
            <a:t>Awam</a:t>
          </a:r>
          <a:r>
            <a:rPr lang="en-US" sz="1600" b="1" dirty="0" smtClean="0">
              <a:latin typeface="Trebuchet MS" panose="020B0603020202020204" pitchFamily="34" charset="0"/>
            </a:rPr>
            <a:t> </a:t>
          </a:r>
          <a:r>
            <a:rPr lang="en-US" sz="1600" b="1" dirty="0" err="1" smtClean="0">
              <a:latin typeface="Trebuchet MS" panose="020B0603020202020204" pitchFamily="34" charset="0"/>
            </a:rPr>
            <a:t>Kanan</a:t>
          </a:r>
          <a:r>
            <a:rPr lang="en-US" sz="1600" b="1" dirty="0" smtClean="0">
              <a:latin typeface="Trebuchet MS" panose="020B0603020202020204" pitchFamily="34" charset="0"/>
            </a:rPr>
            <a:t> (</a:t>
          </a:r>
          <a:r>
            <a:rPr lang="en-US" sz="1600" b="1" dirty="0" err="1" smtClean="0">
              <a:latin typeface="Trebuchet MS" panose="020B0603020202020204" pitchFamily="34" charset="0"/>
            </a:rPr>
            <a:t>Pengurusan</a:t>
          </a:r>
          <a:r>
            <a:rPr lang="en-US" sz="1600" b="1" dirty="0" smtClean="0">
              <a:latin typeface="Trebuchet MS" panose="020B0603020202020204" pitchFamily="34" charset="0"/>
            </a:rPr>
            <a:t> </a:t>
          </a:r>
          <a:r>
            <a:rPr lang="en-US" sz="1600" b="1" dirty="0" err="1" smtClean="0">
              <a:latin typeface="Trebuchet MS" panose="020B0603020202020204" pitchFamily="34" charset="0"/>
            </a:rPr>
            <a:t>Korporat</a:t>
          </a:r>
          <a:r>
            <a:rPr lang="en-US" sz="1600" b="1" dirty="0" smtClean="0">
              <a:latin typeface="Trebuchet MS" panose="020B0603020202020204" pitchFamily="34" charset="0"/>
            </a:rPr>
            <a:t>) </a:t>
          </a:r>
          <a:endParaRPr lang="en-US" sz="1600" b="1" dirty="0">
            <a:latin typeface="Trebuchet MS" panose="020B0603020202020204" pitchFamily="34" charset="0"/>
          </a:endParaRPr>
        </a:p>
        <a:p>
          <a:r>
            <a:rPr lang="en-US" sz="1600" b="1" dirty="0" smtClean="0">
              <a:latin typeface="Trebuchet MS" panose="020B0603020202020204" pitchFamily="34" charset="0"/>
            </a:rPr>
            <a:t>Nor Azlina binti </a:t>
          </a:r>
          <a:r>
            <a:rPr lang="en-US" sz="1600" b="1" dirty="0" err="1" smtClean="0">
              <a:latin typeface="Trebuchet MS" panose="020B0603020202020204" pitchFamily="34" charset="0"/>
            </a:rPr>
            <a:t>Kasim</a:t>
          </a:r>
          <a:endParaRPr lang="en-US" sz="1600" b="1" dirty="0">
            <a:latin typeface="Trebuchet MS" panose="020B0603020202020204" pitchFamily="34" charset="0"/>
          </a:endParaRPr>
        </a:p>
      </dgm:t>
    </dgm:pt>
    <dgm:pt modelId="{3AAA154A-3BC1-4A94-B259-7BE3A4D5393B}" type="parTrans" cxnId="{9C3EC360-258B-424B-B465-A2D68DFECB7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501F257-E5A0-46B7-AF8C-E042888E493C}" type="sibTrans" cxnId="{9C3EC360-258B-424B-B465-A2D68DFECB7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C76D3AC-A9FF-49B6-95E5-D5DD29FBFFDF}" type="pres">
      <dgm:prSet presAssocID="{A91CC630-3675-48D2-8878-0F827E9AD7E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10DA0CF-62D8-4861-8D9D-540F2B6CE2EF}" type="pres">
      <dgm:prSet presAssocID="{F0500603-60A8-4A9B-B8D2-A3AAD2187DAE}" presName="hierRoot1" presStyleCnt="0">
        <dgm:presLayoutVars>
          <dgm:hierBranch val="init"/>
        </dgm:presLayoutVars>
      </dgm:prSet>
      <dgm:spPr/>
    </dgm:pt>
    <dgm:pt modelId="{11FCA0CD-81FC-4049-AEE2-B3C3057B719B}" type="pres">
      <dgm:prSet presAssocID="{F0500603-60A8-4A9B-B8D2-A3AAD2187DAE}" presName="rootComposite1" presStyleCnt="0"/>
      <dgm:spPr/>
    </dgm:pt>
    <dgm:pt modelId="{46309693-4755-444B-8687-932ABB0F38E5}" type="pres">
      <dgm:prSet presAssocID="{F0500603-60A8-4A9B-B8D2-A3AAD2187DAE}" presName="rootText1" presStyleLbl="node0" presStyleIdx="0" presStyleCnt="1" custScaleX="338567" custLinFactNeighborX="-5063" custLinFactNeighborY="-1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F86333-1FA5-447A-AA23-EBA94148C75F}" type="pres">
      <dgm:prSet presAssocID="{F0500603-60A8-4A9B-B8D2-A3AAD2187DAE}" presName="rootPict1" presStyleLbl="alignImgPlace1" presStyleIdx="0" presStyleCnt="4" custScaleX="145103" custScaleY="118108" custLinFactX="-175474" custLinFactNeighborX="-200000" custLinFactNeighborY="-5556"/>
      <dgm:spPr/>
      <dgm:t>
        <a:bodyPr/>
        <a:lstStyle/>
        <a:p>
          <a:endParaRPr lang="en-US"/>
        </a:p>
      </dgm:t>
    </dgm:pt>
    <dgm:pt modelId="{51B69BE4-84EC-4C27-B162-FE5D98E6A049}" type="pres">
      <dgm:prSet presAssocID="{F0500603-60A8-4A9B-B8D2-A3AAD2187DA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331F1AB-81C0-4FD7-ADC2-720EF7894E94}" type="pres">
      <dgm:prSet presAssocID="{F0500603-60A8-4A9B-B8D2-A3AAD2187DAE}" presName="hierChild2" presStyleCnt="0"/>
      <dgm:spPr/>
    </dgm:pt>
    <dgm:pt modelId="{D1AD93C0-DF9F-4595-929D-A8031431E5C6}" type="pres">
      <dgm:prSet presAssocID="{7C02F674-1417-4406-81B0-61ADB18E1C7D}" presName="Name37" presStyleLbl="parChTrans1D2" presStyleIdx="0" presStyleCnt="2"/>
      <dgm:spPr/>
      <dgm:t>
        <a:bodyPr/>
        <a:lstStyle/>
        <a:p>
          <a:endParaRPr lang="en-US"/>
        </a:p>
      </dgm:t>
    </dgm:pt>
    <dgm:pt modelId="{465FA286-BBD7-4775-87FA-D24DF3CB440D}" type="pres">
      <dgm:prSet presAssocID="{C0972303-1DAE-4468-94FA-99882F772580}" presName="hierRoot2" presStyleCnt="0">
        <dgm:presLayoutVars>
          <dgm:hierBranch val="init"/>
        </dgm:presLayoutVars>
      </dgm:prSet>
      <dgm:spPr/>
    </dgm:pt>
    <dgm:pt modelId="{EA73EBCA-DB86-4D2A-A95D-6E2D1AC3E071}" type="pres">
      <dgm:prSet presAssocID="{C0972303-1DAE-4468-94FA-99882F772580}" presName="rootComposite" presStyleCnt="0"/>
      <dgm:spPr/>
    </dgm:pt>
    <dgm:pt modelId="{602D1511-96DF-414B-AC0C-DA7F0F688D4A}" type="pres">
      <dgm:prSet presAssocID="{C0972303-1DAE-4468-94FA-99882F772580}" presName="rootText" presStyleLbl="node2" presStyleIdx="0" presStyleCnt="1" custScaleX="3818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A3FE91-4E0A-4DF3-9A06-716F1862BC6A}" type="pres">
      <dgm:prSet presAssocID="{C0972303-1DAE-4468-94FA-99882F772580}" presName="rootPict" presStyleLbl="alignImgPlace1" presStyleIdx="1" presStyleCnt="4" custScaleX="165359" custScaleY="102402" custLinFactX="-200000" custLinFactNeighborX="-223788" custLinFactNeighborY="-17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89F4C99-7131-4370-A3F2-15A3114F819B}" type="pres">
      <dgm:prSet presAssocID="{C0972303-1DAE-4468-94FA-99882F772580}" presName="rootConnector" presStyleLbl="node2" presStyleIdx="0" presStyleCnt="1"/>
      <dgm:spPr/>
      <dgm:t>
        <a:bodyPr/>
        <a:lstStyle/>
        <a:p>
          <a:endParaRPr lang="en-US"/>
        </a:p>
      </dgm:t>
    </dgm:pt>
    <dgm:pt modelId="{CF7E7D78-8D55-4DA6-B8C0-AFCC9D7AA5D2}" type="pres">
      <dgm:prSet presAssocID="{C0972303-1DAE-4468-94FA-99882F772580}" presName="hierChild4" presStyleCnt="0"/>
      <dgm:spPr/>
    </dgm:pt>
    <dgm:pt modelId="{AD691529-95AF-4CC5-9315-47278E987829}" type="pres">
      <dgm:prSet presAssocID="{3AAA154A-3BC1-4A94-B259-7BE3A4D5393B}" presName="Name37" presStyleLbl="parChTrans1D3" presStyleIdx="0" presStyleCnt="1"/>
      <dgm:spPr/>
      <dgm:t>
        <a:bodyPr/>
        <a:lstStyle/>
        <a:p>
          <a:endParaRPr lang="en-US"/>
        </a:p>
      </dgm:t>
    </dgm:pt>
    <dgm:pt modelId="{17B4A281-53B5-42D2-9959-E46B78B451F9}" type="pres">
      <dgm:prSet presAssocID="{5EB62128-A6F9-494E-B0E9-6FDFBFB5D196}" presName="hierRoot2" presStyleCnt="0">
        <dgm:presLayoutVars>
          <dgm:hierBranch val="init"/>
        </dgm:presLayoutVars>
      </dgm:prSet>
      <dgm:spPr/>
    </dgm:pt>
    <dgm:pt modelId="{AF24B642-A1E8-4346-B860-59A59433A8BE}" type="pres">
      <dgm:prSet presAssocID="{5EB62128-A6F9-494E-B0E9-6FDFBFB5D196}" presName="rootComposite" presStyleCnt="0"/>
      <dgm:spPr/>
    </dgm:pt>
    <dgm:pt modelId="{B01D6D83-A2A9-4FA6-84CA-10B7330BCDE6}" type="pres">
      <dgm:prSet presAssocID="{5EB62128-A6F9-494E-B0E9-6FDFBFB5D196}" presName="rootText" presStyleLbl="node3" presStyleIdx="0" presStyleCnt="1" custScaleX="2855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6B7615-AC7E-48E6-9C66-4CE40548B0D6}" type="pres">
      <dgm:prSet presAssocID="{5EB62128-A6F9-494E-B0E9-6FDFBFB5D196}" presName="rootPict" presStyleLbl="alignImgPlace1" presStyleIdx="2" presStyleCnt="4" custScaleX="171094" custLinFactX="-100000" custLinFactNeighborX="-172132" custLinFactNeighborY="-158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0AED1B7-9D0D-4441-9293-21F5E08C65F2}" type="pres">
      <dgm:prSet presAssocID="{5EB62128-A6F9-494E-B0E9-6FDFBFB5D196}" presName="rootConnector" presStyleLbl="node3" presStyleIdx="0" presStyleCnt="1"/>
      <dgm:spPr/>
      <dgm:t>
        <a:bodyPr/>
        <a:lstStyle/>
        <a:p>
          <a:endParaRPr lang="en-US"/>
        </a:p>
      </dgm:t>
    </dgm:pt>
    <dgm:pt modelId="{704049E9-C87A-4054-A1B4-DC56462D1DA6}" type="pres">
      <dgm:prSet presAssocID="{5EB62128-A6F9-494E-B0E9-6FDFBFB5D196}" presName="hierChild4" presStyleCnt="0"/>
      <dgm:spPr/>
    </dgm:pt>
    <dgm:pt modelId="{451D0F5F-C74C-413D-AA75-FDBD8625D5CE}" type="pres">
      <dgm:prSet presAssocID="{5EB62128-A6F9-494E-B0E9-6FDFBFB5D196}" presName="hierChild5" presStyleCnt="0"/>
      <dgm:spPr/>
    </dgm:pt>
    <dgm:pt modelId="{1DAFA49B-EE01-4917-9552-87DCD46BF8A0}" type="pres">
      <dgm:prSet presAssocID="{C0972303-1DAE-4468-94FA-99882F772580}" presName="hierChild5" presStyleCnt="0"/>
      <dgm:spPr/>
    </dgm:pt>
    <dgm:pt modelId="{E60B8022-EE9D-4F5F-9641-785666030436}" type="pres">
      <dgm:prSet presAssocID="{F0500603-60A8-4A9B-B8D2-A3AAD2187DAE}" presName="hierChild3" presStyleCnt="0"/>
      <dgm:spPr/>
    </dgm:pt>
    <dgm:pt modelId="{043D8C6A-32CF-41AC-9BA4-DB1C18198470}" type="pres">
      <dgm:prSet presAssocID="{53C7B268-9359-43E8-B9FE-E50ADB787C5F}" presName="Name111" presStyleLbl="parChTrans1D2" presStyleIdx="1" presStyleCnt="2"/>
      <dgm:spPr/>
      <dgm:t>
        <a:bodyPr/>
        <a:lstStyle/>
        <a:p>
          <a:endParaRPr lang="en-US"/>
        </a:p>
      </dgm:t>
    </dgm:pt>
    <dgm:pt modelId="{D41B3F1C-FF79-46C9-820F-50AB0A7BAB73}" type="pres">
      <dgm:prSet presAssocID="{C31D0785-ED35-4827-B5A9-B785E6264E60}" presName="hierRoot3" presStyleCnt="0">
        <dgm:presLayoutVars>
          <dgm:hierBranch val="init"/>
        </dgm:presLayoutVars>
      </dgm:prSet>
      <dgm:spPr/>
    </dgm:pt>
    <dgm:pt modelId="{C55B196F-3708-42F3-903B-45C373072DBF}" type="pres">
      <dgm:prSet presAssocID="{C31D0785-ED35-4827-B5A9-B785E6264E60}" presName="rootComposite3" presStyleCnt="0"/>
      <dgm:spPr/>
    </dgm:pt>
    <dgm:pt modelId="{6DB576FA-4356-482A-B430-3E719C68B7C1}" type="pres">
      <dgm:prSet presAssocID="{C31D0785-ED35-4827-B5A9-B785E6264E60}" presName="rootText3" presStyleLbl="asst1" presStyleIdx="0" presStyleCnt="1" custScaleX="2561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B82784-A730-4EDD-8E13-17DA97DC0655}" type="pres">
      <dgm:prSet presAssocID="{C31D0785-ED35-4827-B5A9-B785E6264E60}" presName="rootPict3" presStyleLbl="alignImgPlace1" presStyleIdx="3" presStyleCnt="4" custScaleX="146109" custLinFactX="-100000" custLinFactNeighborX="-137496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en-US"/>
        </a:p>
      </dgm:t>
    </dgm:pt>
    <dgm:pt modelId="{44E53708-E2FD-4A9C-B5DF-4314F8E8A9F2}" type="pres">
      <dgm:prSet presAssocID="{C31D0785-ED35-4827-B5A9-B785E6264E60}" presName="rootConnector3" presStyleLbl="asst1" presStyleIdx="0" presStyleCnt="1"/>
      <dgm:spPr/>
      <dgm:t>
        <a:bodyPr/>
        <a:lstStyle/>
        <a:p>
          <a:endParaRPr lang="en-US"/>
        </a:p>
      </dgm:t>
    </dgm:pt>
    <dgm:pt modelId="{0F97990B-DB6E-4208-BE31-6803D544C5FE}" type="pres">
      <dgm:prSet presAssocID="{C31D0785-ED35-4827-B5A9-B785E6264E60}" presName="hierChild6" presStyleCnt="0"/>
      <dgm:spPr/>
    </dgm:pt>
    <dgm:pt modelId="{B631A175-A0C9-41CD-9A5D-2C15DDED3882}" type="pres">
      <dgm:prSet presAssocID="{C31D0785-ED35-4827-B5A9-B785E6264E60}" presName="hierChild7" presStyleCnt="0"/>
      <dgm:spPr/>
    </dgm:pt>
  </dgm:ptLst>
  <dgm:cxnLst>
    <dgm:cxn modelId="{FD27FA5A-D2CF-4118-9CC4-52253DF6A21C}" type="presOf" srcId="{C0972303-1DAE-4468-94FA-99882F772580}" destId="{189F4C99-7131-4370-A3F2-15A3114F819B}" srcOrd="1" destOrd="0" presId="urn:microsoft.com/office/officeart/2005/8/layout/pictureOrgChart+Icon"/>
    <dgm:cxn modelId="{6686E0F3-AFF9-4F96-AAEE-BF728D440011}" type="presOf" srcId="{3AAA154A-3BC1-4A94-B259-7BE3A4D5393B}" destId="{AD691529-95AF-4CC5-9315-47278E987829}" srcOrd="0" destOrd="0" presId="urn:microsoft.com/office/officeart/2005/8/layout/pictureOrgChart+Icon"/>
    <dgm:cxn modelId="{D402D9F4-5962-4307-A337-164920C396A4}" srcId="{A91CC630-3675-48D2-8878-0F827E9AD7E3}" destId="{F0500603-60A8-4A9B-B8D2-A3AAD2187DAE}" srcOrd="0" destOrd="0" parTransId="{8E5931EB-8322-4E56-B86D-DF5EA941C7A6}" sibTransId="{6996E2B6-DCAC-4170-AE32-351DD3FA2998}"/>
    <dgm:cxn modelId="{E8085B0D-FE64-43B8-AD84-CD748F9C1F58}" type="presOf" srcId="{C0972303-1DAE-4468-94FA-99882F772580}" destId="{602D1511-96DF-414B-AC0C-DA7F0F688D4A}" srcOrd="0" destOrd="0" presId="urn:microsoft.com/office/officeart/2005/8/layout/pictureOrgChart+Icon"/>
    <dgm:cxn modelId="{33B3D3E0-0469-4C05-BE73-A805E512477C}" type="presOf" srcId="{C31D0785-ED35-4827-B5A9-B785E6264E60}" destId="{44E53708-E2FD-4A9C-B5DF-4314F8E8A9F2}" srcOrd="1" destOrd="0" presId="urn:microsoft.com/office/officeart/2005/8/layout/pictureOrgChart+Icon"/>
    <dgm:cxn modelId="{BD198868-842B-45EB-A9BE-CE9EAD43F843}" type="presOf" srcId="{5EB62128-A6F9-494E-B0E9-6FDFBFB5D196}" destId="{00AED1B7-9D0D-4441-9293-21F5E08C65F2}" srcOrd="1" destOrd="0" presId="urn:microsoft.com/office/officeart/2005/8/layout/pictureOrgChart+Icon"/>
    <dgm:cxn modelId="{567F28AD-40FE-43C6-96F7-574CA80C43D8}" type="presOf" srcId="{F0500603-60A8-4A9B-B8D2-A3AAD2187DAE}" destId="{46309693-4755-444B-8687-932ABB0F38E5}" srcOrd="0" destOrd="0" presId="urn:microsoft.com/office/officeart/2005/8/layout/pictureOrgChart+Icon"/>
    <dgm:cxn modelId="{1F265394-3252-464E-9BB7-E8013D0B488E}" type="presOf" srcId="{5EB62128-A6F9-494E-B0E9-6FDFBFB5D196}" destId="{B01D6D83-A2A9-4FA6-84CA-10B7330BCDE6}" srcOrd="0" destOrd="0" presId="urn:microsoft.com/office/officeart/2005/8/layout/pictureOrgChart+Icon"/>
    <dgm:cxn modelId="{4D9C18A8-2F83-420D-8720-A5E1AC682879}" srcId="{F0500603-60A8-4A9B-B8D2-A3AAD2187DAE}" destId="{C0972303-1DAE-4468-94FA-99882F772580}" srcOrd="1" destOrd="0" parTransId="{7C02F674-1417-4406-81B0-61ADB18E1C7D}" sibTransId="{01B8F0FA-0E54-4CD0-A339-54868B443037}"/>
    <dgm:cxn modelId="{6E7E397A-E679-4770-95FB-5F5CFFBB1E3B}" type="presOf" srcId="{7C02F674-1417-4406-81B0-61ADB18E1C7D}" destId="{D1AD93C0-DF9F-4595-929D-A8031431E5C6}" srcOrd="0" destOrd="0" presId="urn:microsoft.com/office/officeart/2005/8/layout/pictureOrgChart+Icon"/>
    <dgm:cxn modelId="{9C3EC360-258B-424B-B465-A2D68DFECB7A}" srcId="{C0972303-1DAE-4468-94FA-99882F772580}" destId="{5EB62128-A6F9-494E-B0E9-6FDFBFB5D196}" srcOrd="0" destOrd="0" parTransId="{3AAA154A-3BC1-4A94-B259-7BE3A4D5393B}" sibTransId="{A501F257-E5A0-46B7-AF8C-E042888E493C}"/>
    <dgm:cxn modelId="{FB703D3C-5715-4ECC-871D-7A1056F4945A}" srcId="{F0500603-60A8-4A9B-B8D2-A3AAD2187DAE}" destId="{C31D0785-ED35-4827-B5A9-B785E6264E60}" srcOrd="0" destOrd="0" parTransId="{53C7B268-9359-43E8-B9FE-E50ADB787C5F}" sibTransId="{2A5A2D14-45AA-48D1-8DB1-65BC8A1A6D42}"/>
    <dgm:cxn modelId="{D89C9A15-6ADC-421A-9F37-5ACBCDF7FB57}" type="presOf" srcId="{53C7B268-9359-43E8-B9FE-E50ADB787C5F}" destId="{043D8C6A-32CF-41AC-9BA4-DB1C18198470}" srcOrd="0" destOrd="0" presId="urn:microsoft.com/office/officeart/2005/8/layout/pictureOrgChart+Icon"/>
    <dgm:cxn modelId="{3721E99B-7C37-4938-ABF1-CDDCC6911CD0}" type="presOf" srcId="{F0500603-60A8-4A9B-B8D2-A3AAD2187DAE}" destId="{51B69BE4-84EC-4C27-B162-FE5D98E6A049}" srcOrd="1" destOrd="0" presId="urn:microsoft.com/office/officeart/2005/8/layout/pictureOrgChart+Icon"/>
    <dgm:cxn modelId="{5356F5D3-E3E8-4B58-9E63-C4659206A7E9}" type="presOf" srcId="{A91CC630-3675-48D2-8878-0F827E9AD7E3}" destId="{2C76D3AC-A9FF-49B6-95E5-D5DD29FBFFDF}" srcOrd="0" destOrd="0" presId="urn:microsoft.com/office/officeart/2005/8/layout/pictureOrgChart+Icon"/>
    <dgm:cxn modelId="{9B444C1C-E817-4590-BB70-8A5F80212EF1}" type="presOf" srcId="{C31D0785-ED35-4827-B5A9-B785E6264E60}" destId="{6DB576FA-4356-482A-B430-3E719C68B7C1}" srcOrd="0" destOrd="0" presId="urn:microsoft.com/office/officeart/2005/8/layout/pictureOrgChart+Icon"/>
    <dgm:cxn modelId="{16B22C98-EBBC-40E4-AD35-D2986D8DFC3C}" type="presParOf" srcId="{2C76D3AC-A9FF-49B6-95E5-D5DD29FBFFDF}" destId="{B10DA0CF-62D8-4861-8D9D-540F2B6CE2EF}" srcOrd="0" destOrd="0" presId="urn:microsoft.com/office/officeart/2005/8/layout/pictureOrgChart+Icon"/>
    <dgm:cxn modelId="{9712BA7C-4539-4824-9B9B-CB3511EB8E07}" type="presParOf" srcId="{B10DA0CF-62D8-4861-8D9D-540F2B6CE2EF}" destId="{11FCA0CD-81FC-4049-AEE2-B3C3057B719B}" srcOrd="0" destOrd="0" presId="urn:microsoft.com/office/officeart/2005/8/layout/pictureOrgChart+Icon"/>
    <dgm:cxn modelId="{87578942-79A7-403F-B603-82C9F3C82192}" type="presParOf" srcId="{11FCA0CD-81FC-4049-AEE2-B3C3057B719B}" destId="{46309693-4755-444B-8687-932ABB0F38E5}" srcOrd="0" destOrd="0" presId="urn:microsoft.com/office/officeart/2005/8/layout/pictureOrgChart+Icon"/>
    <dgm:cxn modelId="{BADBE88B-FE88-4E73-AFDC-A82A97B36FB2}" type="presParOf" srcId="{11FCA0CD-81FC-4049-AEE2-B3C3057B719B}" destId="{DDF86333-1FA5-447A-AA23-EBA94148C75F}" srcOrd="1" destOrd="0" presId="urn:microsoft.com/office/officeart/2005/8/layout/pictureOrgChart+Icon"/>
    <dgm:cxn modelId="{D22FC7C5-959D-4E23-98E2-6C9FAE35D90A}" type="presParOf" srcId="{11FCA0CD-81FC-4049-AEE2-B3C3057B719B}" destId="{51B69BE4-84EC-4C27-B162-FE5D98E6A049}" srcOrd="2" destOrd="0" presId="urn:microsoft.com/office/officeart/2005/8/layout/pictureOrgChart+Icon"/>
    <dgm:cxn modelId="{C9037C52-AF69-4372-A73D-BFE8ADE52043}" type="presParOf" srcId="{B10DA0CF-62D8-4861-8D9D-540F2B6CE2EF}" destId="{9331F1AB-81C0-4FD7-ADC2-720EF7894E94}" srcOrd="1" destOrd="0" presId="urn:microsoft.com/office/officeart/2005/8/layout/pictureOrgChart+Icon"/>
    <dgm:cxn modelId="{F33EA7F9-327A-47CE-A73A-B66ECAB34750}" type="presParOf" srcId="{9331F1AB-81C0-4FD7-ADC2-720EF7894E94}" destId="{D1AD93C0-DF9F-4595-929D-A8031431E5C6}" srcOrd="0" destOrd="0" presId="urn:microsoft.com/office/officeart/2005/8/layout/pictureOrgChart+Icon"/>
    <dgm:cxn modelId="{69DA2627-A09A-4220-8E6E-C0AEE22C38C5}" type="presParOf" srcId="{9331F1AB-81C0-4FD7-ADC2-720EF7894E94}" destId="{465FA286-BBD7-4775-87FA-D24DF3CB440D}" srcOrd="1" destOrd="0" presId="urn:microsoft.com/office/officeart/2005/8/layout/pictureOrgChart+Icon"/>
    <dgm:cxn modelId="{A7C1916B-3799-42F9-BCA1-3709D5D17C67}" type="presParOf" srcId="{465FA286-BBD7-4775-87FA-D24DF3CB440D}" destId="{EA73EBCA-DB86-4D2A-A95D-6E2D1AC3E071}" srcOrd="0" destOrd="0" presId="urn:microsoft.com/office/officeart/2005/8/layout/pictureOrgChart+Icon"/>
    <dgm:cxn modelId="{BA38164D-D671-4277-97B4-810BC24E004D}" type="presParOf" srcId="{EA73EBCA-DB86-4D2A-A95D-6E2D1AC3E071}" destId="{602D1511-96DF-414B-AC0C-DA7F0F688D4A}" srcOrd="0" destOrd="0" presId="urn:microsoft.com/office/officeart/2005/8/layout/pictureOrgChart+Icon"/>
    <dgm:cxn modelId="{57186CCE-7AC5-42D7-9CAE-94341C00323A}" type="presParOf" srcId="{EA73EBCA-DB86-4D2A-A95D-6E2D1AC3E071}" destId="{FCA3FE91-4E0A-4DF3-9A06-716F1862BC6A}" srcOrd="1" destOrd="0" presId="urn:microsoft.com/office/officeart/2005/8/layout/pictureOrgChart+Icon"/>
    <dgm:cxn modelId="{B3F0C55B-9A8A-49B1-AABF-707985B11643}" type="presParOf" srcId="{EA73EBCA-DB86-4D2A-A95D-6E2D1AC3E071}" destId="{189F4C99-7131-4370-A3F2-15A3114F819B}" srcOrd="2" destOrd="0" presId="urn:microsoft.com/office/officeart/2005/8/layout/pictureOrgChart+Icon"/>
    <dgm:cxn modelId="{98B9AF28-613A-4F16-97D7-A6685E0D3058}" type="presParOf" srcId="{465FA286-BBD7-4775-87FA-D24DF3CB440D}" destId="{CF7E7D78-8D55-4DA6-B8C0-AFCC9D7AA5D2}" srcOrd="1" destOrd="0" presId="urn:microsoft.com/office/officeart/2005/8/layout/pictureOrgChart+Icon"/>
    <dgm:cxn modelId="{9CB3C705-543B-4D99-AEE0-AE5D9D064E4E}" type="presParOf" srcId="{CF7E7D78-8D55-4DA6-B8C0-AFCC9D7AA5D2}" destId="{AD691529-95AF-4CC5-9315-47278E987829}" srcOrd="0" destOrd="0" presId="urn:microsoft.com/office/officeart/2005/8/layout/pictureOrgChart+Icon"/>
    <dgm:cxn modelId="{3C15265E-DDFA-4FBD-B5FF-D6A4E200C4A0}" type="presParOf" srcId="{CF7E7D78-8D55-4DA6-B8C0-AFCC9D7AA5D2}" destId="{17B4A281-53B5-42D2-9959-E46B78B451F9}" srcOrd="1" destOrd="0" presId="urn:microsoft.com/office/officeart/2005/8/layout/pictureOrgChart+Icon"/>
    <dgm:cxn modelId="{6812D888-B40D-4866-B48B-468A3E0F2198}" type="presParOf" srcId="{17B4A281-53B5-42D2-9959-E46B78B451F9}" destId="{AF24B642-A1E8-4346-B860-59A59433A8BE}" srcOrd="0" destOrd="0" presId="urn:microsoft.com/office/officeart/2005/8/layout/pictureOrgChart+Icon"/>
    <dgm:cxn modelId="{FD21B653-9F94-42A6-A230-26AEF1A618B3}" type="presParOf" srcId="{AF24B642-A1E8-4346-B860-59A59433A8BE}" destId="{B01D6D83-A2A9-4FA6-84CA-10B7330BCDE6}" srcOrd="0" destOrd="0" presId="urn:microsoft.com/office/officeart/2005/8/layout/pictureOrgChart+Icon"/>
    <dgm:cxn modelId="{EDD89010-7906-4B70-8E4D-CB100CA9BA63}" type="presParOf" srcId="{AF24B642-A1E8-4346-B860-59A59433A8BE}" destId="{2F6B7615-AC7E-48E6-9C66-4CE40548B0D6}" srcOrd="1" destOrd="0" presId="urn:microsoft.com/office/officeart/2005/8/layout/pictureOrgChart+Icon"/>
    <dgm:cxn modelId="{DEECD121-8306-4628-9CC4-F3FE749E9D33}" type="presParOf" srcId="{AF24B642-A1E8-4346-B860-59A59433A8BE}" destId="{00AED1B7-9D0D-4441-9293-21F5E08C65F2}" srcOrd="2" destOrd="0" presId="urn:microsoft.com/office/officeart/2005/8/layout/pictureOrgChart+Icon"/>
    <dgm:cxn modelId="{6F6B6023-E164-4A27-B952-4A002F53DA96}" type="presParOf" srcId="{17B4A281-53B5-42D2-9959-E46B78B451F9}" destId="{704049E9-C87A-4054-A1B4-DC56462D1DA6}" srcOrd="1" destOrd="0" presId="urn:microsoft.com/office/officeart/2005/8/layout/pictureOrgChart+Icon"/>
    <dgm:cxn modelId="{7730EAA3-577B-49C1-ADAD-2D47BE29CC1C}" type="presParOf" srcId="{17B4A281-53B5-42D2-9959-E46B78B451F9}" destId="{451D0F5F-C74C-413D-AA75-FDBD8625D5CE}" srcOrd="2" destOrd="0" presId="urn:microsoft.com/office/officeart/2005/8/layout/pictureOrgChart+Icon"/>
    <dgm:cxn modelId="{93E3E7B4-5611-47C5-9E29-E158FD052CC7}" type="presParOf" srcId="{465FA286-BBD7-4775-87FA-D24DF3CB440D}" destId="{1DAFA49B-EE01-4917-9552-87DCD46BF8A0}" srcOrd="2" destOrd="0" presId="urn:microsoft.com/office/officeart/2005/8/layout/pictureOrgChart+Icon"/>
    <dgm:cxn modelId="{990874BA-D63B-4751-8150-131DA79BBD08}" type="presParOf" srcId="{B10DA0CF-62D8-4861-8D9D-540F2B6CE2EF}" destId="{E60B8022-EE9D-4F5F-9641-785666030436}" srcOrd="2" destOrd="0" presId="urn:microsoft.com/office/officeart/2005/8/layout/pictureOrgChart+Icon"/>
    <dgm:cxn modelId="{CD93BBA4-BE8E-4493-8CCA-B849EB01F335}" type="presParOf" srcId="{E60B8022-EE9D-4F5F-9641-785666030436}" destId="{043D8C6A-32CF-41AC-9BA4-DB1C18198470}" srcOrd="0" destOrd="0" presId="urn:microsoft.com/office/officeart/2005/8/layout/pictureOrgChart+Icon"/>
    <dgm:cxn modelId="{B344A0D5-5754-4099-AE2C-2D577E2074D8}" type="presParOf" srcId="{E60B8022-EE9D-4F5F-9641-785666030436}" destId="{D41B3F1C-FF79-46C9-820F-50AB0A7BAB73}" srcOrd="1" destOrd="0" presId="urn:microsoft.com/office/officeart/2005/8/layout/pictureOrgChart+Icon"/>
    <dgm:cxn modelId="{8EC4569D-2D45-4687-BBF0-18AE5B384742}" type="presParOf" srcId="{D41B3F1C-FF79-46C9-820F-50AB0A7BAB73}" destId="{C55B196F-3708-42F3-903B-45C373072DBF}" srcOrd="0" destOrd="0" presId="urn:microsoft.com/office/officeart/2005/8/layout/pictureOrgChart+Icon"/>
    <dgm:cxn modelId="{3DB3494E-F42B-45B4-A2DE-2442AE08A7EE}" type="presParOf" srcId="{C55B196F-3708-42F3-903B-45C373072DBF}" destId="{6DB576FA-4356-482A-B430-3E719C68B7C1}" srcOrd="0" destOrd="0" presId="urn:microsoft.com/office/officeart/2005/8/layout/pictureOrgChart+Icon"/>
    <dgm:cxn modelId="{94B3E487-1362-415C-852B-F028987B7422}" type="presParOf" srcId="{C55B196F-3708-42F3-903B-45C373072DBF}" destId="{02B82784-A730-4EDD-8E13-17DA97DC0655}" srcOrd="1" destOrd="0" presId="urn:microsoft.com/office/officeart/2005/8/layout/pictureOrgChart+Icon"/>
    <dgm:cxn modelId="{688FC782-3D39-497E-958A-079F6A963718}" type="presParOf" srcId="{C55B196F-3708-42F3-903B-45C373072DBF}" destId="{44E53708-E2FD-4A9C-B5DF-4314F8E8A9F2}" srcOrd="2" destOrd="0" presId="urn:microsoft.com/office/officeart/2005/8/layout/pictureOrgChart+Icon"/>
    <dgm:cxn modelId="{E78F5ECC-7556-415C-813C-DDB2D271AC1F}" type="presParOf" srcId="{D41B3F1C-FF79-46C9-820F-50AB0A7BAB73}" destId="{0F97990B-DB6E-4208-BE31-6803D544C5FE}" srcOrd="1" destOrd="0" presId="urn:microsoft.com/office/officeart/2005/8/layout/pictureOrgChart+Icon"/>
    <dgm:cxn modelId="{CF1BF1B1-DCD4-45A5-AE7C-C9E95FC3E6CC}" type="presParOf" srcId="{D41B3F1C-FF79-46C9-820F-50AB0A7BAB73}" destId="{B631A175-A0C9-41CD-9A5D-2C15DDED3882}" srcOrd="2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D8C6A-32CF-41AC-9BA4-DB1C18198470}">
      <dsp:nvSpPr>
        <dsp:cNvPr id="0" name=""/>
        <dsp:cNvSpPr/>
      </dsp:nvSpPr>
      <dsp:spPr>
        <a:xfrm>
          <a:off x="6112307" y="1140890"/>
          <a:ext cx="124034" cy="1051634"/>
        </a:xfrm>
        <a:custGeom>
          <a:avLst/>
          <a:gdLst/>
          <a:ahLst/>
          <a:cxnLst/>
          <a:rect l="0" t="0" r="0" b="0"/>
          <a:pathLst>
            <a:path>
              <a:moveTo>
                <a:pt x="124034" y="0"/>
              </a:moveTo>
              <a:lnTo>
                <a:pt x="124034" y="1051634"/>
              </a:lnTo>
              <a:lnTo>
                <a:pt x="0" y="1051634"/>
              </a:lnTo>
            </a:path>
          </a:pathLst>
        </a:cu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691529-95AF-4CC5-9315-47278E987829}">
      <dsp:nvSpPr>
        <dsp:cNvPr id="0" name=""/>
        <dsp:cNvSpPr/>
      </dsp:nvSpPr>
      <dsp:spPr>
        <a:xfrm>
          <a:off x="2867154" y="4382574"/>
          <a:ext cx="1306758" cy="1049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9399"/>
              </a:lnTo>
              <a:lnTo>
                <a:pt x="1306758" y="1049399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AD93C0-DF9F-4595-929D-A8031431E5C6}">
      <dsp:nvSpPr>
        <dsp:cNvPr id="0" name=""/>
        <dsp:cNvSpPr/>
      </dsp:nvSpPr>
      <dsp:spPr>
        <a:xfrm>
          <a:off x="6236341" y="1140890"/>
          <a:ext cx="115502" cy="2101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1496"/>
              </a:lnTo>
              <a:lnTo>
                <a:pt x="115502" y="1861496"/>
              </a:lnTo>
              <a:lnTo>
                <a:pt x="115502" y="2101033"/>
              </a:lnTo>
            </a:path>
          </a:pathLst>
        </a:cu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309693-4755-444B-8687-932ABB0F38E5}">
      <dsp:nvSpPr>
        <dsp:cNvPr id="0" name=""/>
        <dsp:cNvSpPr/>
      </dsp:nvSpPr>
      <dsp:spPr>
        <a:xfrm>
          <a:off x="2374473" y="238"/>
          <a:ext cx="7723736" cy="1140651"/>
        </a:xfrm>
        <a:prstGeom prst="rect">
          <a:avLst/>
        </a:prstGeom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0">
              <a:schemeClr val="accent4">
                <a:lumMod val="9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5032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>
              <a:solidFill>
                <a:schemeClr val="tx1"/>
              </a:solidFill>
              <a:latin typeface="Trebuchet MS" panose="020B0603020202020204" pitchFamily="34" charset="0"/>
            </a:rPr>
            <a:t>Pengarah</a:t>
          </a:r>
          <a:r>
            <a:rPr lang="en-US" sz="1800" b="1" kern="1200" dirty="0">
              <a:solidFill>
                <a:schemeClr val="tx1"/>
              </a:solidFill>
              <a:latin typeface="Trebuchet MS" panose="020B0603020202020204" pitchFamily="34" charset="0"/>
            </a:rPr>
            <a:t> </a:t>
          </a:r>
          <a:r>
            <a:rPr lang="en-US" sz="1800" b="1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JKR Terengganu</a:t>
          </a:r>
          <a:endParaRPr lang="en-US" sz="1800" b="1" kern="1200" dirty="0">
            <a:solidFill>
              <a:schemeClr val="tx1"/>
            </a:solidFill>
            <a:latin typeface="Trebuchet MS" panose="020B0603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Ir. </a:t>
          </a:r>
          <a:r>
            <a:rPr lang="en-US" sz="1800" b="1" kern="1200" dirty="0" err="1" smtClean="0">
              <a:solidFill>
                <a:schemeClr val="tx1"/>
              </a:solidFill>
              <a:latin typeface="Trebuchet MS" panose="020B0603020202020204" pitchFamily="34" charset="0"/>
            </a:rPr>
            <a:t>Ab</a:t>
          </a:r>
          <a:r>
            <a:rPr lang="en-US" sz="1800" b="1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 Hamid bin </a:t>
          </a:r>
          <a:r>
            <a:rPr lang="en-US" sz="1800" b="1" kern="1200" dirty="0" err="1" smtClean="0">
              <a:solidFill>
                <a:schemeClr val="tx1"/>
              </a:solidFill>
              <a:latin typeface="Trebuchet MS" panose="020B0603020202020204" pitchFamily="34" charset="0"/>
            </a:rPr>
            <a:t>Md</a:t>
          </a:r>
          <a:r>
            <a:rPr lang="en-US" sz="1800" b="1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 Daud</a:t>
          </a:r>
          <a:endParaRPr lang="en-US" sz="1800" b="1" kern="1200" dirty="0">
            <a:solidFill>
              <a:schemeClr val="tx1"/>
            </a:solidFill>
            <a:latin typeface="Trebuchet MS" panose="020B0603020202020204" pitchFamily="34" charset="0"/>
          </a:endParaRPr>
        </a:p>
      </dsp:txBody>
      <dsp:txXfrm>
        <a:off x="2374473" y="238"/>
        <a:ext cx="7723736" cy="1140651"/>
      </dsp:txXfrm>
    </dsp:sp>
    <dsp:sp modelId="{DDF86333-1FA5-447A-AA23-EBA94148C75F}">
      <dsp:nvSpPr>
        <dsp:cNvPr id="0" name=""/>
        <dsp:cNvSpPr/>
      </dsp:nvSpPr>
      <dsp:spPr>
        <a:xfrm>
          <a:off x="2601208" y="0"/>
          <a:ext cx="993071" cy="1077760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02D1511-96DF-414B-AC0C-DA7F0F688D4A}">
      <dsp:nvSpPr>
        <dsp:cNvPr id="0" name=""/>
        <dsp:cNvSpPr/>
      </dsp:nvSpPr>
      <dsp:spPr>
        <a:xfrm>
          <a:off x="1995982" y="3241923"/>
          <a:ext cx="8711722" cy="114065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0"/>
              </a:schemeClr>
            </a:gs>
            <a:gs pos="0">
              <a:schemeClr val="accent4">
                <a:lumMod val="8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5032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Pen. </a:t>
          </a:r>
          <a:r>
            <a:rPr lang="en-US" sz="1600" b="1" kern="1200" dirty="0" err="1" smtClean="0">
              <a:solidFill>
                <a:schemeClr val="tx1"/>
              </a:solidFill>
              <a:latin typeface="Trebuchet MS" panose="020B0603020202020204" pitchFamily="34" charset="0"/>
            </a:rPr>
            <a:t>Pengurus</a:t>
          </a:r>
          <a:r>
            <a:rPr lang="en-US" sz="1600" b="1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Trebuchet MS" panose="020B0603020202020204" pitchFamily="34" charset="0"/>
            </a:rPr>
            <a:t>Pengetahuan</a:t>
          </a:r>
          <a:endParaRPr lang="en-US" sz="1600" b="1" kern="1200" dirty="0" smtClean="0">
            <a:solidFill>
              <a:schemeClr val="tx1"/>
            </a:solidFill>
            <a:latin typeface="Trebuchet MS" panose="020B0603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Jurutera </a:t>
          </a:r>
          <a:r>
            <a:rPr lang="en-US" sz="1600" b="1" kern="1200" dirty="0" err="1" smtClean="0">
              <a:solidFill>
                <a:schemeClr val="tx1"/>
              </a:solidFill>
              <a:latin typeface="Trebuchet MS" panose="020B0603020202020204" pitchFamily="34" charset="0"/>
            </a:rPr>
            <a:t>Awam</a:t>
          </a:r>
          <a:r>
            <a:rPr lang="en-US" sz="1600" b="1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Trebuchet MS" panose="020B0603020202020204" pitchFamily="34" charset="0"/>
            </a:rPr>
            <a:t>Kanan</a:t>
          </a:r>
          <a:r>
            <a:rPr lang="en-US" sz="1600" b="1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 (</a:t>
          </a:r>
          <a:r>
            <a:rPr lang="en-US" sz="1600" b="1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PO</a:t>
          </a:r>
          <a:r>
            <a:rPr lang="en-US" sz="1600" b="1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 Mohd Ali bin Ismail</a:t>
          </a:r>
          <a:endParaRPr lang="en-US" sz="1600" b="1" kern="1200" dirty="0">
            <a:latin typeface="Trebuchet MS" panose="020B0603020202020204" pitchFamily="34" charset="0"/>
          </a:endParaRPr>
        </a:p>
      </dsp:txBody>
      <dsp:txXfrm>
        <a:off x="1995982" y="3241923"/>
        <a:ext cx="8711722" cy="1140651"/>
      </dsp:txXfrm>
    </dsp:sp>
    <dsp:sp modelId="{FCA3FE91-4E0A-4DF3-9A06-716F1862BC6A}">
      <dsp:nvSpPr>
        <dsp:cNvPr id="0" name=""/>
        <dsp:cNvSpPr/>
      </dsp:nvSpPr>
      <dsp:spPr>
        <a:xfrm>
          <a:off x="2201236" y="3343459"/>
          <a:ext cx="1131701" cy="93443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01D6D83-A2A9-4FA6-84CA-10B7330BCDE6}">
      <dsp:nvSpPr>
        <dsp:cNvPr id="0" name=""/>
        <dsp:cNvSpPr/>
      </dsp:nvSpPr>
      <dsp:spPr>
        <a:xfrm>
          <a:off x="4173913" y="4861648"/>
          <a:ext cx="6513368" cy="1140651"/>
        </a:xfrm>
        <a:prstGeom prst="rect">
          <a:avLst/>
        </a:prstGeom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  <a:gs pos="0">
              <a:schemeClr val="accent4">
                <a:lumMod val="87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5032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Trebuchet MS" panose="020B0603020202020204" pitchFamily="34" charset="0"/>
            </a:rPr>
            <a:t>Pen. </a:t>
          </a:r>
          <a:r>
            <a:rPr lang="en-US" sz="1600" b="1" kern="1200" dirty="0" err="1" smtClean="0">
              <a:latin typeface="Trebuchet MS" panose="020B0603020202020204" pitchFamily="34" charset="0"/>
            </a:rPr>
            <a:t>Pengurus</a:t>
          </a:r>
          <a:r>
            <a:rPr lang="en-US" sz="1600" b="1" kern="1200" dirty="0" smtClean="0">
              <a:latin typeface="Trebuchet MS" panose="020B0603020202020204" pitchFamily="34" charset="0"/>
            </a:rPr>
            <a:t> </a:t>
          </a:r>
          <a:r>
            <a:rPr lang="en-US" sz="1600" b="1" kern="1200" dirty="0" err="1" smtClean="0">
              <a:latin typeface="Trebuchet MS" panose="020B0603020202020204" pitchFamily="34" charset="0"/>
            </a:rPr>
            <a:t>Pengetahuan</a:t>
          </a:r>
          <a:r>
            <a:rPr lang="en-US" sz="1600" b="1" kern="1200" dirty="0" smtClean="0">
              <a:latin typeface="Trebuchet MS" panose="020B0603020202020204" pitchFamily="34" charset="0"/>
            </a:rPr>
            <a:t> (</a:t>
          </a:r>
          <a:r>
            <a:rPr lang="en-US" sz="1600" b="1" kern="1200" dirty="0" err="1" smtClean="0">
              <a:latin typeface="Trebuchet MS" panose="020B0603020202020204" pitchFamily="34" charset="0"/>
            </a:rPr>
            <a:t>Gantian</a:t>
          </a:r>
          <a:r>
            <a:rPr lang="en-US" sz="1600" b="1" kern="1200" dirty="0" smtClean="0">
              <a:latin typeface="Trebuchet MS" panose="020B0603020202020204" pitchFamily="34" charset="0"/>
            </a:rPr>
            <a:t>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Trebuchet MS" panose="020B0603020202020204" pitchFamily="34" charset="0"/>
            </a:rPr>
            <a:t>Jurutera </a:t>
          </a:r>
          <a:r>
            <a:rPr lang="en-US" sz="1600" b="1" kern="1200" dirty="0" err="1" smtClean="0">
              <a:latin typeface="Trebuchet MS" panose="020B0603020202020204" pitchFamily="34" charset="0"/>
            </a:rPr>
            <a:t>Awam</a:t>
          </a:r>
          <a:r>
            <a:rPr lang="en-US" sz="1600" b="1" kern="1200" dirty="0" smtClean="0">
              <a:latin typeface="Trebuchet MS" panose="020B0603020202020204" pitchFamily="34" charset="0"/>
            </a:rPr>
            <a:t> </a:t>
          </a:r>
          <a:r>
            <a:rPr lang="en-US" sz="1600" b="1" kern="1200" dirty="0" err="1" smtClean="0">
              <a:latin typeface="Trebuchet MS" panose="020B0603020202020204" pitchFamily="34" charset="0"/>
            </a:rPr>
            <a:t>Kanan</a:t>
          </a:r>
          <a:r>
            <a:rPr lang="en-US" sz="1600" b="1" kern="1200" dirty="0" smtClean="0">
              <a:latin typeface="Trebuchet MS" panose="020B0603020202020204" pitchFamily="34" charset="0"/>
            </a:rPr>
            <a:t> (</a:t>
          </a:r>
          <a:r>
            <a:rPr lang="en-US" sz="1600" b="1" kern="1200" dirty="0" err="1" smtClean="0">
              <a:latin typeface="Trebuchet MS" panose="020B0603020202020204" pitchFamily="34" charset="0"/>
            </a:rPr>
            <a:t>Pengurusan</a:t>
          </a:r>
          <a:r>
            <a:rPr lang="en-US" sz="1600" b="1" kern="1200" dirty="0" smtClean="0">
              <a:latin typeface="Trebuchet MS" panose="020B0603020202020204" pitchFamily="34" charset="0"/>
            </a:rPr>
            <a:t> </a:t>
          </a:r>
          <a:r>
            <a:rPr lang="en-US" sz="1600" b="1" kern="1200" dirty="0" err="1" smtClean="0">
              <a:latin typeface="Trebuchet MS" panose="020B0603020202020204" pitchFamily="34" charset="0"/>
            </a:rPr>
            <a:t>Korporat</a:t>
          </a:r>
          <a:r>
            <a:rPr lang="en-US" sz="1600" b="1" kern="1200" dirty="0" smtClean="0">
              <a:latin typeface="Trebuchet MS" panose="020B0603020202020204" pitchFamily="34" charset="0"/>
            </a:rPr>
            <a:t>) </a:t>
          </a:r>
          <a:endParaRPr lang="en-US" sz="1600" b="1" kern="1200" dirty="0">
            <a:latin typeface="Trebuchet MS" panose="020B0603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Trebuchet MS" panose="020B0603020202020204" pitchFamily="34" charset="0"/>
            </a:rPr>
            <a:t>Nor Azlina binti </a:t>
          </a:r>
          <a:r>
            <a:rPr lang="en-US" sz="1600" b="1" kern="1200" dirty="0" err="1" smtClean="0">
              <a:latin typeface="Trebuchet MS" panose="020B0603020202020204" pitchFamily="34" charset="0"/>
            </a:rPr>
            <a:t>Kasim</a:t>
          </a:r>
          <a:endParaRPr lang="en-US" sz="1600" b="1" kern="1200" dirty="0">
            <a:latin typeface="Trebuchet MS" panose="020B0603020202020204" pitchFamily="34" charset="0"/>
          </a:endParaRPr>
        </a:p>
      </dsp:txBody>
      <dsp:txXfrm>
        <a:off x="4173913" y="4861648"/>
        <a:ext cx="6513368" cy="1140651"/>
      </dsp:txXfrm>
    </dsp:sp>
    <dsp:sp modelId="{2F6B7615-AC7E-48E6-9C66-4CE40548B0D6}">
      <dsp:nvSpPr>
        <dsp:cNvPr id="0" name=""/>
        <dsp:cNvSpPr/>
      </dsp:nvSpPr>
      <dsp:spPr>
        <a:xfrm>
          <a:off x="4298285" y="4961268"/>
          <a:ext cx="1170951" cy="91252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DB576FA-4356-482A-B430-3E719C68B7C1}">
      <dsp:nvSpPr>
        <dsp:cNvPr id="0" name=""/>
        <dsp:cNvSpPr/>
      </dsp:nvSpPr>
      <dsp:spPr>
        <a:xfrm>
          <a:off x="269344" y="1622199"/>
          <a:ext cx="5842962" cy="114065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0"/>
              </a:schemeClr>
            </a:gs>
            <a:gs pos="0">
              <a:schemeClr val="accent4">
                <a:lumMod val="9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5032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Trebuchet MS" panose="020B0603020202020204" pitchFamily="34" charset="0"/>
            </a:rPr>
            <a:t>Pengurus</a:t>
          </a:r>
          <a:r>
            <a:rPr lang="en-US" sz="1600" b="1" kern="1200" dirty="0" smtClean="0">
              <a:latin typeface="Trebuchet MS" panose="020B0603020202020204" pitchFamily="34" charset="0"/>
            </a:rPr>
            <a:t> </a:t>
          </a:r>
          <a:r>
            <a:rPr lang="en-US" sz="1600" b="1" kern="1200" dirty="0" err="1" smtClean="0">
              <a:latin typeface="Trebuchet MS" panose="020B0603020202020204" pitchFamily="34" charset="0"/>
            </a:rPr>
            <a:t>Pengetahuan</a:t>
          </a:r>
          <a:endParaRPr lang="en-US" sz="1600" b="1" kern="1200" dirty="0" smtClean="0">
            <a:latin typeface="Trebuchet MS" panose="020B0603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Trebuchet MS" panose="020B0603020202020204" pitchFamily="34" charset="0"/>
            </a:rPr>
            <a:t>Jurutera </a:t>
          </a:r>
          <a:r>
            <a:rPr lang="en-US" sz="1600" b="1" kern="1200" dirty="0" err="1" smtClean="0">
              <a:latin typeface="Trebuchet MS" panose="020B0603020202020204" pitchFamily="34" charset="0"/>
            </a:rPr>
            <a:t>Awam</a:t>
          </a:r>
          <a:r>
            <a:rPr lang="en-US" sz="1600" b="1" kern="1200" dirty="0" smtClean="0">
              <a:latin typeface="Trebuchet MS" panose="020B0603020202020204" pitchFamily="34" charset="0"/>
            </a:rPr>
            <a:t> </a:t>
          </a:r>
          <a:r>
            <a:rPr lang="en-US" sz="1600" b="1" kern="1200" dirty="0" err="1" smtClean="0">
              <a:latin typeface="Trebuchet MS" panose="020B0603020202020204" pitchFamily="34" charset="0"/>
            </a:rPr>
            <a:t>Penguasa</a:t>
          </a:r>
          <a:r>
            <a:rPr lang="en-US" sz="1600" b="1" kern="1200" dirty="0" smtClean="0">
              <a:latin typeface="Trebuchet MS" panose="020B0603020202020204" pitchFamily="34" charset="0"/>
            </a:rPr>
            <a:t> </a:t>
          </a:r>
          <a:r>
            <a:rPr lang="en-US" sz="1600" b="1" kern="1200" dirty="0" err="1" smtClean="0">
              <a:latin typeface="Trebuchet MS" panose="020B0603020202020204" pitchFamily="34" charset="0"/>
            </a:rPr>
            <a:t>Kanan</a:t>
          </a:r>
          <a:r>
            <a:rPr lang="en-US" sz="1600" b="1" kern="1200" dirty="0" smtClean="0">
              <a:latin typeface="Trebuchet MS" panose="020B0603020202020204" pitchFamily="34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Trebuchet MS" panose="020B0603020202020204" pitchFamily="34" charset="0"/>
            </a:rPr>
            <a:t>(CPAB &amp; </a:t>
          </a:r>
          <a:r>
            <a:rPr lang="en-US" sz="1600" b="1" kern="1200" dirty="0" err="1" smtClean="0">
              <a:latin typeface="Trebuchet MS" panose="020B0603020202020204" pitchFamily="34" charset="0"/>
            </a:rPr>
            <a:t>Pengurusan</a:t>
          </a:r>
          <a:r>
            <a:rPr lang="en-US" sz="1600" b="1" kern="1200" dirty="0" smtClean="0">
              <a:latin typeface="Trebuchet MS" panose="020B0603020202020204" pitchFamily="34" charset="0"/>
            </a:rPr>
            <a:t> </a:t>
          </a:r>
          <a:r>
            <a:rPr lang="en-US" sz="1600" b="1" kern="1200" dirty="0" err="1" smtClean="0">
              <a:latin typeface="Trebuchet MS" panose="020B0603020202020204" pitchFamily="34" charset="0"/>
            </a:rPr>
            <a:t>Korporat</a:t>
          </a:r>
          <a:r>
            <a:rPr lang="en-US" sz="1600" b="1" kern="1200" dirty="0" smtClean="0">
              <a:latin typeface="Trebuchet MS" panose="020B0603020202020204" pitchFamily="34" charset="0"/>
            </a:rPr>
            <a:t>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Trebuchet MS" panose="020B0603020202020204" pitchFamily="34" charset="0"/>
            </a:rPr>
            <a:t>Ir. </a:t>
          </a:r>
          <a:r>
            <a:rPr lang="en-US" sz="1600" b="1" kern="1200" dirty="0" err="1" smtClean="0">
              <a:latin typeface="Trebuchet MS" panose="020B0603020202020204" pitchFamily="34" charset="0"/>
            </a:rPr>
            <a:t>Jasmi</a:t>
          </a:r>
          <a:r>
            <a:rPr lang="en-US" sz="1600" b="1" kern="1200" dirty="0" smtClean="0">
              <a:latin typeface="Trebuchet MS" panose="020B0603020202020204" pitchFamily="34" charset="0"/>
            </a:rPr>
            <a:t> bin </a:t>
          </a:r>
          <a:r>
            <a:rPr lang="en-US" sz="1600" b="1" kern="1200" dirty="0" err="1" smtClean="0">
              <a:latin typeface="Trebuchet MS" panose="020B0603020202020204" pitchFamily="34" charset="0"/>
            </a:rPr>
            <a:t>Wahab</a:t>
          </a:r>
          <a:endParaRPr lang="en-US" sz="1600" b="1" kern="1200" dirty="0">
            <a:latin typeface="Trebuchet MS" panose="020B0603020202020204" pitchFamily="34" charset="0"/>
          </a:endParaRPr>
        </a:p>
      </dsp:txBody>
      <dsp:txXfrm>
        <a:off x="269344" y="1622199"/>
        <a:ext cx="5842962" cy="1140651"/>
      </dsp:txXfrm>
    </dsp:sp>
    <dsp:sp modelId="{02B82784-A730-4EDD-8E13-17DA97DC0655}">
      <dsp:nvSpPr>
        <dsp:cNvPr id="0" name=""/>
        <dsp:cNvSpPr/>
      </dsp:nvSpPr>
      <dsp:spPr>
        <a:xfrm>
          <a:off x="381056" y="1736264"/>
          <a:ext cx="999956" cy="912520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Picture Organization Chart"/>
  <dgm:desc val="Use to show hierarchical information or reporting relationships in an organization, with corresponding pictures. The assistant shape and the Org Chart hanging layouts are available with this layout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84E30-F901-498C-9E9B-BD14EC59BBEE}" type="datetimeFigureOut">
              <a:rPr lang="en-MY" smtClean="0"/>
              <a:t>31/5/2017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8"/>
            <a:ext cx="3066733" cy="4681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8"/>
            <a:ext cx="3066733" cy="4681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69B6F-2DAA-4284-B2AF-26E977EAFCA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15216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66733" cy="4697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3"/>
            <a:ext cx="3066733" cy="4697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C7E00-83E5-4378-9E1B-EB717A1E3E93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3513" y="1169988"/>
            <a:ext cx="4210050" cy="3159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1"/>
            <a:ext cx="5661660" cy="3686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8"/>
            <a:ext cx="3066733" cy="4697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8"/>
            <a:ext cx="3066733" cy="4697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BD9A4-FBFB-44BB-898E-B075E9C64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7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BD9A4-FBFB-44BB-898E-B075E9C646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67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BD9A4-FBFB-44BB-898E-B075E9C646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89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BD9A4-FBFB-44BB-898E-B075E9C646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66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BD9A4-FBFB-44BB-898E-B075E9C646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12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BD9A4-FBFB-44BB-898E-B075E9C646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0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BD9A4-FBFB-44BB-898E-B075E9C646D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71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BD9A4-FBFB-44BB-898E-B075E9C646D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47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BD9A4-FBFB-44BB-898E-B075E9C646D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45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BD9A4-FBFB-44BB-898E-B075E9C646D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69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BD9A4-FBFB-44BB-898E-B075E9C646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63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BD9A4-FBFB-44BB-898E-B075E9C646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66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BD9A4-FBFB-44BB-898E-B075E9C646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03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BD9A4-FBFB-44BB-898E-B075E9C646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92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BD9A4-FBFB-44BB-898E-B075E9C646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80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BD9A4-FBFB-44BB-898E-B075E9C646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28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BD9A4-FBFB-44BB-898E-B075E9C646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28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BD9A4-FBFB-44BB-898E-B075E9C646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20040" y="320040"/>
            <a:ext cx="12174322" cy="8449056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96331" y="7495548"/>
            <a:ext cx="12212726" cy="1864212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240280"/>
            <a:ext cx="10881360" cy="2492151"/>
          </a:xfrm>
        </p:spPr>
        <p:txBody>
          <a:bodyPr anchor="b">
            <a:normAutofit/>
          </a:bodyPr>
          <a:lstStyle>
            <a:lvl1pPr>
              <a:defRPr sz="6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978401"/>
            <a:ext cx="8961120" cy="206248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20040" y="320040"/>
            <a:ext cx="12174322" cy="1997050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96331" y="999867"/>
            <a:ext cx="12212726" cy="1864212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2026921"/>
            <a:ext cx="2880360" cy="6282266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2026920"/>
            <a:ext cx="8427720" cy="6282268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20040" y="320040"/>
            <a:ext cx="12174322" cy="6631229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466414" y="5885029"/>
            <a:ext cx="4027001" cy="99963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667049" y="5705406"/>
            <a:ext cx="7762321" cy="1190193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960219" y="5722587"/>
            <a:ext cx="7655172" cy="1083981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853285" y="5703844"/>
            <a:ext cx="4631200" cy="91216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96331" y="5681977"/>
            <a:ext cx="12212726" cy="186182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045" y="3448984"/>
            <a:ext cx="10881360" cy="2133600"/>
          </a:xfrm>
        </p:spPr>
        <p:txBody>
          <a:bodyPr anchor="t">
            <a:normAutofit/>
          </a:bodyPr>
          <a:lstStyle>
            <a:lvl1pPr algn="ctr">
              <a:defRPr sz="6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4311" y="2012428"/>
            <a:ext cx="8984828" cy="1315721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47317" y="3750869"/>
            <a:ext cx="5351069" cy="48262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503213" y="3750869"/>
            <a:ext cx="5351069" cy="48262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7318" y="3749360"/>
            <a:ext cx="5351069" cy="895667"/>
          </a:xfrm>
        </p:spPr>
        <p:txBody>
          <a:bodyPr anchor="ctr"/>
          <a:lstStyle>
            <a:lvl1pPr marL="0" indent="0" algn="ctr">
              <a:buNone/>
              <a:defRPr sz="3400" b="0">
                <a:solidFill>
                  <a:schemeClr val="tx2"/>
                </a:solidFill>
                <a:latin typeface="+mj-lt"/>
              </a:defRPr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8266" y="4800601"/>
            <a:ext cx="5348077" cy="3776028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7480" y="3749358"/>
            <a:ext cx="5351069" cy="895667"/>
          </a:xfrm>
        </p:spPr>
        <p:txBody>
          <a:bodyPr anchor="ctr"/>
          <a:lstStyle>
            <a:lvl1pPr marL="0" indent="0" algn="ctr">
              <a:buNone/>
              <a:defRPr sz="3400" b="0" i="0">
                <a:solidFill>
                  <a:schemeClr val="tx2"/>
                </a:solidFill>
                <a:latin typeface="+mj-lt"/>
              </a:defRPr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5" y="4800601"/>
            <a:ext cx="5351069" cy="3776028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20040" y="320040"/>
            <a:ext cx="12174322" cy="1997050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96331" y="999867"/>
            <a:ext cx="12212726" cy="186182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20040" y="320040"/>
            <a:ext cx="12174322" cy="1997050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0160" y="5013961"/>
            <a:ext cx="4693920" cy="2667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840"/>
              </a:spcAft>
              <a:buNone/>
              <a:defRPr sz="2500">
                <a:solidFill>
                  <a:schemeClr val="tx2"/>
                </a:solidFill>
              </a:defRPr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96331" y="999867"/>
            <a:ext cx="12212726" cy="1864212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80160" y="3200400"/>
            <a:ext cx="4693920" cy="1753819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2747" y="2560320"/>
            <a:ext cx="5465706" cy="5334000"/>
          </a:xfrm>
        </p:spPr>
        <p:txBody>
          <a:bodyPr anchor="ctr"/>
          <a:lstStyle>
            <a:lvl1pPr>
              <a:buClr>
                <a:schemeClr val="bg1"/>
              </a:buClr>
              <a:defRPr sz="31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25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22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2200">
                <a:solidFill>
                  <a:schemeClr val="tx2"/>
                </a:solidFill>
              </a:defRPr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20040" y="320040"/>
            <a:ext cx="12174322" cy="8449056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96331" y="7495548"/>
            <a:ext cx="12212726" cy="1864212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818" y="474134"/>
            <a:ext cx="5337703" cy="3401908"/>
          </a:xfrm>
        </p:spPr>
        <p:txBody>
          <a:bodyPr anchor="b">
            <a:normAutofit/>
          </a:bodyPr>
          <a:lstStyle>
            <a:lvl1pPr algn="l">
              <a:defRPr sz="39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5667" y="3899747"/>
            <a:ext cx="5345854" cy="3390054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rgbClr val="FFFFFF"/>
                </a:solidFill>
              </a:defRPr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73480" y="1920240"/>
            <a:ext cx="4992624" cy="4096512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4500">
                <a:solidFill>
                  <a:schemeClr val="bg1"/>
                </a:solidFill>
              </a:defRPr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20040" y="320040"/>
            <a:ext cx="12174322" cy="3456432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96331" y="2351200"/>
            <a:ext cx="12212726" cy="186182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473659"/>
            <a:ext cx="11521440" cy="1753819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29141" y="8750230"/>
            <a:ext cx="5301366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B7C3F878-F5E8-489B-AC8A-64F2A7E22C28}" type="datetimeFigureOut">
              <a:rPr lang="en-US" smtClean="0"/>
              <a:pPr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094" y="8750230"/>
            <a:ext cx="5301367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7523" y="8750229"/>
            <a:ext cx="1626556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0895" y="3745654"/>
            <a:ext cx="10371666" cy="483097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84048" indent="-384048" algn="l" defTabSz="128016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3400" kern="1200">
          <a:solidFill>
            <a:schemeClr val="tx2"/>
          </a:solidFill>
          <a:latin typeface="+mn-lt"/>
          <a:ea typeface="+mn-ea"/>
          <a:cs typeface="+mn-cs"/>
        </a:defRPr>
      </a:lvl1pPr>
      <a:lvl2pPr marL="806768" indent="-384048" algn="l" defTabSz="128016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3100" kern="1200">
          <a:solidFill>
            <a:schemeClr val="tx2"/>
          </a:solidFill>
          <a:latin typeface="+mn-lt"/>
          <a:ea typeface="+mn-ea"/>
          <a:cs typeface="+mn-cs"/>
        </a:defRPr>
      </a:lvl2pPr>
      <a:lvl3pPr marL="1197928" indent="-320040" algn="l" defTabSz="128016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320040" algn="l" defTabSz="128016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500" kern="1200">
          <a:solidFill>
            <a:schemeClr val="tx2"/>
          </a:solidFill>
          <a:latin typeface="+mn-lt"/>
          <a:ea typeface="+mn-ea"/>
          <a:cs typeface="+mn-cs"/>
        </a:defRPr>
      </a:lvl4pPr>
      <a:lvl5pPr marL="2048256" indent="-320040" algn="l" defTabSz="128016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5pPr>
      <a:lvl6pPr marL="2496312" indent="-320040" algn="l" defTabSz="1280160" rtl="0" eaLnBrk="1" latinLnBrk="0" hangingPunct="1">
        <a:spcBef>
          <a:spcPts val="538"/>
        </a:spcBef>
        <a:buClr>
          <a:schemeClr val="accent1"/>
        </a:buClr>
        <a:buFont typeface="Symbol" pitchFamily="18" charset="2"/>
        <a:buChar char="*"/>
        <a:defRPr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2944368" indent="-320040" algn="l" defTabSz="1280160" rtl="0" eaLnBrk="1" latinLnBrk="0" hangingPunct="1">
        <a:spcBef>
          <a:spcPts val="538"/>
        </a:spcBef>
        <a:buClr>
          <a:schemeClr val="accent1"/>
        </a:buClr>
        <a:buFont typeface="Symbol" pitchFamily="18" charset="2"/>
        <a:buChar char="*"/>
        <a:defRPr sz="2000" kern="1200">
          <a:solidFill>
            <a:schemeClr val="tx2"/>
          </a:solidFill>
          <a:latin typeface="+mn-lt"/>
          <a:ea typeface="+mn-ea"/>
          <a:cs typeface="+mn-cs"/>
        </a:defRPr>
      </a:lvl7pPr>
      <a:lvl8pPr marL="3392424" indent="-320040" algn="l" defTabSz="1280160" rtl="0" eaLnBrk="1" latinLnBrk="0" hangingPunct="1">
        <a:spcBef>
          <a:spcPts val="538"/>
        </a:spcBef>
        <a:buClr>
          <a:schemeClr val="accent1"/>
        </a:buClr>
        <a:buFont typeface="Symbol" pitchFamily="18" charset="2"/>
        <a:buChar char="*"/>
        <a:defRPr sz="2000" kern="1200">
          <a:solidFill>
            <a:schemeClr val="tx2"/>
          </a:solidFill>
          <a:latin typeface="+mn-lt"/>
          <a:ea typeface="+mn-ea"/>
          <a:cs typeface="+mn-cs"/>
        </a:defRPr>
      </a:lvl8pPr>
      <a:lvl9pPr marL="3840480" indent="-320040" algn="l" defTabSz="1280160" rtl="0" eaLnBrk="1" latinLnBrk="0" hangingPunct="1">
        <a:spcBef>
          <a:spcPts val="538"/>
        </a:spcBef>
        <a:buClr>
          <a:schemeClr val="accent1"/>
        </a:buClr>
        <a:buFont typeface="Symbol" pitchFamily="18" charset="2"/>
        <a:buChar char="*"/>
        <a:defRPr sz="2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12738"/>
            <a:ext cx="12139690" cy="785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601" y="5865463"/>
            <a:ext cx="12139690" cy="1992372"/>
          </a:xfrm>
        </p:spPr>
        <p:txBody>
          <a:bodyPr>
            <a:noAutofit/>
          </a:bodyPr>
          <a:lstStyle/>
          <a:p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DISEDIAKAN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OLEH </a:t>
            </a:r>
          </a:p>
          <a:p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BHG.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CPAB &amp; PENGURUSAN KORPORAT </a:t>
            </a:r>
          </a:p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JKR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TERENGGANU</a:t>
            </a:r>
          </a:p>
        </p:txBody>
      </p:sp>
      <p:sp>
        <p:nvSpPr>
          <p:cNvPr id="4" name="AutoShape 2" descr="Image result for knowledge technology wallpaper 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s-MY"/>
          </a:p>
        </p:txBody>
      </p:sp>
      <p:sp>
        <p:nvSpPr>
          <p:cNvPr id="5" name="AutoShape 4" descr="Image result for knowledge technology wallpaper 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s-MY"/>
          </a:p>
        </p:txBody>
      </p:sp>
      <p:sp>
        <p:nvSpPr>
          <p:cNvPr id="7" name="Rounded Rectangle 6"/>
          <p:cNvSpPr/>
          <p:nvPr/>
        </p:nvSpPr>
        <p:spPr>
          <a:xfrm>
            <a:off x="832513" y="655092"/>
            <a:ext cx="11095630" cy="1774209"/>
          </a:xfrm>
          <a:prstGeom prst="roundRect">
            <a:avLst/>
          </a:prstGeom>
          <a:solidFill>
            <a:schemeClr val="tx1">
              <a:lumMod val="75000"/>
              <a:lumOff val="25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LAPORAN 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PEMBUDAYAAN ILMU </a:t>
            </a:r>
            <a:b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ms-MY" sz="6000" dirty="0"/>
          </a:p>
        </p:txBody>
      </p:sp>
      <p:sp>
        <p:nvSpPr>
          <p:cNvPr id="10" name="Rounded Rectangle 9"/>
          <p:cNvSpPr/>
          <p:nvPr/>
        </p:nvSpPr>
        <p:spPr>
          <a:xfrm>
            <a:off x="3493825" y="5568430"/>
            <a:ext cx="6223379" cy="594066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JANUARI  HINGGA MEI  2017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06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knowledge sha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gray">
          <a:xfrm>
            <a:off x="1212357" y="3339615"/>
            <a:ext cx="8881141" cy="2081472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lvl1pPr algn="l" defTabSz="640080" rtl="0" eaLnBrk="1" latinLnBrk="0" hangingPunct="1">
              <a:spcBef>
                <a:spcPct val="0"/>
              </a:spcBef>
              <a:buNone/>
              <a:defRPr sz="45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900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Senarai</a:t>
            </a:r>
            <a:r>
              <a:rPr lang="en-US" sz="39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kursus</a:t>
            </a:r>
            <a:r>
              <a:rPr lang="en-US" sz="39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dalaman</a:t>
            </a:r>
            <a:r>
              <a:rPr lang="en-US" sz="39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 yang </a:t>
            </a:r>
            <a:r>
              <a:rPr lang="en-US" sz="3900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telah</a:t>
            </a:r>
            <a:r>
              <a:rPr lang="en-US" sz="39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dilaksanakan</a:t>
            </a:r>
            <a:r>
              <a:rPr lang="en-US" sz="39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:</a:t>
            </a:r>
          </a:p>
          <a:p>
            <a:endParaRPr lang="en-US" sz="3900" dirty="0">
              <a:solidFill>
                <a:schemeClr val="tx1"/>
              </a:solidFill>
              <a:latin typeface="Abadi MT Condensed Light"/>
              <a:cs typeface="Abadi MT Condensed Light"/>
            </a:endParaRPr>
          </a:p>
          <a:p>
            <a:endParaRPr lang="en-US" sz="39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123566"/>
              </p:ext>
            </p:extLst>
          </p:nvPr>
        </p:nvGraphicFramePr>
        <p:xfrm>
          <a:off x="338270" y="1886600"/>
          <a:ext cx="12255689" cy="693940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27797">
                  <a:extLst>
                    <a:ext uri="{9D8B030D-6E8A-4147-A177-3AD203B41FA5}">
                      <a16:colId xmlns="" xmlns:a16="http://schemas.microsoft.com/office/drawing/2014/main" val="1775349740"/>
                    </a:ext>
                  </a:extLst>
                </a:gridCol>
                <a:gridCol w="8407020">
                  <a:extLst>
                    <a:ext uri="{9D8B030D-6E8A-4147-A177-3AD203B41FA5}">
                      <a16:colId xmlns="" xmlns:a16="http://schemas.microsoft.com/office/drawing/2014/main" val="3422042813"/>
                    </a:ext>
                  </a:extLst>
                </a:gridCol>
                <a:gridCol w="1910687">
                  <a:extLst>
                    <a:ext uri="{9D8B030D-6E8A-4147-A177-3AD203B41FA5}">
                      <a16:colId xmlns="" xmlns:a16="http://schemas.microsoft.com/office/drawing/2014/main" val="1406626213"/>
                    </a:ext>
                  </a:extLst>
                </a:gridCol>
                <a:gridCol w="1310185"/>
              </a:tblGrid>
              <a:tr h="5463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Bil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Kursus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Tarikh</a:t>
                      </a:r>
                      <a:r>
                        <a:rPr lang="en-US" sz="2400" dirty="0"/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Peserta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75031932"/>
                  </a:ext>
                </a:extLst>
              </a:tr>
              <a:tr h="6191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</a:t>
                      </a:r>
                      <a:endParaRPr lang="en-US" sz="20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>
                          <a:effectLst/>
                        </a:rPr>
                        <a:t>Motivasi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</a:rPr>
                        <a:t>“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Diri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memerlukan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jalan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keluar-Bagaimana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Caranya</a:t>
                      </a:r>
                      <a:r>
                        <a:rPr lang="en-US" sz="2000" u="none" strike="noStrike" dirty="0" smtClean="0">
                          <a:effectLst/>
                        </a:rPr>
                        <a:t>?”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22 </a:t>
                      </a:r>
                      <a:r>
                        <a:rPr lang="en-US" sz="2000" u="none" strike="noStrike" dirty="0" err="1">
                          <a:effectLst/>
                        </a:rPr>
                        <a:t>Januari</a:t>
                      </a:r>
                      <a:r>
                        <a:rPr lang="en-US" sz="2000" u="none" strike="noStrike" dirty="0">
                          <a:effectLst/>
                        </a:rPr>
                        <a:t> 2017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  <a:r>
                        <a:rPr lang="en-US" sz="2000" dirty="0" smtClean="0"/>
                        <a:t>0</a:t>
                      </a:r>
                      <a:endParaRPr lang="en-US" sz="20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542298727"/>
                  </a:ext>
                </a:extLst>
              </a:tr>
              <a:tr h="8871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</a:t>
                      </a:r>
                      <a:endParaRPr lang="en-US" sz="20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en-US" sz="2000" dirty="0" err="1" smtClean="0"/>
                        <a:t>Taklimat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Penambahbaikan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Borang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Syor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Meroboh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Bangunan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Berlebihan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Atau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Tidak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Berguna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Dan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err="1" smtClean="0"/>
                        <a:t>Kelulusan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err="1" smtClean="0"/>
                        <a:t>Meroboh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Bangunan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19</a:t>
                      </a:r>
                      <a:r>
                        <a:rPr lang="en-US" sz="2000" baseline="0" dirty="0" smtClean="0"/>
                        <a:t> Feb. 2017</a:t>
                      </a:r>
                      <a:endParaRPr lang="ms-MY" sz="2000" b="0" dirty="0">
                        <a:latin typeface="Trebuchet MS" panose="020B0603020202020204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</a:t>
                      </a:r>
                      <a:endParaRPr lang="en-US" sz="20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4562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</a:t>
                      </a:r>
                      <a:endParaRPr lang="en-US" sz="20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2000" u="none" strike="noStrike" dirty="0">
                          <a:effectLst/>
                        </a:rPr>
                        <a:t>Taklimat Kesedaran Alam Sekitar kepada Penyelia Tapak Bina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20 </a:t>
                      </a:r>
                      <a:r>
                        <a:rPr lang="en-US" sz="2000" u="none" strike="noStrike" dirty="0" smtClean="0">
                          <a:effectLst/>
                        </a:rPr>
                        <a:t>Feb.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</a:rPr>
                        <a:t>2017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60 </a:t>
                      </a:r>
                      <a:endParaRPr lang="ms-MY" sz="2000" b="0" dirty="0">
                        <a:latin typeface="Trebuchet MS" panose="020B0603020202020204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1650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</a:t>
                      </a:r>
                      <a:endParaRPr lang="en-US" sz="20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en-US" sz="2000" dirty="0" err="1" smtClean="0"/>
                        <a:t>Bengkel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Penyelarasan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Penilaian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Keadaan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Bangunan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Sediada</a:t>
                      </a:r>
                      <a:r>
                        <a:rPr lang="en-US" sz="2000" baseline="0" dirty="0" smtClean="0"/>
                        <a:t> (Building Condition Assessment) BCA </a:t>
                      </a:r>
                      <a:r>
                        <a:rPr lang="en-US" sz="2000" baseline="0" dirty="0" err="1" smtClean="0"/>
                        <a:t>dan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Pelan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Operasi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Penyenggaraan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Aset</a:t>
                      </a:r>
                      <a:r>
                        <a:rPr lang="en-US" sz="2000" baseline="0" dirty="0" smtClean="0"/>
                        <a:t> (POPA) 2017</a:t>
                      </a:r>
                      <a:endParaRPr lang="en-US" sz="2000" b="0" dirty="0" smtClean="0">
                        <a:latin typeface="Trebuchet MS" panose="020B0603020202020204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 algn="l">
                        <a:buAutoNum type="arabicPlain" startAt="28"/>
                      </a:pPr>
                      <a:r>
                        <a:rPr lang="en-US" sz="2000" baseline="0" dirty="0" smtClean="0"/>
                        <a:t>Feb –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sz="2000" baseline="0" dirty="0" smtClean="0"/>
                        <a:t>1 Mac 2017</a:t>
                      </a:r>
                      <a:endParaRPr lang="ms-MY" sz="2000" b="0" dirty="0">
                        <a:latin typeface="Trebuchet MS" panose="020B0603020202020204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2000" dirty="0" smtClean="0"/>
                        <a:t>32</a:t>
                      </a:r>
                      <a:endParaRPr lang="ms-MY" sz="2000" b="0" dirty="0">
                        <a:latin typeface="Trebuchet MS" panose="020B0603020202020204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3697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  <a:r>
                        <a:rPr lang="en-US" sz="2000" dirty="0" smtClean="0"/>
                        <a:t>.</a:t>
                      </a:r>
                      <a:endParaRPr lang="en-US" sz="20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>
                          <a:effectLst/>
                        </a:rPr>
                        <a:t>Taklimat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Mencegah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Kebakaran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12 Mac 2017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60</a:t>
                      </a:r>
                      <a:endParaRPr lang="en-US" sz="20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46312554"/>
                  </a:ext>
                </a:extLst>
              </a:tr>
              <a:tr h="62779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  <a:r>
                        <a:rPr lang="en-US" sz="2000" dirty="0" smtClean="0"/>
                        <a:t>.</a:t>
                      </a:r>
                      <a:endParaRPr lang="en-US" sz="20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>
                          <a:effectLst/>
                        </a:rPr>
                        <a:t>Taklimat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Integriti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oleh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Pegawai</a:t>
                      </a:r>
                      <a:r>
                        <a:rPr lang="en-US" sz="2000" u="none" strike="noStrike" dirty="0">
                          <a:effectLst/>
                        </a:rPr>
                        <a:t> SPRM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6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</a:rPr>
                        <a:t>Apr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20</a:t>
                      </a:r>
                      <a:r>
                        <a:rPr lang="en-US" sz="2000" u="none" strike="noStrike" dirty="0" smtClean="0">
                          <a:effectLst/>
                        </a:rPr>
                        <a:t>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120</a:t>
                      </a:r>
                      <a:endParaRPr lang="en-US" sz="20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69353902"/>
                  </a:ext>
                </a:extLst>
              </a:tr>
              <a:tr h="6055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7.</a:t>
                      </a:r>
                      <a:endParaRPr lang="en-US" sz="20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>
                          <a:effectLst/>
                        </a:rPr>
                        <a:t>Bengkel</a:t>
                      </a:r>
                      <a:r>
                        <a:rPr lang="en-US" sz="2000" u="none" strike="noStrike" dirty="0">
                          <a:effectLst/>
                        </a:rPr>
                        <a:t> Critical Path </a:t>
                      </a:r>
                      <a:r>
                        <a:rPr lang="en-US" sz="2000" u="none" strike="noStrike" dirty="0" smtClean="0">
                          <a:effectLst/>
                        </a:rPr>
                        <a:t>Method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10 - 11 </a:t>
                      </a:r>
                      <a:r>
                        <a:rPr lang="en-US" sz="2000" u="none" strike="noStrike" dirty="0">
                          <a:effectLst/>
                        </a:rPr>
                        <a:t>April 2017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40</a:t>
                      </a:r>
                      <a:endParaRPr lang="en-US" sz="20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43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8.</a:t>
                      </a:r>
                      <a:endParaRPr lang="en-US" sz="20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Bengkel</a:t>
                      </a:r>
                      <a:r>
                        <a:rPr lang="en-US" sz="2000" dirty="0" smtClean="0"/>
                        <a:t> Kumpulan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Inovasi</a:t>
                      </a:r>
                      <a:r>
                        <a:rPr lang="en-US" sz="2000" baseline="0" dirty="0" smtClean="0"/>
                        <a:t> &amp; </a:t>
                      </a:r>
                      <a:r>
                        <a:rPr lang="en-US" sz="2000" baseline="0" dirty="0" err="1" smtClean="0"/>
                        <a:t>Kreatif</a:t>
                      </a:r>
                      <a:r>
                        <a:rPr lang="en-US" sz="2000" baseline="0" dirty="0" smtClean="0"/>
                        <a:t> (KIK)</a:t>
                      </a:r>
                      <a:endParaRPr lang="en-US" sz="2000" dirty="0" smtClean="0"/>
                    </a:p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16 – 17 Mei 2017</a:t>
                      </a:r>
                      <a:endParaRPr lang="en-US" sz="20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50</a:t>
                      </a:r>
                      <a:endParaRPr lang="en-US" sz="20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Snip Diagonal Corner Rectangle 4"/>
          <p:cNvSpPr/>
          <p:nvPr/>
        </p:nvSpPr>
        <p:spPr>
          <a:xfrm>
            <a:off x="1094015" y="116493"/>
            <a:ext cx="10744200" cy="1384761"/>
          </a:xfrm>
          <a:prstGeom prst="snip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Pelaksanaan</a:t>
            </a:r>
            <a:r>
              <a:rPr lang="en-US" sz="36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Program </a:t>
            </a:r>
            <a:r>
              <a:rPr lang="en-US" sz="3600" b="1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Pembudayaan</a:t>
            </a:r>
            <a:r>
              <a:rPr lang="en-US" sz="36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Ilmu</a:t>
            </a:r>
            <a:r>
              <a:rPr lang="en-US" sz="36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oleh</a:t>
            </a:r>
            <a:r>
              <a:rPr lang="en-US" sz="36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JKPPPi</a:t>
            </a:r>
            <a:r>
              <a:rPr lang="en-US" sz="36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di </a:t>
            </a:r>
            <a:r>
              <a:rPr lang="en-US" sz="36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JKR </a:t>
            </a:r>
            <a:r>
              <a:rPr lang="en-US" sz="36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Negeri Terengganu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5395" y="1338823"/>
            <a:ext cx="61395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bg2">
                  <a:lumMod val="10000"/>
                </a:schemeClr>
              </a:buClr>
            </a:pPr>
            <a:r>
              <a:rPr lang="en-US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2) </a:t>
            </a:r>
            <a:r>
              <a:rPr lang="en-US" sz="2400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Taklimat</a:t>
            </a:r>
            <a:r>
              <a:rPr lang="en-US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Bengkel</a:t>
            </a:r>
            <a:r>
              <a:rPr lang="en-US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Tazkirah</a:t>
            </a:r>
            <a:endParaRPr lang="en-US" sz="24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21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Image result for knowledge shari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nip Diagonal Corner Rectangle 5"/>
          <p:cNvSpPr/>
          <p:nvPr/>
        </p:nvSpPr>
        <p:spPr>
          <a:xfrm>
            <a:off x="1303021" y="791935"/>
            <a:ext cx="10008324" cy="1918608"/>
          </a:xfrm>
          <a:prstGeom prst="snip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Pelaksanaan</a:t>
            </a:r>
            <a:r>
              <a:rPr lang="en-US" sz="36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Program </a:t>
            </a:r>
            <a:r>
              <a:rPr lang="en-US" sz="3600" b="1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Pembudayaan</a:t>
            </a:r>
            <a:r>
              <a:rPr lang="en-US" sz="36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Ilmu</a:t>
            </a:r>
            <a:r>
              <a:rPr lang="en-US" sz="36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oleh</a:t>
            </a:r>
            <a:r>
              <a:rPr lang="en-US" sz="36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JKPPPi</a:t>
            </a:r>
            <a:r>
              <a:rPr lang="en-US" sz="36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di </a:t>
            </a:r>
            <a:r>
              <a:rPr lang="en-US" sz="3600" b="1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peringkat</a:t>
            </a:r>
            <a:r>
              <a:rPr lang="en-US" sz="36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 Bahagian JKR Negeri </a:t>
            </a:r>
            <a:r>
              <a:rPr lang="en-US" sz="36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Terengganu </a:t>
            </a:r>
            <a:r>
              <a:rPr lang="en-US" sz="36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(</a:t>
            </a:r>
            <a:r>
              <a:rPr lang="en-US" sz="3600" b="1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samb</a:t>
            </a:r>
            <a:r>
              <a:rPr lang="en-US" sz="36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..)</a:t>
            </a:r>
            <a:endParaRPr lang="en-US" sz="36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" b="39871"/>
          <a:stretch/>
        </p:blipFill>
        <p:spPr>
          <a:xfrm>
            <a:off x="218364" y="4433429"/>
            <a:ext cx="3384645" cy="455539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2" t="12225" r="16052" b="19971"/>
          <a:stretch/>
        </p:blipFill>
        <p:spPr>
          <a:xfrm rot="5400000">
            <a:off x="8628391" y="4087979"/>
            <a:ext cx="3564160" cy="42550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7" t="12957" r="17457" b="19097"/>
          <a:stretch/>
        </p:blipFill>
        <p:spPr>
          <a:xfrm rot="5400000">
            <a:off x="4156613" y="3986644"/>
            <a:ext cx="3564158" cy="44577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218364" y="2819968"/>
            <a:ext cx="122545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bg2">
                  <a:lumMod val="10000"/>
                </a:schemeClr>
              </a:buClr>
              <a:buAutoNum type="arabicParenR" startAt="3"/>
            </a:pPr>
            <a:r>
              <a:rPr lang="en-US" sz="2000" dirty="0">
                <a:latin typeface="Trebuchet MS" panose="020B0603020202020204" pitchFamily="34" charset="0"/>
                <a:cs typeface="Arial" panose="020B0604020202020204" pitchFamily="34" charset="0"/>
              </a:rPr>
              <a:t>Hebahan </a:t>
            </a:r>
            <a:r>
              <a:rPr lang="en-US" sz="2000" dirty="0" err="1">
                <a:latin typeface="Trebuchet MS" panose="020B0603020202020204" pitchFamily="34" charset="0"/>
                <a:cs typeface="Arial" panose="020B0604020202020204" pitchFamily="34" charset="0"/>
              </a:rPr>
              <a:t>buku</a:t>
            </a:r>
            <a:r>
              <a:rPr lang="en-US" sz="20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cs typeface="Arial" panose="020B0604020202020204" pitchFamily="34" charset="0"/>
              </a:rPr>
              <a:t>penulisan</a:t>
            </a:r>
            <a:r>
              <a:rPr lang="en-US" sz="2000" dirty="0">
                <a:latin typeface="Trebuchet MS" panose="020B0603020202020204" pitchFamily="34" charset="0"/>
                <a:cs typeface="Arial" panose="020B0604020202020204" pitchFamily="34" charset="0"/>
              </a:rPr>
              <a:t> JKR (</a:t>
            </a:r>
            <a:r>
              <a:rPr lang="en-US" sz="2000" dirty="0" err="1">
                <a:latin typeface="Trebuchet MS" panose="020B0603020202020204" pitchFamily="34" charset="0"/>
                <a:cs typeface="Arial" panose="020B0604020202020204" pitchFamily="34" charset="0"/>
              </a:rPr>
              <a:t>Simpanan</a:t>
            </a:r>
            <a:r>
              <a:rPr lang="en-US" sz="20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Pusat</a:t>
            </a:r>
            <a:r>
              <a:rPr lang="en-US" sz="20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Sumber</a:t>
            </a:r>
            <a:r>
              <a:rPr lang="en-US" sz="20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Trebuchet MS" panose="020B0603020202020204" pitchFamily="34" charset="0"/>
                <a:cs typeface="Abadi MT Condensed Light"/>
              </a:rPr>
              <a:t>Setiap </a:t>
            </a:r>
            <a:r>
              <a:rPr lang="en-US" sz="2000" dirty="0" err="1">
                <a:latin typeface="Trebuchet MS" panose="020B0603020202020204" pitchFamily="34" charset="0"/>
                <a:cs typeface="Abadi MT Condensed Light"/>
              </a:rPr>
              <a:t>buku</a:t>
            </a:r>
            <a:r>
              <a:rPr lang="en-US" sz="2000" dirty="0"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cs typeface="Abadi MT Condensed Light"/>
              </a:rPr>
              <a:t>penulisan</a:t>
            </a:r>
            <a:r>
              <a:rPr lang="en-US" sz="2000" dirty="0"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cs typeface="Abadi MT Condensed Light"/>
              </a:rPr>
              <a:t>atau</a:t>
            </a:r>
            <a:r>
              <a:rPr lang="en-US" sz="2000" dirty="0"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cs typeface="Abadi MT Condensed Light"/>
              </a:rPr>
              <a:t>piawaian</a:t>
            </a:r>
            <a:r>
              <a:rPr lang="en-US" sz="2000" dirty="0">
                <a:latin typeface="Trebuchet MS" panose="020B0603020202020204" pitchFamily="34" charset="0"/>
                <a:cs typeface="Abadi MT Condensed Light"/>
              </a:rPr>
              <a:t> JKR </a:t>
            </a:r>
            <a:r>
              <a:rPr lang="en-US" sz="2000" dirty="0" err="1">
                <a:latin typeface="Trebuchet MS" panose="020B0603020202020204" pitchFamily="34" charset="0"/>
                <a:cs typeface="Abadi MT Condensed Light"/>
              </a:rPr>
              <a:t>diedarkan</a:t>
            </a:r>
            <a:r>
              <a:rPr lang="en-US" sz="2000" dirty="0"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cs typeface="Abadi MT Condensed Light"/>
              </a:rPr>
              <a:t>ke</a:t>
            </a:r>
            <a:r>
              <a:rPr lang="en-US" sz="2000" dirty="0"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000" dirty="0" err="1" smtClean="0">
                <a:latin typeface="Trebuchet MS" panose="020B0603020202020204" pitchFamily="34" charset="0"/>
                <a:cs typeface="Abadi MT Condensed Light"/>
              </a:rPr>
              <a:t>setiap</a:t>
            </a:r>
            <a:r>
              <a:rPr lang="en-US" sz="2000" dirty="0"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000" dirty="0" err="1" smtClean="0">
                <a:latin typeface="Trebuchet MS" panose="020B0603020202020204" pitchFamily="34" charset="0"/>
                <a:cs typeface="Abadi MT Condensed Light"/>
              </a:rPr>
              <a:t>bahagian</a:t>
            </a:r>
            <a:r>
              <a:rPr lang="en-US" sz="2000" dirty="0" smtClean="0"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cs typeface="Abadi MT Condensed Light"/>
              </a:rPr>
              <a:t>untuk</a:t>
            </a:r>
            <a:r>
              <a:rPr lang="en-US" sz="2000" dirty="0"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cs typeface="Abadi MT Condensed Light"/>
              </a:rPr>
              <a:t>rujukan</a:t>
            </a:r>
            <a:r>
              <a:rPr lang="en-US" sz="2000" dirty="0">
                <a:latin typeface="Trebuchet MS" panose="020B0603020202020204" pitchFamily="34" charset="0"/>
                <a:cs typeface="Abadi MT Condensed Light"/>
              </a:rPr>
              <a:t>.</a:t>
            </a:r>
          </a:p>
          <a:p>
            <a:pPr marL="800100" lvl="1" indent="-342900"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 err="1">
                <a:latin typeface="Trebuchet MS" panose="020B0603020202020204" pitchFamily="34" charset="0"/>
                <a:cs typeface="Abadi MT Condensed Light"/>
              </a:rPr>
              <a:t>Edaran</a:t>
            </a:r>
            <a:r>
              <a:rPr lang="en-US" sz="2000" dirty="0"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cs typeface="Abadi MT Condensed Light"/>
              </a:rPr>
              <a:t>surat</a:t>
            </a:r>
            <a:r>
              <a:rPr lang="en-US" sz="2000" dirty="0"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cs typeface="Abadi MT Condensed Light"/>
              </a:rPr>
              <a:t>arahan</a:t>
            </a:r>
            <a:r>
              <a:rPr lang="en-US" sz="2000" dirty="0"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cs typeface="Abadi MT Condensed Light"/>
              </a:rPr>
              <a:t>dan</a:t>
            </a:r>
            <a:r>
              <a:rPr lang="en-US" sz="2000" dirty="0"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cs typeface="Abadi MT Condensed Light"/>
              </a:rPr>
              <a:t>pekeliling</a:t>
            </a:r>
            <a:r>
              <a:rPr lang="en-US" sz="2000" dirty="0"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000" dirty="0" err="1" smtClean="0">
                <a:latin typeface="Trebuchet MS" panose="020B0603020202020204" pitchFamily="34" charset="0"/>
                <a:cs typeface="Abadi MT Condensed Light"/>
              </a:rPr>
              <a:t>terbaharu</a:t>
            </a:r>
            <a:r>
              <a:rPr lang="en-US" sz="2000" dirty="0" smtClean="0"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000" dirty="0" err="1" smtClean="0">
                <a:latin typeface="Trebuchet MS" panose="020B0603020202020204" pitchFamily="34" charset="0"/>
                <a:cs typeface="Abadi MT Condensed Light"/>
              </a:rPr>
              <a:t>serta</a:t>
            </a:r>
            <a:r>
              <a:rPr lang="en-US" sz="2000" dirty="0" smtClean="0"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000" dirty="0" err="1" smtClean="0">
                <a:latin typeface="Trebuchet MS" panose="020B0603020202020204" pitchFamily="34" charset="0"/>
                <a:cs typeface="Abadi MT Condensed Light"/>
              </a:rPr>
              <a:t>bentang</a:t>
            </a:r>
            <a:r>
              <a:rPr lang="en-US" sz="2000" dirty="0" smtClean="0"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000" dirty="0" err="1" smtClean="0">
                <a:latin typeface="Trebuchet MS" panose="020B0603020202020204" pitchFamily="34" charset="0"/>
                <a:cs typeface="Abadi MT Condensed Light"/>
              </a:rPr>
              <a:t>dalam</a:t>
            </a:r>
            <a:r>
              <a:rPr lang="en-US" sz="2000" dirty="0" smtClean="0"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000" dirty="0" err="1" smtClean="0">
                <a:latin typeface="Trebuchet MS" panose="020B0603020202020204" pitchFamily="34" charset="0"/>
                <a:cs typeface="Abadi MT Condensed Light"/>
              </a:rPr>
              <a:t>Mesyuarat</a:t>
            </a:r>
            <a:r>
              <a:rPr lang="en-US" sz="2000" dirty="0" smtClean="0"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000" dirty="0" err="1" smtClean="0">
                <a:latin typeface="Trebuchet MS" panose="020B0603020202020204" pitchFamily="34" charset="0"/>
                <a:cs typeface="Abadi MT Condensed Light"/>
              </a:rPr>
              <a:t>Pengurusan</a:t>
            </a:r>
            <a:r>
              <a:rPr lang="en-US" sz="2000" dirty="0" smtClean="0">
                <a:latin typeface="Trebuchet MS" panose="020B0603020202020204" pitchFamily="34" charset="0"/>
                <a:cs typeface="Abadi MT Condensed Light"/>
              </a:rPr>
              <a:t> JKR Terengganu</a:t>
            </a:r>
            <a:endParaRPr lang="en-US" sz="2000" dirty="0">
              <a:latin typeface="Trebuchet MS" panose="020B0603020202020204" pitchFamily="34" charset="0"/>
              <a:cs typeface="Abadi MT Condensed Light"/>
            </a:endParaRPr>
          </a:p>
          <a:p>
            <a:pPr lvl="1">
              <a:buClr>
                <a:schemeClr val="bg2">
                  <a:lumMod val="10000"/>
                </a:schemeClr>
              </a:buClr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5961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Image result for knowledge sha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03020" y="2825467"/>
            <a:ext cx="5545353" cy="4770556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sz="2000" b="1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4) Lawatan </a:t>
            </a:r>
            <a:r>
              <a:rPr lang="en-US" sz="2000" b="1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Kerja</a:t>
            </a:r>
            <a:r>
              <a:rPr lang="en-US" sz="2000" b="1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 “1 </a:t>
            </a:r>
            <a:r>
              <a:rPr lang="en-US" sz="2000" b="1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Negeri</a:t>
            </a:r>
            <a:r>
              <a:rPr lang="en-US" sz="2000" b="1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, 1 Daerah” </a:t>
            </a:r>
            <a:r>
              <a:rPr lang="en-US" sz="2000" b="1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Pada</a:t>
            </a:r>
            <a:r>
              <a:rPr lang="en-US" sz="2000" b="1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 17 </a:t>
            </a:r>
            <a:r>
              <a:rPr lang="en-US" sz="2000" b="1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Januari</a:t>
            </a:r>
            <a:r>
              <a:rPr lang="en-US" sz="2000" b="1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 2017 </a:t>
            </a:r>
            <a:endParaRPr lang="en-US" sz="2000" b="1" dirty="0" smtClean="0">
              <a:solidFill>
                <a:schemeClr val="tx1"/>
              </a:solidFill>
              <a:latin typeface="Abadi MT Condensed Light"/>
              <a:cs typeface="Abadi MT Condensed Light"/>
            </a:endParaRPr>
          </a:p>
          <a:p>
            <a:pPr marL="0" indent="0">
              <a:buClrTx/>
              <a:buNone/>
            </a:pPr>
            <a:endParaRPr lang="en-US" sz="2000" b="1" dirty="0">
              <a:solidFill>
                <a:schemeClr val="tx1"/>
              </a:solidFill>
              <a:latin typeface="Abadi MT Condensed Light"/>
              <a:cs typeface="Abadi MT Condensed Light"/>
            </a:endParaRPr>
          </a:p>
          <a:p>
            <a:pPr>
              <a:buClrTx/>
              <a:buFont typeface="Wingdings" charset="2"/>
              <a:buChar char="§"/>
            </a:pPr>
            <a:r>
              <a:rPr lang="en-US" sz="2000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Kehadiran</a:t>
            </a:r>
            <a:r>
              <a:rPr lang="en-US" sz="20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lebih</a:t>
            </a:r>
            <a:r>
              <a:rPr lang="en-US" sz="20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badi MT Condensed Light"/>
                <a:cs typeface="Abadi MT Condensed Light"/>
              </a:rPr>
              <a:t>100 </a:t>
            </a:r>
            <a:r>
              <a:rPr lang="en-US" sz="20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orang </a:t>
            </a:r>
            <a:r>
              <a:rPr lang="en-US" sz="2000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warga</a:t>
            </a:r>
            <a:r>
              <a:rPr lang="en-US" sz="20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 JKR Terengganu.</a:t>
            </a:r>
          </a:p>
          <a:p>
            <a:pPr>
              <a:buClrTx/>
              <a:buFont typeface="Wingdings" charset="2"/>
              <a:buChar char="§"/>
            </a:pPr>
            <a:r>
              <a:rPr lang="en-US" sz="2000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YBhg</a:t>
            </a:r>
            <a:r>
              <a:rPr lang="en-US" sz="20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Dato</a:t>
            </a:r>
            <a:r>
              <a:rPr lang="en-US" sz="20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’ Sri Ir. Dr. </a:t>
            </a:r>
            <a:r>
              <a:rPr lang="en-US" sz="2000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Roslan</a:t>
            </a:r>
            <a:r>
              <a:rPr lang="en-US" sz="20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 B. </a:t>
            </a:r>
            <a:r>
              <a:rPr lang="en-US" sz="2000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Md</a:t>
            </a:r>
            <a:r>
              <a:rPr lang="en-US" sz="20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Taha</a:t>
            </a:r>
            <a:r>
              <a:rPr lang="en-US" sz="20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menyampaikan</a:t>
            </a:r>
            <a:r>
              <a:rPr lang="en-US" sz="20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amanat</a:t>
            </a:r>
            <a:r>
              <a:rPr lang="en-US" sz="20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kepada</a:t>
            </a:r>
            <a:r>
              <a:rPr lang="en-US" sz="20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warga</a:t>
            </a:r>
            <a:r>
              <a:rPr lang="en-US" sz="20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 JKR Terengganu.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1303021" y="791935"/>
            <a:ext cx="10008324" cy="1918608"/>
          </a:xfrm>
          <a:prstGeom prst="snip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rebuchet MS" panose="020B0603020202020204" pitchFamily="34" charset="0"/>
                <a:cs typeface="Abadi MT Condensed Light"/>
              </a:rPr>
              <a:t>Pelaksanaan</a:t>
            </a:r>
            <a:r>
              <a:rPr lang="en-US" sz="3600" b="1" dirty="0" smtClean="0"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3600" b="1" dirty="0">
                <a:latin typeface="Trebuchet MS" panose="020B0603020202020204" pitchFamily="34" charset="0"/>
                <a:cs typeface="Abadi MT Condensed Light"/>
              </a:rPr>
              <a:t>Program </a:t>
            </a:r>
            <a:r>
              <a:rPr lang="en-US" sz="3600" b="1" dirty="0" err="1">
                <a:latin typeface="Trebuchet MS" panose="020B0603020202020204" pitchFamily="34" charset="0"/>
                <a:cs typeface="Abadi MT Condensed Light"/>
              </a:rPr>
              <a:t>Pembudayaan</a:t>
            </a:r>
            <a:r>
              <a:rPr lang="en-US" sz="3600" b="1" dirty="0"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3600" b="1" dirty="0" err="1">
                <a:latin typeface="Trebuchet MS" panose="020B0603020202020204" pitchFamily="34" charset="0"/>
                <a:cs typeface="Abadi MT Condensed Light"/>
              </a:rPr>
              <a:t>Ilmu</a:t>
            </a:r>
            <a:r>
              <a:rPr lang="en-US" sz="3600" b="1" dirty="0"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3600" b="1" dirty="0" err="1">
                <a:latin typeface="Trebuchet MS" panose="020B0603020202020204" pitchFamily="34" charset="0"/>
                <a:cs typeface="Abadi MT Condensed Light"/>
              </a:rPr>
              <a:t>oleh</a:t>
            </a:r>
            <a:r>
              <a:rPr lang="en-US" sz="3600" b="1" dirty="0"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3600" b="1" dirty="0" err="1">
                <a:latin typeface="Trebuchet MS" panose="020B0603020202020204" pitchFamily="34" charset="0"/>
                <a:cs typeface="Abadi MT Condensed Light"/>
              </a:rPr>
              <a:t>JKPPPi</a:t>
            </a:r>
            <a:r>
              <a:rPr lang="en-US" sz="3600" b="1" dirty="0">
                <a:latin typeface="Trebuchet MS" panose="020B0603020202020204" pitchFamily="34" charset="0"/>
                <a:cs typeface="Abadi MT Condensed Light"/>
              </a:rPr>
              <a:t> di </a:t>
            </a:r>
            <a:r>
              <a:rPr lang="en-US" sz="3600" b="1" dirty="0" err="1">
                <a:latin typeface="Trebuchet MS" panose="020B0603020202020204" pitchFamily="34" charset="0"/>
                <a:cs typeface="Abadi MT Condensed Light"/>
              </a:rPr>
              <a:t>peringkat</a:t>
            </a:r>
            <a:r>
              <a:rPr lang="en-US" sz="3600" b="1" dirty="0">
                <a:latin typeface="Trebuchet MS" panose="020B0603020202020204" pitchFamily="34" charset="0"/>
                <a:cs typeface="Abadi MT Condensed Light"/>
              </a:rPr>
              <a:t>  Bahagian JKR Negeri Terengganu (</a:t>
            </a:r>
            <a:r>
              <a:rPr lang="en-US" sz="3600" b="1" dirty="0" err="1">
                <a:latin typeface="Trebuchet MS" panose="020B0603020202020204" pitchFamily="34" charset="0"/>
                <a:cs typeface="Abadi MT Condensed Light"/>
              </a:rPr>
              <a:t>samb</a:t>
            </a:r>
            <a:r>
              <a:rPr lang="en-US" sz="3600" b="1" dirty="0">
                <a:latin typeface="Trebuchet MS" panose="020B0603020202020204" pitchFamily="34" charset="0"/>
                <a:cs typeface="Abadi MT Condensed Light"/>
              </a:rPr>
              <a:t>..)</a:t>
            </a:r>
            <a:endParaRPr lang="en-US" sz="3600" b="1" dirty="0">
              <a:latin typeface="Trebuchet MS" panose="020B0603020202020204" pitchFamily="34" charset="0"/>
            </a:endParaRPr>
          </a:p>
        </p:txBody>
      </p:sp>
      <p:pic>
        <p:nvPicPr>
          <p:cNvPr id="2050" name="Picture 2" descr="http://www.jkr.terengganu.gov.my/v2/images/stories/2017/LawatanKPKR/1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5415">
            <a:off x="519851" y="5743859"/>
            <a:ext cx="5301362" cy="3285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jkr.terengganu.gov.my/v2/cache/thumbs/10a88000fa27385b46ffd1e6cafc9a7f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3000375"/>
            <a:ext cx="4786313" cy="2814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jkr.terengganu.gov.my/v2/cache/thumbs/04e73760f78f14479bcd3a93834c8d2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3697">
            <a:off x="5676797" y="5755792"/>
            <a:ext cx="4200262" cy="3273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45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Image result for knowledge sha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nip Diagonal Corner Rectangle 10"/>
          <p:cNvSpPr/>
          <p:nvPr/>
        </p:nvSpPr>
        <p:spPr>
          <a:xfrm>
            <a:off x="1396638" y="355207"/>
            <a:ext cx="10008324" cy="1918608"/>
          </a:xfrm>
          <a:prstGeom prst="snip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rebuchet MS" panose="020B0603020202020204" pitchFamily="34" charset="0"/>
                <a:cs typeface="Abadi MT Condensed Light"/>
              </a:rPr>
              <a:t>Pelaksanaan</a:t>
            </a:r>
            <a:r>
              <a:rPr lang="en-US" sz="3600" b="1" dirty="0" smtClean="0"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3600" b="1" dirty="0">
                <a:latin typeface="Trebuchet MS" panose="020B0603020202020204" pitchFamily="34" charset="0"/>
                <a:cs typeface="Abadi MT Condensed Light"/>
              </a:rPr>
              <a:t>Program </a:t>
            </a:r>
            <a:r>
              <a:rPr lang="en-US" sz="3600" b="1" dirty="0" err="1">
                <a:latin typeface="Trebuchet MS" panose="020B0603020202020204" pitchFamily="34" charset="0"/>
                <a:cs typeface="Abadi MT Condensed Light"/>
              </a:rPr>
              <a:t>Pembudayaan</a:t>
            </a:r>
            <a:r>
              <a:rPr lang="en-US" sz="3600" b="1" dirty="0"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3600" b="1" dirty="0" err="1">
                <a:latin typeface="Trebuchet MS" panose="020B0603020202020204" pitchFamily="34" charset="0"/>
                <a:cs typeface="Abadi MT Condensed Light"/>
              </a:rPr>
              <a:t>Ilmu</a:t>
            </a:r>
            <a:r>
              <a:rPr lang="en-US" sz="3600" b="1" dirty="0"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3600" b="1" dirty="0" err="1">
                <a:latin typeface="Trebuchet MS" panose="020B0603020202020204" pitchFamily="34" charset="0"/>
                <a:cs typeface="Abadi MT Condensed Light"/>
              </a:rPr>
              <a:t>oleh</a:t>
            </a:r>
            <a:r>
              <a:rPr lang="en-US" sz="3600" b="1" dirty="0"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3600" b="1" dirty="0" err="1">
                <a:latin typeface="Trebuchet MS" panose="020B0603020202020204" pitchFamily="34" charset="0"/>
                <a:cs typeface="Abadi MT Condensed Light"/>
              </a:rPr>
              <a:t>JKPPPi</a:t>
            </a:r>
            <a:r>
              <a:rPr lang="en-US" sz="3600" b="1" dirty="0">
                <a:latin typeface="Trebuchet MS" panose="020B0603020202020204" pitchFamily="34" charset="0"/>
                <a:cs typeface="Abadi MT Condensed Light"/>
              </a:rPr>
              <a:t> di </a:t>
            </a:r>
            <a:r>
              <a:rPr lang="en-US" sz="3600" b="1" dirty="0" err="1">
                <a:latin typeface="Trebuchet MS" panose="020B0603020202020204" pitchFamily="34" charset="0"/>
                <a:cs typeface="Abadi MT Condensed Light"/>
              </a:rPr>
              <a:t>peringkat</a:t>
            </a:r>
            <a:r>
              <a:rPr lang="en-US" sz="3600" b="1" dirty="0">
                <a:latin typeface="Trebuchet MS" panose="020B0603020202020204" pitchFamily="34" charset="0"/>
                <a:cs typeface="Abadi MT Condensed Light"/>
              </a:rPr>
              <a:t>  Bahagian JKR Negeri </a:t>
            </a:r>
            <a:r>
              <a:rPr lang="en-US" sz="3600" b="1" dirty="0" smtClean="0">
                <a:latin typeface="Trebuchet MS" panose="020B0603020202020204" pitchFamily="34" charset="0"/>
                <a:cs typeface="Abadi MT Condensed Light"/>
              </a:rPr>
              <a:t>Terengganu </a:t>
            </a:r>
            <a:r>
              <a:rPr lang="en-US" sz="3600" b="1" dirty="0">
                <a:latin typeface="Trebuchet MS" panose="020B0603020202020204" pitchFamily="34" charset="0"/>
                <a:cs typeface="Abadi MT Condensed Light"/>
              </a:rPr>
              <a:t>(</a:t>
            </a:r>
            <a:r>
              <a:rPr lang="en-US" sz="3600" b="1" dirty="0" err="1">
                <a:latin typeface="Trebuchet MS" panose="020B0603020202020204" pitchFamily="34" charset="0"/>
                <a:cs typeface="Abadi MT Condensed Light"/>
              </a:rPr>
              <a:t>samb</a:t>
            </a:r>
            <a:r>
              <a:rPr lang="en-US" sz="3600" b="1" dirty="0">
                <a:latin typeface="Trebuchet MS" panose="020B0603020202020204" pitchFamily="34" charset="0"/>
                <a:cs typeface="Abadi MT Condensed Light"/>
              </a:rPr>
              <a:t>..)</a:t>
            </a:r>
            <a:endParaRPr lang="en-US" sz="3600" b="1" dirty="0">
              <a:latin typeface="Trebuchet MS" panose="020B0603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55165" y="2414992"/>
            <a:ext cx="9879970" cy="1447325"/>
          </a:xfrm>
        </p:spPr>
        <p:txBody>
          <a:bodyPr>
            <a:noAutofit/>
          </a:bodyPr>
          <a:lstStyle/>
          <a:p>
            <a:pPr marL="0" indent="0" algn="just">
              <a:buClrTx/>
              <a:buNone/>
            </a:pPr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5) Lawatan </a:t>
            </a:r>
            <a:r>
              <a:rPr lang="en-US" sz="2400" dirty="0" err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Teknikal</a:t>
            </a:r>
            <a:endParaRPr lang="en-US" sz="24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914400" lvl="2" indent="-477838" algn="just">
              <a:buClrTx/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Lawatan</a:t>
            </a:r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ms-MY" sz="24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Y.Bhg. Dato' Ir. Hj. Mohd Jamal bin </a:t>
            </a:r>
            <a:r>
              <a:rPr lang="ms-MY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Sulaiman, Pengarah </a:t>
            </a:r>
            <a:r>
              <a:rPr lang="ms-MY" sz="24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Kanan (CKBA 1</a:t>
            </a:r>
            <a:r>
              <a:rPr lang="ms-MY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) </a:t>
            </a:r>
            <a:r>
              <a:rPr lang="fi-FI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 Tapak Projek Jabatan Kimia </a:t>
            </a:r>
            <a:r>
              <a:rPr lang="fi-FI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Terengganu</a:t>
            </a:r>
            <a:endParaRPr lang="ms-MY" sz="24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72" y="4612943"/>
            <a:ext cx="3804879" cy="4163445"/>
          </a:xfrm>
          <a:prstGeom prst="rect">
            <a:avLst/>
          </a:prstGeom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477" y="4612943"/>
            <a:ext cx="2773957" cy="3076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445" y="4612943"/>
            <a:ext cx="2874835" cy="3076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68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Image result for knowledge sha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gray">
          <a:xfrm>
            <a:off x="1212357" y="3339615"/>
            <a:ext cx="8881141" cy="2081472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lvl1pPr algn="l" defTabSz="640080" rtl="0" eaLnBrk="1" latinLnBrk="0" hangingPunct="1">
              <a:spcBef>
                <a:spcPct val="0"/>
              </a:spcBef>
              <a:buNone/>
              <a:defRPr sz="45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900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Senarai</a:t>
            </a:r>
            <a:r>
              <a:rPr lang="en-US" sz="39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kursus</a:t>
            </a:r>
            <a:r>
              <a:rPr lang="en-US" sz="39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dalaman</a:t>
            </a:r>
            <a:r>
              <a:rPr lang="en-US" sz="39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 yang </a:t>
            </a:r>
            <a:r>
              <a:rPr lang="en-US" sz="3900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telah</a:t>
            </a:r>
            <a:r>
              <a:rPr lang="en-US" sz="39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dilaksanakan</a:t>
            </a:r>
            <a:r>
              <a:rPr lang="en-US" sz="39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:</a:t>
            </a:r>
          </a:p>
          <a:p>
            <a:endParaRPr lang="en-US" sz="3900" dirty="0">
              <a:solidFill>
                <a:schemeClr val="tx1"/>
              </a:solidFill>
              <a:latin typeface="Abadi MT Condensed Light"/>
              <a:cs typeface="Abadi MT Condensed Light"/>
            </a:endParaRPr>
          </a:p>
          <a:p>
            <a:endParaRPr lang="en-US" sz="39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321050"/>
              </p:ext>
            </p:extLst>
          </p:nvPr>
        </p:nvGraphicFramePr>
        <p:xfrm>
          <a:off x="748119" y="2098679"/>
          <a:ext cx="11439331" cy="70999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97698">
                  <a:extLst>
                    <a:ext uri="{9D8B030D-6E8A-4147-A177-3AD203B41FA5}">
                      <a16:colId xmlns="" xmlns:a16="http://schemas.microsoft.com/office/drawing/2014/main" val="1775349740"/>
                    </a:ext>
                  </a:extLst>
                </a:gridCol>
                <a:gridCol w="8328592">
                  <a:extLst>
                    <a:ext uri="{9D8B030D-6E8A-4147-A177-3AD203B41FA5}">
                      <a16:colId xmlns="" xmlns:a16="http://schemas.microsoft.com/office/drawing/2014/main" val="1406626213"/>
                    </a:ext>
                  </a:extLst>
                </a:gridCol>
                <a:gridCol w="2413041"/>
              </a:tblGrid>
              <a:tr h="99161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Bil</a:t>
                      </a:r>
                      <a:endParaRPr lang="en-US" sz="3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Tajuk</a:t>
                      </a:r>
                      <a:endParaRPr lang="en-US" sz="3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Bulan</a:t>
                      </a:r>
                      <a:endParaRPr lang="en-US" sz="3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75031932"/>
                  </a:ext>
                </a:extLst>
              </a:tr>
              <a:tr h="57375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</a:t>
                      </a:r>
                      <a:endParaRPr lang="en-US" sz="24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2400" dirty="0" err="1" smtClean="0"/>
                        <a:t>Taklimat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Kursus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Jenis-Jenis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Penyenggaraan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Bangunan</a:t>
                      </a:r>
                      <a:endParaRPr lang="en-US" sz="24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Jun</a:t>
                      </a:r>
                      <a:endParaRPr lang="en-US" sz="24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42298727"/>
                  </a:ext>
                </a:extLst>
              </a:tr>
              <a:tr h="6422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2.</a:t>
                      </a:r>
                      <a:endParaRPr lang="en-US" sz="24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2400" dirty="0" smtClean="0"/>
                        <a:t>Taklimat Kursus MySPATA</a:t>
                      </a:r>
                      <a:endParaRPr lang="en-US" sz="24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Julai</a:t>
                      </a:r>
                      <a:endParaRPr lang="en-US" sz="24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46312554"/>
                  </a:ext>
                </a:extLst>
              </a:tr>
              <a:tr h="5796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3.</a:t>
                      </a:r>
                      <a:endParaRPr lang="en-US" sz="24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Team Building</a:t>
                      </a:r>
                      <a:endParaRPr lang="en-US" sz="24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Julai</a:t>
                      </a:r>
                      <a:endParaRPr lang="en-US" sz="24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49777158"/>
                  </a:ext>
                </a:extLst>
              </a:tr>
              <a:tr h="7832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4.</a:t>
                      </a:r>
                      <a:endParaRPr lang="en-US" sz="24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/>
                        <a:t>Taklimat</a:t>
                      </a:r>
                      <a:r>
                        <a:rPr lang="en-US" sz="2400" dirty="0" smtClean="0"/>
                        <a:t> SPB (</a:t>
                      </a:r>
                      <a:r>
                        <a:rPr lang="en-US" sz="2400" dirty="0" err="1" smtClean="0"/>
                        <a:t>Penyenggaraan</a:t>
                      </a:r>
                      <a:r>
                        <a:rPr lang="en-US" sz="2400" dirty="0" smtClean="0"/>
                        <a:t>)</a:t>
                      </a:r>
                      <a:endParaRPr lang="en-US" sz="24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Ogos</a:t>
                      </a:r>
                      <a:endParaRPr lang="en-US" sz="24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69353902"/>
                  </a:ext>
                </a:extLst>
              </a:tr>
              <a:tr h="11122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5.</a:t>
                      </a:r>
                      <a:endParaRPr lang="en-US" sz="24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/>
                        <a:t>Taklimat</a:t>
                      </a:r>
                      <a:r>
                        <a:rPr lang="en-US" sz="2400" baseline="0" dirty="0" smtClean="0"/>
                        <a:t> SPAS, PHJKR &amp; </a:t>
                      </a:r>
                      <a:r>
                        <a:rPr lang="en-US" sz="2400" baseline="0" dirty="0" err="1" smtClean="0"/>
                        <a:t>MyCREAST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oleh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Cawangan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Alam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Sekitar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Kecekapan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Tenaga</a:t>
                      </a:r>
                      <a:r>
                        <a:rPr lang="en-US" sz="2400" baseline="0" dirty="0" smtClean="0"/>
                        <a:t> (CASKT)</a:t>
                      </a:r>
                      <a:endParaRPr lang="en-US" sz="24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Ogos</a:t>
                      </a:r>
                      <a:endParaRPr lang="en-US" sz="24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446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6.</a:t>
                      </a:r>
                      <a:endParaRPr lang="en-US" sz="24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Kursus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Pengurusan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Perolehan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Kerajaan</a:t>
                      </a:r>
                      <a:endParaRPr lang="en-US" sz="2400" dirty="0" smtClean="0"/>
                    </a:p>
                    <a:p>
                      <a:pPr algn="l"/>
                      <a:endParaRPr lang="en-US" sz="24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Ogos</a:t>
                      </a:r>
                      <a:endParaRPr lang="en-US" sz="24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36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7.</a:t>
                      </a:r>
                      <a:endParaRPr lang="en-US" sz="24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/>
                        <a:t>Sistem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Pengurusan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Bersepadu</a:t>
                      </a:r>
                      <a:endParaRPr lang="en-US" sz="24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Ogos</a:t>
                      </a:r>
                      <a:endParaRPr lang="en-US" sz="24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36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8.</a:t>
                      </a:r>
                      <a:endParaRPr lang="en-US" sz="24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Taklimat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Kursus</a:t>
                      </a:r>
                      <a:r>
                        <a:rPr lang="en-US" sz="2400" dirty="0" smtClean="0"/>
                        <a:t> Risk Management</a:t>
                      </a:r>
                      <a:endParaRPr lang="ms-MY" sz="2400" i="1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Ogos</a:t>
                      </a:r>
                      <a:endParaRPr lang="en-US" sz="24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nip Diagonal Corner Rectangle 4"/>
          <p:cNvSpPr/>
          <p:nvPr/>
        </p:nvSpPr>
        <p:spPr>
          <a:xfrm>
            <a:off x="1094015" y="293915"/>
            <a:ext cx="10744200" cy="1439352"/>
          </a:xfrm>
          <a:prstGeom prst="snip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Perancangan</a:t>
            </a:r>
            <a:r>
              <a:rPr lang="en-US" sz="36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Program </a:t>
            </a:r>
            <a:r>
              <a:rPr lang="en-US" sz="3600" b="1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Pembudayaan</a:t>
            </a:r>
            <a:r>
              <a:rPr lang="en-US" sz="36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Ilmu</a:t>
            </a:r>
            <a:r>
              <a:rPr lang="en-US" sz="36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(</a:t>
            </a:r>
            <a:r>
              <a:rPr lang="en-US" sz="3600" b="1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samb</a:t>
            </a:r>
            <a:r>
              <a:rPr lang="en-US" sz="36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9860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knowledge sha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137728"/>
              </p:ext>
            </p:extLst>
          </p:nvPr>
        </p:nvGraphicFramePr>
        <p:xfrm>
          <a:off x="1074738" y="2886502"/>
          <a:ext cx="11091995" cy="573464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7769">
                  <a:extLst>
                    <a:ext uri="{9D8B030D-6E8A-4147-A177-3AD203B41FA5}">
                      <a16:colId xmlns="" xmlns:a16="http://schemas.microsoft.com/office/drawing/2014/main" val="1775349740"/>
                    </a:ext>
                  </a:extLst>
                </a:gridCol>
                <a:gridCol w="7527971">
                  <a:extLst>
                    <a:ext uri="{9D8B030D-6E8A-4147-A177-3AD203B41FA5}">
                      <a16:colId xmlns="" xmlns:a16="http://schemas.microsoft.com/office/drawing/2014/main" val="1406626213"/>
                    </a:ext>
                  </a:extLst>
                </a:gridCol>
                <a:gridCol w="2886255"/>
              </a:tblGrid>
              <a:tr h="86390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Bil</a:t>
                      </a:r>
                      <a:endParaRPr lang="en-US" sz="3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Tajuk</a:t>
                      </a:r>
                      <a:endParaRPr lang="en-US" sz="3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Bulan</a:t>
                      </a:r>
                      <a:endParaRPr lang="en-US" sz="3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75031932"/>
                  </a:ext>
                </a:extLst>
              </a:tr>
              <a:tr h="6645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9.</a:t>
                      </a:r>
                      <a:endParaRPr lang="en-US" sz="24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/>
                        <a:t>Kursus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Perakaunan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Kewangan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Kerajaan</a:t>
                      </a:r>
                      <a:endParaRPr lang="en-US" sz="24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September</a:t>
                      </a:r>
                      <a:endParaRPr lang="ms-MY" sz="24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42298727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10.</a:t>
                      </a:r>
                      <a:endParaRPr lang="en-US" sz="24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Kursus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Autocad</a:t>
                      </a:r>
                      <a:endParaRPr lang="en-US" sz="2400" dirty="0" smtClean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September</a:t>
                      </a:r>
                      <a:endParaRPr lang="en-US" sz="24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46312554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11.</a:t>
                      </a:r>
                      <a:endParaRPr lang="en-US" sz="24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/>
                        <a:t>Taklimat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Bengkel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Analisis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Laporan</a:t>
                      </a:r>
                      <a:r>
                        <a:rPr lang="en-US" sz="2400" baseline="0" dirty="0" smtClean="0"/>
                        <a:t> BCA</a:t>
                      </a:r>
                      <a:endParaRPr lang="en-US" sz="24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September</a:t>
                      </a:r>
                      <a:endParaRPr lang="en-US" sz="24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12.</a:t>
                      </a:r>
                      <a:endParaRPr lang="en-US" sz="24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Taklimat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Penjadualan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Projek</a:t>
                      </a:r>
                      <a:r>
                        <a:rPr lang="en-US" sz="2400" dirty="0" smtClean="0"/>
                        <a:t> (Tracking)</a:t>
                      </a:r>
                      <a:endParaRPr lang="ms-MY" sz="24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September</a:t>
                      </a:r>
                      <a:endParaRPr lang="en-US" sz="24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13.</a:t>
                      </a:r>
                      <a:endParaRPr lang="en-US" sz="24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/>
                        <a:t>Taklimat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Kursus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Lukisan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Siap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Bina</a:t>
                      </a:r>
                      <a:endParaRPr lang="en-US" sz="24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Oktober</a:t>
                      </a:r>
                      <a:endParaRPr lang="en-US" sz="24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14.</a:t>
                      </a:r>
                      <a:endParaRPr lang="en-US" sz="24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/>
                        <a:t>Taklimat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Syor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Roboh</a:t>
                      </a:r>
                      <a:r>
                        <a:rPr lang="en-US" sz="2400" dirty="0" smtClean="0"/>
                        <a:t> (</a:t>
                      </a:r>
                      <a:r>
                        <a:rPr lang="en-US" sz="2400" dirty="0" err="1" smtClean="0"/>
                        <a:t>Pegawai</a:t>
                      </a:r>
                      <a:r>
                        <a:rPr lang="en-US" sz="2400" dirty="0" smtClean="0"/>
                        <a:t> JKR &amp; </a:t>
                      </a:r>
                      <a:r>
                        <a:rPr lang="en-US" sz="2400" dirty="0" err="1" smtClean="0"/>
                        <a:t>Agensi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Luar</a:t>
                      </a:r>
                      <a:r>
                        <a:rPr lang="en-US" sz="2400" dirty="0" smtClean="0"/>
                        <a:t>)</a:t>
                      </a:r>
                      <a:endParaRPr lang="en-US" sz="24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Oktober</a:t>
                      </a:r>
                      <a:endParaRPr lang="en-US" sz="24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15.</a:t>
                      </a:r>
                      <a:endParaRPr lang="en-US" sz="24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/>
                        <a:t>Kursus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Pengurusan</a:t>
                      </a:r>
                      <a:r>
                        <a:rPr lang="en-US" sz="2400" dirty="0" smtClean="0"/>
                        <a:t> Fail</a:t>
                      </a:r>
                      <a:endParaRPr lang="en-US" sz="24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Oktober</a:t>
                      </a:r>
                      <a:endParaRPr lang="en-US" sz="24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334" y="819303"/>
            <a:ext cx="11091400" cy="1855658"/>
          </a:xfrm>
          <a:prstGeom prst="snip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Perancangan</a:t>
            </a:r>
            <a:r>
              <a:rPr lang="en-US" sz="36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Program </a:t>
            </a:r>
            <a:r>
              <a:rPr lang="en-US" sz="3600" b="1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Pembudayaan</a:t>
            </a:r>
            <a:r>
              <a:rPr lang="en-US" sz="36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Ilmu</a:t>
            </a:r>
            <a:r>
              <a:rPr lang="en-US" sz="36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(</a:t>
            </a:r>
            <a:r>
              <a:rPr lang="en-US" sz="3600" b="1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samb</a:t>
            </a:r>
            <a:r>
              <a:rPr lang="en-US" sz="36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355193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Image result for knowledge sha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nip Diagonal Corner Rectangle 6"/>
          <p:cNvSpPr/>
          <p:nvPr/>
        </p:nvSpPr>
        <p:spPr>
          <a:xfrm>
            <a:off x="1303021" y="791935"/>
            <a:ext cx="10008324" cy="1314451"/>
          </a:xfrm>
          <a:prstGeom prst="snip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/>
              </a:buClr>
            </a:pPr>
            <a:r>
              <a:rPr lang="en-US" sz="3600" b="1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Operasi</a:t>
            </a:r>
            <a:r>
              <a:rPr lang="en-US" sz="36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Pusat</a:t>
            </a:r>
            <a:r>
              <a:rPr lang="en-US" sz="36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Sumber</a:t>
            </a:r>
            <a:r>
              <a:rPr lang="en-US" sz="36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JKR Terengganu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3" t="15517" r="4125" b="7242"/>
          <a:stretch/>
        </p:blipFill>
        <p:spPr>
          <a:xfrm rot="5400000">
            <a:off x="822220" y="4256280"/>
            <a:ext cx="5011432" cy="54248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2"/>
          <a:stretch/>
        </p:blipFill>
        <p:spPr>
          <a:xfrm>
            <a:off x="6370583" y="4399250"/>
            <a:ext cx="5524260" cy="45587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615488" y="2171133"/>
            <a:ext cx="11145230" cy="1218344"/>
          </a:xfrm>
        </p:spPr>
        <p:txBody>
          <a:bodyPr>
            <a:noAutofit/>
          </a:bodyPr>
          <a:lstStyle/>
          <a:p>
            <a:pPr marL="0" indent="0" algn="just" defTabSz="636588">
              <a:buClrTx/>
              <a:buNone/>
            </a:pPr>
            <a:r>
              <a:rPr lang="en-US" sz="2400" dirty="0">
                <a:latin typeface="Trebuchet MS" panose="020B0603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Pusat</a:t>
            </a:r>
            <a:r>
              <a:rPr lang="en-US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Sumber</a:t>
            </a:r>
            <a:endParaRPr lang="en-US" sz="24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636588" indent="-65088" algn="just">
              <a:buClrTx/>
              <a:buFont typeface="Wingdings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Lebih</a:t>
            </a:r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200 </a:t>
            </a:r>
            <a:r>
              <a:rPr lang="en-US" sz="2400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bilangan</a:t>
            </a:r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bahan</a:t>
            </a:r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sumber</a:t>
            </a:r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merangkumi</a:t>
            </a:r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Buletin</a:t>
            </a:r>
            <a:r>
              <a:rPr lang="en-US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Laporan</a:t>
            </a:r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Tahunan</a:t>
            </a:r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Spesifikasi</a:t>
            </a:r>
            <a:r>
              <a:rPr lang="en-US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&amp; </a:t>
            </a:r>
            <a:r>
              <a:rPr lang="en-US" sz="24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Panduan</a:t>
            </a:r>
            <a:r>
              <a:rPr lang="en-US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Akta</a:t>
            </a:r>
            <a:r>
              <a:rPr lang="en-US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/</a:t>
            </a:r>
            <a:r>
              <a:rPr lang="en-US" sz="24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Peraturan</a:t>
            </a:r>
            <a:r>
              <a:rPr lang="en-US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Jurnal</a:t>
            </a:r>
            <a:r>
              <a:rPr lang="en-US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, KIK &amp; </a:t>
            </a:r>
            <a:r>
              <a:rPr lang="en-US" sz="24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Inovasi</a:t>
            </a:r>
            <a:r>
              <a:rPr lang="en-US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Teknologi</a:t>
            </a:r>
            <a:r>
              <a:rPr lang="en-US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Maklumat</a:t>
            </a:r>
            <a:r>
              <a:rPr lang="en-US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disimpan</a:t>
            </a:r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di </a:t>
            </a:r>
            <a:r>
              <a:rPr lang="en-US" sz="24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Pusat</a:t>
            </a:r>
            <a:r>
              <a:rPr lang="en-US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Sumber</a:t>
            </a:r>
            <a:r>
              <a:rPr lang="en-US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JKR Terengganu.</a:t>
            </a:r>
          </a:p>
        </p:txBody>
      </p:sp>
    </p:spTree>
    <p:extLst>
      <p:ext uri="{BB962C8B-B14F-4D97-AF65-F5344CB8AC3E}">
        <p14:creationId xmlns:p14="http://schemas.microsoft.com/office/powerpoint/2010/main" val="27199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73707" y="2634018"/>
            <a:ext cx="8434317" cy="5186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Image result for knowledge sha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nip Diagonal Corner Rectangle 4"/>
          <p:cNvSpPr/>
          <p:nvPr/>
        </p:nvSpPr>
        <p:spPr>
          <a:xfrm>
            <a:off x="1303021" y="791935"/>
            <a:ext cx="10008324" cy="1314451"/>
          </a:xfrm>
          <a:prstGeom prst="snip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/>
              </a:buClr>
            </a:pPr>
            <a:r>
              <a:rPr lang="en-US" sz="3600" b="1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Operasi</a:t>
            </a:r>
            <a:r>
              <a:rPr lang="en-US" sz="36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Perpustakaan</a:t>
            </a:r>
            <a:r>
              <a:rPr lang="en-US" sz="36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JKR </a:t>
            </a:r>
            <a:r>
              <a:rPr lang="en-US" sz="36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Terengganu </a:t>
            </a:r>
            <a:r>
              <a:rPr lang="en-US" sz="36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(</a:t>
            </a:r>
            <a:r>
              <a:rPr lang="en-US" sz="3600" b="1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samb</a:t>
            </a:r>
            <a:r>
              <a:rPr lang="en-US" sz="36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…)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320070" y="2634018"/>
            <a:ext cx="7311798" cy="6277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□ </a:t>
            </a:r>
            <a:r>
              <a:rPr lang="en-US" sz="20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Rekod</a:t>
            </a:r>
            <a:r>
              <a:rPr lang="en-US" sz="2000" dirty="0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pinjaman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buku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pada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2017 JKR Terengganu. </a:t>
            </a:r>
          </a:p>
          <a:p>
            <a:pPr algn="ctr"/>
            <a:endParaRPr lang="en-US" sz="2000" dirty="0"/>
          </a:p>
        </p:txBody>
      </p:sp>
      <p:pic>
        <p:nvPicPr>
          <p:cNvPr id="1026" name="Picture 2" descr="C:\Users\Ultimate\Desktop\Scan00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24" y="3343447"/>
            <a:ext cx="7629100" cy="562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84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knowledge sha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970" y="3036502"/>
            <a:ext cx="11716730" cy="4980827"/>
          </a:xfrm>
        </p:spPr>
        <p:txBody>
          <a:bodyPr>
            <a:normAutofit fontScale="25000" lnSpcReduction="20000"/>
          </a:bodyPr>
          <a:lstStyle/>
          <a:p>
            <a:pPr marL="0" indent="0" defTabSz="636588">
              <a:lnSpc>
                <a:spcPct val="170000"/>
              </a:lnSpc>
              <a:buClrTx/>
              <a:buNone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12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Sistem </a:t>
            </a:r>
            <a:r>
              <a:rPr lang="en-US" sz="11200" dirty="0" err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Pengurusan</a:t>
            </a:r>
            <a:r>
              <a:rPr lang="en-US" sz="112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Pengetahuan</a:t>
            </a:r>
            <a:endParaRPr lang="en-US" sz="112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914400" indent="-342900">
              <a:lnSpc>
                <a:spcPct val="170000"/>
              </a:lnSpc>
              <a:buClrTx/>
              <a:buFont typeface="Wingdings" panose="05000000000000000000" pitchFamily="2" charset="2"/>
              <a:buChar char="ü"/>
            </a:pPr>
            <a:r>
              <a:rPr lang="en-US" sz="112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JKR Terengganu </a:t>
            </a:r>
            <a:r>
              <a:rPr lang="en-US" sz="11200" dirty="0" err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memiliki</a:t>
            </a:r>
            <a:r>
              <a:rPr lang="en-US" sz="112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laman</a:t>
            </a:r>
            <a:r>
              <a:rPr lang="en-US" sz="112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web yang </a:t>
            </a:r>
            <a:r>
              <a:rPr lang="en-US" sz="11200" dirty="0" err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sentiasa</a:t>
            </a:r>
            <a:r>
              <a:rPr lang="en-US" sz="112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dikemaskini</a:t>
            </a:r>
            <a:r>
              <a:rPr lang="en-US" sz="112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dari</a:t>
            </a:r>
            <a:r>
              <a:rPr lang="en-US" sz="112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segi</a:t>
            </a:r>
            <a:r>
              <a:rPr lang="en-US" sz="112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:</a:t>
            </a:r>
          </a:p>
          <a:p>
            <a:pPr marL="2236788" lvl="1" indent="-685800">
              <a:lnSpc>
                <a:spcPct val="170000"/>
              </a:lnSpc>
              <a:buClrTx/>
              <a:buFont typeface="Wingdings" panose="05000000000000000000" pitchFamily="2" charset="2"/>
              <a:buChar char="Ø"/>
            </a:pPr>
            <a:r>
              <a:rPr lang="en-US" sz="11200" dirty="0" err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Utama</a:t>
            </a:r>
            <a:endParaRPr lang="en-US" sz="112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236788" lvl="1" indent="-685800">
              <a:lnSpc>
                <a:spcPct val="170000"/>
              </a:lnSpc>
              <a:buClrTx/>
              <a:buFont typeface="Wingdings" panose="05000000000000000000" pitchFamily="2" charset="2"/>
              <a:buChar char="Ø"/>
            </a:pPr>
            <a:r>
              <a:rPr lang="en-US" sz="112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Info </a:t>
            </a:r>
            <a:r>
              <a:rPr lang="en-US" sz="11200" dirty="0" err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Jabatan</a:t>
            </a:r>
            <a:endParaRPr lang="en-US" sz="112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236788" lvl="1" indent="-685800">
              <a:lnSpc>
                <a:spcPct val="170000"/>
              </a:lnSpc>
              <a:buClrTx/>
              <a:buFont typeface="Wingdings" panose="05000000000000000000" pitchFamily="2" charset="2"/>
              <a:buChar char="Ø"/>
            </a:pPr>
            <a:r>
              <a:rPr lang="en-US" sz="112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E- </a:t>
            </a:r>
            <a:r>
              <a:rPr lang="en-US" sz="11200" dirty="0" err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Maklumat</a:t>
            </a:r>
            <a:endParaRPr lang="en-US" sz="112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236788" lvl="1" indent="-685800">
              <a:lnSpc>
                <a:spcPct val="170000"/>
              </a:lnSpc>
              <a:buClrTx/>
              <a:buFont typeface="Wingdings" panose="05000000000000000000" pitchFamily="2" charset="2"/>
              <a:buChar char="Ø"/>
            </a:pPr>
            <a:r>
              <a:rPr lang="en-US" sz="11200" dirty="0" err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Tawaran</a:t>
            </a:r>
            <a:endParaRPr lang="en-US" sz="112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236788" lvl="1" indent="-685800">
              <a:lnSpc>
                <a:spcPct val="170000"/>
              </a:lnSpc>
              <a:buClrTx/>
              <a:buFont typeface="Wingdings" panose="05000000000000000000" pitchFamily="2" charset="2"/>
              <a:buChar char="Ø"/>
            </a:pPr>
            <a:r>
              <a:rPr lang="en-US" sz="11200" dirty="0" err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Bantuan</a:t>
            </a:r>
            <a:endParaRPr lang="en-US" sz="112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1550988" lvl="1" indent="0">
              <a:lnSpc>
                <a:spcPct val="170000"/>
              </a:lnSpc>
              <a:buClrTx/>
              <a:buNone/>
            </a:pP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4730" lvl="1" indent="0">
              <a:buClrTx/>
              <a:buNone/>
            </a:pPr>
            <a:r>
              <a:rPr lang="en-US" sz="1640" dirty="0">
                <a:latin typeface="Abadi MT Condensed Light"/>
                <a:cs typeface="Abadi MT Condensed Light"/>
              </a:rPr>
              <a:t>. </a:t>
            </a:r>
          </a:p>
          <a:p>
            <a:pPr>
              <a:buClrTx/>
              <a:buFont typeface="Wingdings" charset="2"/>
              <a:buChar char="q"/>
            </a:pPr>
            <a:endParaRPr lang="en-US" sz="2200" dirty="0">
              <a:latin typeface="Abadi MT Condensed Light"/>
              <a:cs typeface="Abadi MT Condensed Light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1303021" y="791935"/>
            <a:ext cx="10008324" cy="1918608"/>
          </a:xfrm>
          <a:prstGeom prst="snip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Sistem</a:t>
            </a:r>
            <a:r>
              <a:rPr lang="en-US" sz="36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Pengurusan</a:t>
            </a:r>
            <a:r>
              <a:rPr lang="en-US" sz="36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Pengetahuan</a:t>
            </a:r>
            <a:endParaRPr lang="en-US" sz="36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49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knowledge sha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nip Diagonal Corner Rectangle 6"/>
          <p:cNvSpPr/>
          <p:nvPr/>
        </p:nvSpPr>
        <p:spPr>
          <a:xfrm>
            <a:off x="1303021" y="791935"/>
            <a:ext cx="10008324" cy="1918608"/>
          </a:xfrm>
          <a:prstGeom prst="snip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Sistem</a:t>
            </a:r>
            <a:r>
              <a:rPr lang="en-US" sz="36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Pengurusan</a:t>
            </a:r>
            <a:r>
              <a:rPr lang="en-US" sz="36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Pengetahuan</a:t>
            </a:r>
            <a:r>
              <a:rPr lang="en-US" sz="36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(</a:t>
            </a:r>
            <a:r>
              <a:rPr lang="en-US" sz="3600" b="1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samb</a:t>
            </a:r>
            <a:r>
              <a:rPr lang="en-US" sz="36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…)</a:t>
            </a:r>
            <a:endParaRPr lang="en-US" sz="36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2957513"/>
            <a:ext cx="11093617" cy="6261413"/>
          </a:xfrm>
          <a:prstGeom prst="rect">
            <a:avLst/>
          </a:prstGeom>
        </p:spPr>
      </p:pic>
      <p:sp>
        <p:nvSpPr>
          <p:cNvPr id="14" name="Line Callout 2 13"/>
          <p:cNvSpPr/>
          <p:nvPr/>
        </p:nvSpPr>
        <p:spPr>
          <a:xfrm>
            <a:off x="9499211" y="2843213"/>
            <a:ext cx="2922814" cy="669471"/>
          </a:xfrm>
          <a:prstGeom prst="borderCallout2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Laman</a:t>
            </a:r>
            <a:r>
              <a:rPr lang="en-US" sz="2400" dirty="0">
                <a:solidFill>
                  <a:schemeClr val="tx1"/>
                </a:solidFill>
              </a:rPr>
              <a:t> web JKR Terengganu</a:t>
            </a:r>
          </a:p>
        </p:txBody>
      </p:sp>
    </p:spTree>
    <p:extLst>
      <p:ext uri="{BB962C8B-B14F-4D97-AF65-F5344CB8AC3E}">
        <p14:creationId xmlns:p14="http://schemas.microsoft.com/office/powerpoint/2010/main" val="186824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knowledge sha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684208" y="4288812"/>
            <a:ext cx="7483398" cy="661916"/>
          </a:xfrm>
          <a:prstGeom prst="rect">
            <a:avLst/>
          </a:prstGeom>
          <a:solidFill>
            <a:srgbClr val="C8BA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chemeClr val="tx1"/>
              </a:solidFill>
              <a:latin typeface="Trebuchet MS" panose="020B0603020202020204" pitchFamily="34" charset="0"/>
              <a:cs typeface="Abadi MT Condensed Light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Program </a:t>
            </a:r>
            <a:r>
              <a:rPr lang="en-US" sz="2400" b="1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Pembudayaan</a:t>
            </a:r>
            <a:r>
              <a:rPr lang="en-US" sz="24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Ilmu</a:t>
            </a:r>
            <a:endParaRPr lang="en-US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9982" y="3226231"/>
            <a:ext cx="7014039" cy="730154"/>
          </a:xfrm>
          <a:prstGeom prst="rect">
            <a:avLst/>
          </a:prstGeom>
          <a:solidFill>
            <a:srgbClr val="C8BA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Carta</a:t>
            </a:r>
            <a:r>
              <a:rPr lang="en-US" sz="24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Organisasi</a:t>
            </a:r>
            <a:r>
              <a:rPr lang="en-US" sz="24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JKPPPi</a:t>
            </a:r>
            <a:r>
              <a:rPr lang="en-US" sz="24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JKR Terengganu</a:t>
            </a:r>
            <a:endParaRPr lang="en-US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56774" y="2121470"/>
            <a:ext cx="6277060" cy="714737"/>
          </a:xfrm>
          <a:prstGeom prst="rect">
            <a:avLst/>
          </a:prstGeom>
          <a:solidFill>
            <a:srgbClr val="C8BA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1.    </a:t>
            </a:r>
            <a:r>
              <a:rPr lang="en-US" sz="2400" b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Carta</a:t>
            </a:r>
            <a:r>
              <a:rPr lang="en-US" sz="2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Organisasi</a:t>
            </a:r>
            <a:r>
              <a:rPr lang="en-US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 JKR Terengganu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010844" y="4974609"/>
            <a:ext cx="6394556" cy="949176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>
            <a:lvl1pPr marL="384048" indent="-384048" algn="l" defTabSz="128016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3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6768" indent="-384048" algn="l" defTabSz="128016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3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97928" indent="-320040" algn="l" defTabSz="128016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320040" algn="l" defTabSz="128016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48256" indent="-320040" algn="l" defTabSz="128016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496312" indent="-320040" algn="l" defTabSz="1280160" rtl="0" eaLnBrk="1" latinLnBrk="0" hangingPunct="1">
              <a:spcBef>
                <a:spcPts val="538"/>
              </a:spcBef>
              <a:buClr>
                <a:schemeClr val="accent1"/>
              </a:buClr>
              <a:buFont typeface="Symbol" pitchFamily="18" charset="2"/>
              <a:buChar char="*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44368" indent="-320040" algn="l" defTabSz="1280160" rtl="0" eaLnBrk="1" latinLnBrk="0" hangingPunct="1">
              <a:spcBef>
                <a:spcPts val="538"/>
              </a:spcBef>
              <a:buClr>
                <a:schemeClr val="accent1"/>
              </a:buClr>
              <a:buFont typeface="Symbol" pitchFamily="18" charset="2"/>
              <a:buChar char="*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392424" indent="-320040" algn="l" defTabSz="1280160" rtl="0" eaLnBrk="1" latinLnBrk="0" hangingPunct="1">
              <a:spcBef>
                <a:spcPts val="538"/>
              </a:spcBef>
              <a:buClr>
                <a:schemeClr val="accent1"/>
              </a:buClr>
              <a:buFont typeface="Symbol" pitchFamily="18" charset="2"/>
              <a:buChar char="*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0" indent="-320040" algn="l" defTabSz="1280160" rtl="0" eaLnBrk="1" latinLnBrk="0" hangingPunct="1">
              <a:spcBef>
                <a:spcPts val="538"/>
              </a:spcBef>
              <a:buClr>
                <a:schemeClr val="accent1"/>
              </a:buClr>
              <a:buFont typeface="Symbol" pitchFamily="18" charset="2"/>
              <a:buChar char="*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396" y="5263186"/>
            <a:ext cx="8034892" cy="796425"/>
          </a:xfrm>
          <a:prstGeom prst="rect">
            <a:avLst/>
          </a:prstGeom>
          <a:solidFill>
            <a:srgbClr val="C8BA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chemeClr val="tx1"/>
              </a:solidFill>
              <a:latin typeface="Trebuchet MS" panose="020B0603020202020204" pitchFamily="34" charset="0"/>
              <a:cs typeface="Abadi MT Condensed Light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    </a:t>
            </a:r>
            <a:r>
              <a:rPr lang="en-US" sz="2400" b="1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Pelaksanaan</a:t>
            </a:r>
            <a:r>
              <a:rPr lang="en-US" sz="24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Program </a:t>
            </a:r>
            <a:r>
              <a:rPr lang="en-US" sz="2400" b="1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Pembudayaan</a:t>
            </a:r>
            <a:r>
              <a:rPr lang="en-US" sz="24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Ilmu</a:t>
            </a:r>
            <a:r>
              <a:rPr lang="en-US" sz="24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oleh</a:t>
            </a:r>
            <a:r>
              <a:rPr lang="en-US" sz="24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JKPPPi</a:t>
            </a:r>
            <a:r>
              <a:rPr lang="en-US" sz="24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di </a:t>
            </a:r>
            <a:r>
              <a:rPr lang="en-US" sz="2400" b="1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peringkat</a:t>
            </a:r>
            <a:r>
              <a:rPr lang="en-US" sz="24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Bahagian </a:t>
            </a:r>
            <a:r>
              <a:rPr lang="en-US" sz="24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JKR Negeri Terengganu</a:t>
            </a:r>
            <a:endParaRPr lang="en-US" sz="24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770305" y="6453123"/>
            <a:ext cx="7397301" cy="793838"/>
          </a:xfrm>
          <a:prstGeom prst="rect">
            <a:avLst/>
          </a:prstGeom>
          <a:solidFill>
            <a:srgbClr val="C8BA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Perancangan</a:t>
            </a:r>
            <a:r>
              <a:rPr lang="en-US" sz="24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Program </a:t>
            </a:r>
            <a:r>
              <a:rPr lang="en-US" sz="2400" b="1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Pembudayaan</a:t>
            </a:r>
            <a:r>
              <a:rPr lang="en-US" sz="24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Ilmu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39128" y="7540393"/>
            <a:ext cx="6904893" cy="771094"/>
          </a:xfrm>
          <a:prstGeom prst="rect">
            <a:avLst/>
          </a:prstGeom>
          <a:solidFill>
            <a:srgbClr val="C8BA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/>
              </a:buClr>
            </a:pPr>
            <a:r>
              <a:rPr lang="en-US" sz="24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Operasi</a:t>
            </a:r>
            <a:r>
              <a:rPr lang="en-US" sz="24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Pusat</a:t>
            </a:r>
            <a:r>
              <a:rPr lang="en-US" sz="24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Sumber</a:t>
            </a:r>
            <a:r>
              <a:rPr lang="en-US" sz="24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JKR Terengganu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27778" y="988423"/>
            <a:ext cx="6222924" cy="813081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shade val="89000"/>
                  <a:lumMod val="90000"/>
                </a:schemeClr>
              </a:gs>
            </a:gsLst>
          </a:gradFill>
          <a:scene3d>
            <a:camera prst="obliqueTopRight"/>
            <a:lightRig rig="flat" dir="tl">
              <a:rot lat="0" lon="0" rev="6360000"/>
            </a:lightRig>
          </a:scene3d>
          <a:sp3d prstMaterial="flat">
            <a:bevelT w="12700" h="12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ISI KANDUNGAN</a:t>
            </a:r>
            <a:endParaRPr lang="en-US" sz="32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69913" y="8557149"/>
            <a:ext cx="6263922" cy="777920"/>
          </a:xfrm>
          <a:prstGeom prst="rect">
            <a:avLst/>
          </a:prstGeom>
          <a:solidFill>
            <a:srgbClr val="C8BA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Sistem</a:t>
            </a:r>
            <a:r>
              <a:rPr lang="en-US" sz="24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Pengurusan</a:t>
            </a:r>
            <a:r>
              <a:rPr lang="en-US" sz="24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Pengetahuan</a:t>
            </a:r>
            <a:endParaRPr lang="en-US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Diamond 14"/>
          <p:cNvSpPr/>
          <p:nvPr/>
        </p:nvSpPr>
        <p:spPr>
          <a:xfrm>
            <a:off x="949903" y="2121470"/>
            <a:ext cx="1213741" cy="714737"/>
          </a:xfrm>
          <a:prstGeom prst="diamon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1.</a:t>
            </a:r>
            <a:endParaRPr lang="en-US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Diamond 16"/>
          <p:cNvSpPr/>
          <p:nvPr/>
        </p:nvSpPr>
        <p:spPr>
          <a:xfrm>
            <a:off x="1523111" y="3226232"/>
            <a:ext cx="1213741" cy="730154"/>
          </a:xfrm>
          <a:prstGeom prst="diamon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Diamond 17"/>
          <p:cNvSpPr/>
          <p:nvPr/>
        </p:nvSpPr>
        <p:spPr>
          <a:xfrm>
            <a:off x="2104508" y="4259872"/>
            <a:ext cx="1213741" cy="714737"/>
          </a:xfrm>
          <a:prstGeom prst="diamon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3.</a:t>
            </a:r>
            <a:endParaRPr lang="en-US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963041" y="8576865"/>
            <a:ext cx="1213741" cy="758204"/>
          </a:xfrm>
          <a:prstGeom prst="diamon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7.</a:t>
            </a:r>
            <a:endParaRPr lang="en-US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Diamond 19"/>
          <p:cNvSpPr/>
          <p:nvPr/>
        </p:nvSpPr>
        <p:spPr>
          <a:xfrm>
            <a:off x="1632257" y="7540393"/>
            <a:ext cx="1213741" cy="771094"/>
          </a:xfrm>
          <a:prstGeom prst="diamon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6.</a:t>
            </a:r>
            <a:endParaRPr lang="en-US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Diamond 20"/>
          <p:cNvSpPr/>
          <p:nvPr/>
        </p:nvSpPr>
        <p:spPr>
          <a:xfrm>
            <a:off x="2163434" y="6453123"/>
            <a:ext cx="1213741" cy="793837"/>
          </a:xfrm>
          <a:prstGeom prst="diamon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5.</a:t>
            </a:r>
            <a:endParaRPr lang="en-US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Diamond 21"/>
          <p:cNvSpPr/>
          <p:nvPr/>
        </p:nvSpPr>
        <p:spPr>
          <a:xfrm>
            <a:off x="2655092" y="5263186"/>
            <a:ext cx="1213741" cy="796425"/>
          </a:xfrm>
          <a:prstGeom prst="diamon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4.</a:t>
            </a:r>
            <a:endParaRPr lang="en-US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00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knowledge sha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5152811"/>
            <a:ext cx="128397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34193" y="3217676"/>
            <a:ext cx="8341644" cy="16065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128016" tIns="64008" rIns="128016" bIns="64008">
            <a:spAutoFit/>
          </a:bodyPr>
          <a:lstStyle/>
          <a:p>
            <a:pPr algn="ctr"/>
            <a:r>
              <a:rPr lang="en-US" sz="96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rebuchet MS" panose="020B0603020202020204" pitchFamily="34" charset="0"/>
              </a:rPr>
              <a:t>TERIMA KASIH</a:t>
            </a:r>
            <a:endParaRPr lang="en-MY" sz="9600" b="1" i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62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knowledge sha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76" y="0"/>
            <a:ext cx="12801600" cy="967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nip Diagonal Corner Rectangle 2"/>
          <p:cNvSpPr/>
          <p:nvPr/>
        </p:nvSpPr>
        <p:spPr>
          <a:xfrm>
            <a:off x="1396638" y="168729"/>
            <a:ext cx="10008324" cy="991332"/>
          </a:xfrm>
          <a:prstGeom prst="snip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CARTA ORGANISASI JKR TERENGGANU</a:t>
            </a:r>
            <a:endParaRPr lang="en-US" sz="40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731" y="4203511"/>
            <a:ext cx="1282907" cy="668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rebuchet MS" panose="020B0603020202020204" pitchFamily="34" charset="0"/>
              </a:rPr>
              <a:t>PENGARAH KERJA RAYA (JUSA C)</a:t>
            </a:r>
            <a:endParaRPr lang="ms-MY" sz="1200" dirty="0"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92256" y="2299648"/>
            <a:ext cx="1219183" cy="8529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rebuchet MS" panose="020B0603020202020204" pitchFamily="34" charset="0"/>
              </a:rPr>
              <a:t>TIMBALAN PENGARAH PEMBANGUNAN (J54)</a:t>
            </a:r>
            <a:endParaRPr lang="ms-MY" sz="1200" dirty="0">
              <a:latin typeface="Trebuchet MS" panose="020B0603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24109" y="5631977"/>
            <a:ext cx="1610436" cy="843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rebuchet MS" panose="020B0603020202020204" pitchFamily="34" charset="0"/>
              </a:rPr>
              <a:t>TIMBALAN PENGARAH PENTADBIRAN &amp; KEWANGAN (N52)</a:t>
            </a:r>
            <a:endParaRPr lang="ms-MY" sz="1200" dirty="0">
              <a:latin typeface="Trebuchet MS" panose="020B0603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811440" y="1528549"/>
            <a:ext cx="1578340" cy="79839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rebuchet MS" panose="020B0603020202020204" pitchFamily="34" charset="0"/>
              </a:rPr>
              <a:t>JURUTERA DAERAH KUALA TERENGGANU (J52)</a:t>
            </a:r>
            <a:endParaRPr lang="ms-MY" sz="1200" dirty="0">
              <a:latin typeface="Trebuchet MS" panose="020B0603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478640" y="1528549"/>
            <a:ext cx="1111217" cy="7335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rebuchet MS" panose="020B0603020202020204" pitchFamily="34" charset="0"/>
              </a:rPr>
              <a:t>JURUTERA DAERAH SETIU (J48)</a:t>
            </a:r>
            <a:endParaRPr lang="ms-MY" sz="1200" dirty="0">
              <a:latin typeface="Trebuchet MS" panose="020B0603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091117" y="1528549"/>
            <a:ext cx="1255025" cy="7745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rebuchet MS" panose="020B0603020202020204" pitchFamily="34" charset="0"/>
              </a:rPr>
              <a:t>JURUTERA DAERAH DUNGUN (J48)</a:t>
            </a:r>
            <a:endParaRPr lang="ms-MY" sz="1200" dirty="0">
              <a:latin typeface="Trebuchet MS" panose="020B0603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87108" y="1528549"/>
            <a:ext cx="1196580" cy="7745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rebuchet MS" panose="020B0603020202020204" pitchFamily="34" charset="0"/>
              </a:rPr>
              <a:t>JURUTERA DAERAH BESUT (J52)</a:t>
            </a:r>
            <a:endParaRPr lang="ms-MY" sz="1200" dirty="0">
              <a:latin typeface="Trebuchet MS" panose="020B0603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494409" y="1528549"/>
            <a:ext cx="1210353" cy="79839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rebuchet MS" panose="020B0603020202020204" pitchFamily="34" charset="0"/>
              </a:rPr>
              <a:t>JURUTERA DAERAH KEMAMAN (J52)</a:t>
            </a:r>
            <a:endParaRPr lang="ms-MY" sz="1200" dirty="0">
              <a:latin typeface="Trebuchet MS" panose="020B0603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9695452" y="1528549"/>
            <a:ext cx="1154469" cy="7745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rebuchet MS" panose="020B0603020202020204" pitchFamily="34" charset="0"/>
              </a:rPr>
              <a:t>JURUTERA DAERAH MARANG (J44)</a:t>
            </a:r>
            <a:endParaRPr lang="ms-MY" sz="1200" dirty="0">
              <a:latin typeface="Trebuchet MS" panose="020B0603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0959103" y="1528549"/>
            <a:ext cx="1228348" cy="7335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rebuchet MS" panose="020B0603020202020204" pitchFamily="34" charset="0"/>
              </a:rPr>
              <a:t>JURUTERA DAERAH H. TERENGGANU (J44)</a:t>
            </a:r>
            <a:endParaRPr lang="ms-MY" sz="1200" dirty="0">
              <a:latin typeface="Trebuchet MS" panose="020B0603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964883" y="2934271"/>
            <a:ext cx="1707298" cy="8666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rebuchet MS" panose="020B0603020202020204" pitchFamily="34" charset="0"/>
              </a:rPr>
              <a:t>JURUTERA AWAM PENGUASA KANAN CPAB &amp; PENGURUSAN KORPORAT (J54)</a:t>
            </a:r>
            <a:endParaRPr lang="ms-MY" sz="1200" dirty="0">
              <a:latin typeface="Trebuchet MS" panose="020B0603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871877" y="2978623"/>
            <a:ext cx="1450245" cy="88710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rebuchet MS" panose="020B0603020202020204" pitchFamily="34" charset="0"/>
              </a:rPr>
              <a:t>KETUA JURUTERA ELEKTRIK NEGERI ELEKTRIK (J54)</a:t>
            </a:r>
            <a:endParaRPr lang="ms-MY" sz="1200" dirty="0">
              <a:latin typeface="Trebuchet MS" panose="020B0603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494490" y="2978623"/>
            <a:ext cx="1851652" cy="9041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rebuchet MS" panose="020B0603020202020204" pitchFamily="34" charset="0"/>
              </a:rPr>
              <a:t>JURUTERA AWAM PENGUASA KANAN PASUKAN PROJEK PERSEKUTUAN NEGERI (J54)</a:t>
            </a:r>
            <a:endParaRPr lang="ms-MY" sz="1200" dirty="0">
              <a:latin typeface="Trebuchet MS" panose="020B0603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601500" y="3036619"/>
            <a:ext cx="1214651" cy="8222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rebuchet MS" panose="020B0603020202020204" pitchFamily="34" charset="0"/>
              </a:rPr>
              <a:t>ARKITEK PENGUASA (J52)</a:t>
            </a:r>
            <a:endParaRPr lang="ms-MY" sz="1200" dirty="0">
              <a:latin typeface="Trebuchet MS" panose="020B0603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998641" y="3057093"/>
            <a:ext cx="1702560" cy="8427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rebuchet MS" panose="020B0603020202020204" pitchFamily="34" charset="0"/>
              </a:rPr>
              <a:t>JURUKUR BAHAN PENGUASA KONTRAK &amp; UKUR BAHAN (J52)</a:t>
            </a:r>
            <a:endParaRPr lang="ms-MY" sz="1200" dirty="0">
              <a:latin typeface="Trebuchet MS" panose="020B0603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964883" y="4537881"/>
            <a:ext cx="1707297" cy="8666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rebuchet MS" panose="020B0603020202020204" pitchFamily="34" charset="0"/>
              </a:rPr>
              <a:t>KETUA JURUTERA MEKANIKAL NEGERI MEKANIKAL (J52)</a:t>
            </a:r>
            <a:endParaRPr lang="ms-MY" sz="1200" dirty="0">
              <a:latin typeface="Trebuchet MS" panose="020B0603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834727" y="4544706"/>
            <a:ext cx="1665767" cy="88710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rebuchet MS" panose="020B0603020202020204" pitchFamily="34" charset="0"/>
              </a:rPr>
              <a:t>JURUTERA AWAM PENGUASA PROJEK PUSAT PENTADBIRAN K.NERUS (J52)</a:t>
            </a:r>
            <a:endParaRPr lang="ms-MY" sz="1200" dirty="0">
              <a:latin typeface="Trebuchet MS" panose="020B0603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769748" y="4589058"/>
            <a:ext cx="1301136" cy="8427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rebuchet MS" panose="020B0603020202020204" pitchFamily="34" charset="0"/>
              </a:rPr>
              <a:t>JURUTERA AWAM KANAN JALAN (J48)</a:t>
            </a:r>
            <a:endParaRPr lang="ms-MY" sz="1200" dirty="0">
              <a:latin typeface="Trebuchet MS" panose="020B0603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335905" y="4589058"/>
            <a:ext cx="1662776" cy="8347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rebuchet MS" panose="020B0603020202020204" pitchFamily="34" charset="0"/>
              </a:rPr>
              <a:t>JURUTERA AWAM KANAN BANGUNAN (J48)</a:t>
            </a:r>
            <a:endParaRPr lang="ms-MY" sz="1200" dirty="0">
              <a:latin typeface="Trebuchet MS" panose="020B0603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0183440" y="4591333"/>
            <a:ext cx="1770520" cy="8427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rebuchet MS" panose="020B0603020202020204" pitchFamily="34" charset="0"/>
              </a:rPr>
              <a:t>JURUTERA AWAM KANAN PENDIDIKAN &amp; PENGAJIAN TINGGI (J48)</a:t>
            </a:r>
            <a:endParaRPr lang="ms-MY" sz="1200" dirty="0">
              <a:latin typeface="Trebuchet MS" panose="020B0603020202020204" pitchFamily="34" charset="0"/>
            </a:endParaRPr>
          </a:p>
        </p:txBody>
      </p:sp>
      <p:cxnSp>
        <p:nvCxnSpPr>
          <p:cNvPr id="2069" name="Straight Connector 2068"/>
          <p:cNvCxnSpPr/>
          <p:nvPr/>
        </p:nvCxnSpPr>
        <p:spPr>
          <a:xfrm>
            <a:off x="2811439" y="2635156"/>
            <a:ext cx="8625243" cy="0"/>
          </a:xfrm>
          <a:prstGeom prst="line">
            <a:avLst/>
          </a:prstGeom>
          <a:ln w="28575" cmpd="sng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71" name="Straight Arrow Connector 2070"/>
          <p:cNvCxnSpPr/>
          <p:nvPr/>
        </p:nvCxnSpPr>
        <p:spPr>
          <a:xfrm flipH="1" flipV="1">
            <a:off x="3743911" y="2326942"/>
            <a:ext cx="10143" cy="3082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5068848" y="2326942"/>
            <a:ext cx="0" cy="2866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6380724" y="2348552"/>
            <a:ext cx="0" cy="2866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7740458" y="2326942"/>
            <a:ext cx="0" cy="3082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8968853" y="2306471"/>
            <a:ext cx="0" cy="3286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10157251" y="2326942"/>
            <a:ext cx="0" cy="3082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11436682" y="2306472"/>
            <a:ext cx="0" cy="3286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73" name="Straight Connector 2072"/>
          <p:cNvCxnSpPr/>
          <p:nvPr/>
        </p:nvCxnSpPr>
        <p:spPr>
          <a:xfrm>
            <a:off x="2620370" y="3152633"/>
            <a:ext cx="0" cy="10508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75" name="Straight Connector 2074"/>
          <p:cNvCxnSpPr/>
          <p:nvPr/>
        </p:nvCxnSpPr>
        <p:spPr>
          <a:xfrm>
            <a:off x="2620370" y="4203511"/>
            <a:ext cx="82631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3818532" y="3821373"/>
            <a:ext cx="0" cy="3821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9167293" y="3882784"/>
            <a:ext cx="0" cy="3821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7311202" y="3828198"/>
            <a:ext cx="0" cy="3821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5577807" y="3821373"/>
            <a:ext cx="0" cy="3821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10883554" y="3821373"/>
            <a:ext cx="0" cy="3821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818532" y="4203511"/>
            <a:ext cx="0" cy="33437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5577807" y="4210336"/>
            <a:ext cx="0" cy="33437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9168435" y="4212606"/>
            <a:ext cx="0" cy="33437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10883554" y="4203511"/>
            <a:ext cx="0" cy="33437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7320321" y="4173941"/>
            <a:ext cx="0" cy="33437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55184" y="2934269"/>
            <a:ext cx="0" cy="126924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762016" y="4872251"/>
            <a:ext cx="0" cy="126924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755184" y="2934269"/>
            <a:ext cx="83707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755184" y="6141493"/>
            <a:ext cx="83707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3325375" y="5966347"/>
            <a:ext cx="83707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4207687" y="5631977"/>
            <a:ext cx="1291736" cy="66874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rebuchet MS" panose="020B0603020202020204" pitchFamily="34" charset="0"/>
              </a:rPr>
              <a:t>BAHAGIAN PENTADBIRAN</a:t>
            </a:r>
            <a:endParaRPr lang="ms-MY" sz="1200" dirty="0">
              <a:latin typeface="Trebuchet MS" panose="020B0603020202020204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4207687" y="6917141"/>
            <a:ext cx="1291736" cy="66874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rebuchet MS" panose="020B0603020202020204" pitchFamily="34" charset="0"/>
              </a:rPr>
              <a:t>BAHAGIAN KEWANGAN</a:t>
            </a:r>
            <a:endParaRPr lang="ms-MY" sz="1200" dirty="0">
              <a:latin typeface="Trebuchet MS" panose="020B0603020202020204" pitchFamily="34" charset="0"/>
            </a:endParaRPr>
          </a:p>
        </p:txBody>
      </p:sp>
      <p:cxnSp>
        <p:nvCxnSpPr>
          <p:cNvPr id="131" name="Straight Arrow Connector 130"/>
          <p:cNvCxnSpPr/>
          <p:nvPr/>
        </p:nvCxnSpPr>
        <p:spPr>
          <a:xfrm flipV="1">
            <a:off x="2429327" y="7251511"/>
            <a:ext cx="1733120" cy="3184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2429327" y="6475865"/>
            <a:ext cx="16" cy="80749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167293" y="7820167"/>
            <a:ext cx="1716261" cy="491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Perjawatan</a:t>
            </a:r>
            <a:r>
              <a:rPr lang="en-US" dirty="0" smtClean="0"/>
              <a:t> </a:t>
            </a:r>
            <a:r>
              <a:rPr lang="en-US" dirty="0" err="1" smtClean="0"/>
              <a:t>Negeri</a:t>
            </a:r>
            <a:endParaRPr lang="ms-MY" dirty="0"/>
          </a:p>
        </p:txBody>
      </p:sp>
      <p:sp>
        <p:nvSpPr>
          <p:cNvPr id="11" name="Rectangle 10"/>
          <p:cNvSpPr/>
          <p:nvPr/>
        </p:nvSpPr>
        <p:spPr>
          <a:xfrm>
            <a:off x="9208825" y="8543499"/>
            <a:ext cx="1641096" cy="4640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Perjawatan</a:t>
            </a:r>
            <a:r>
              <a:rPr lang="en-US" dirty="0" smtClean="0"/>
              <a:t> Persekutuan</a:t>
            </a:r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354502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knowledge sha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nip Diagonal Corner Rectangle 3"/>
          <p:cNvSpPr/>
          <p:nvPr/>
        </p:nvSpPr>
        <p:spPr>
          <a:xfrm>
            <a:off x="1303021" y="791935"/>
            <a:ext cx="10008324" cy="1361803"/>
          </a:xfrm>
          <a:prstGeom prst="snip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CARTA ORGANISASI </a:t>
            </a:r>
            <a:r>
              <a:rPr lang="en-US" sz="3600" b="1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JKPPPi</a:t>
            </a:r>
            <a:r>
              <a:rPr lang="en-US" sz="36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JKR </a:t>
            </a:r>
            <a:r>
              <a:rPr lang="en-US" sz="36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TERENGGANU</a:t>
            </a:r>
            <a:endParaRPr lang="en-US" sz="36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686498"/>
              </p:ext>
            </p:extLst>
          </p:nvPr>
        </p:nvGraphicFramePr>
        <p:xfrm>
          <a:off x="1184470" y="2443190"/>
          <a:ext cx="10977050" cy="6004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176" y="2443190"/>
            <a:ext cx="12223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50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knowledge sha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801601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nip Diagonal Corner Rectangle 3"/>
          <p:cNvSpPr/>
          <p:nvPr/>
        </p:nvSpPr>
        <p:spPr>
          <a:xfrm>
            <a:off x="2421733" y="477817"/>
            <a:ext cx="8174565" cy="1255450"/>
          </a:xfrm>
          <a:prstGeom prst="snip2DiagRect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PROGRAM PEMBUDAYAAN ILMU</a:t>
            </a:r>
            <a:endParaRPr lang="en-US" sz="36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14149" y="2697162"/>
            <a:ext cx="5019295" cy="225697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>
              <a:buClr>
                <a:schemeClr val="bg1"/>
              </a:buClr>
            </a:pPr>
            <a:r>
              <a:rPr lang="en-US" sz="24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Pelantikan</a:t>
            </a:r>
            <a:r>
              <a:rPr lang="en-US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Pegawai</a:t>
            </a:r>
            <a:r>
              <a:rPr lang="en-US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Pengurus</a:t>
            </a:r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Pengetahuan</a:t>
            </a:r>
            <a:endParaRPr lang="en-US" sz="2400" dirty="0">
              <a:solidFill>
                <a:schemeClr val="tx1"/>
              </a:solidFill>
              <a:latin typeface="Trebuchet MS" panose="020B0603020202020204" pitchFamily="34" charset="0"/>
              <a:cs typeface="Abadi MT Condensed Ligh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779140" y="2697162"/>
            <a:ext cx="4862399" cy="225697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bg1"/>
              </a:buClr>
            </a:pPr>
            <a:r>
              <a:rPr lang="en-US" sz="2400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Perancangan</a:t>
            </a:r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Program </a:t>
            </a:r>
            <a:r>
              <a:rPr lang="en-US" sz="2400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Pembudayaan</a:t>
            </a:r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Ilmu</a:t>
            </a:r>
            <a:endParaRPr lang="en-US" sz="2400" dirty="0">
              <a:solidFill>
                <a:schemeClr val="tx1"/>
              </a:solidFill>
              <a:latin typeface="Trebuchet MS" panose="020B0603020202020204" pitchFamily="34" charset="0"/>
              <a:cs typeface="Abadi MT Condensed Ligh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779141" y="5806967"/>
            <a:ext cx="4862398" cy="225697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Pelaksanaan</a:t>
            </a:r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Program </a:t>
            </a:r>
            <a:r>
              <a:rPr lang="en-US" sz="2400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Pembudayaan</a:t>
            </a:r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Ilmu</a:t>
            </a:r>
            <a:endParaRPr lang="en-US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14150" y="5806968"/>
            <a:ext cx="5019294" cy="225697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bg1"/>
              </a:buClr>
            </a:pPr>
            <a:r>
              <a:rPr lang="en-US" sz="2400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Operasi</a:t>
            </a:r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Pusat</a:t>
            </a:r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Sumber</a:t>
            </a:r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JKR Terengganu</a:t>
            </a:r>
          </a:p>
        </p:txBody>
      </p:sp>
      <p:sp>
        <p:nvSpPr>
          <p:cNvPr id="3" name="Right Arrow 2"/>
          <p:cNvSpPr/>
          <p:nvPr/>
        </p:nvSpPr>
        <p:spPr>
          <a:xfrm>
            <a:off x="5909481" y="3480179"/>
            <a:ext cx="599534" cy="504967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8719456" y="5145206"/>
            <a:ext cx="629259" cy="504967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5909481" y="6701051"/>
            <a:ext cx="599534" cy="464024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428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knowledge sha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nip Diagonal Corner Rectangle 4"/>
          <p:cNvSpPr/>
          <p:nvPr/>
        </p:nvSpPr>
        <p:spPr>
          <a:xfrm>
            <a:off x="1368335" y="778944"/>
            <a:ext cx="10008324" cy="1412422"/>
          </a:xfrm>
          <a:prstGeom prst="snip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Pegawai</a:t>
            </a:r>
            <a:r>
              <a:rPr lang="en-US" sz="36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Pengurus</a:t>
            </a:r>
            <a:r>
              <a:rPr lang="en-US" sz="36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Pengetahuan</a:t>
            </a:r>
            <a:endParaRPr lang="en-US" sz="3600" b="1" dirty="0" smtClean="0">
              <a:solidFill>
                <a:schemeClr val="tx1"/>
              </a:solidFill>
              <a:latin typeface="Trebuchet MS" panose="020B0603020202020204" pitchFamily="34" charset="0"/>
              <a:cs typeface="Abadi MT Condensed Light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JKR Terengganu</a:t>
            </a:r>
            <a:endParaRPr lang="en-US" sz="36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8864">
            <a:off x="6403017" y="2852194"/>
            <a:ext cx="4277205" cy="59529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2" t="2952" r="3969" b="2128"/>
          <a:stretch/>
        </p:blipFill>
        <p:spPr>
          <a:xfrm rot="20650912">
            <a:off x="1369430" y="2828371"/>
            <a:ext cx="4265108" cy="600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4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knowledge sha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0" y="2769214"/>
            <a:ext cx="6741994" cy="375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234" y="2769216"/>
            <a:ext cx="5946707" cy="375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057" y="6684906"/>
            <a:ext cx="4771884" cy="2839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8859" y="996285"/>
            <a:ext cx="6794727" cy="12497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Takwim</a:t>
            </a:r>
            <a:r>
              <a:rPr lang="en-US" sz="36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latihan</a:t>
            </a:r>
            <a:r>
              <a:rPr lang="en-US" sz="36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JKR Terengganu</a:t>
            </a:r>
          </a:p>
        </p:txBody>
      </p:sp>
    </p:spTree>
    <p:extLst>
      <p:ext uri="{BB962C8B-B14F-4D97-AF65-F5344CB8AC3E}">
        <p14:creationId xmlns:p14="http://schemas.microsoft.com/office/powerpoint/2010/main" val="26189990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knowledge sha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Connector 34"/>
          <p:cNvCxnSpPr/>
          <p:nvPr/>
        </p:nvCxnSpPr>
        <p:spPr>
          <a:xfrm flipH="1" flipV="1">
            <a:off x="6124301" y="6270171"/>
            <a:ext cx="23949" cy="1958405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235232" y="6088486"/>
            <a:ext cx="1891939" cy="112189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9" idx="4"/>
          </p:cNvCxnSpPr>
          <p:nvPr/>
        </p:nvCxnSpPr>
        <p:spPr>
          <a:xfrm flipV="1">
            <a:off x="6148250" y="4530187"/>
            <a:ext cx="0" cy="982026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822471" y="5063477"/>
            <a:ext cx="913315" cy="69442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822471" y="6416806"/>
            <a:ext cx="1190900" cy="954766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3726109" y="4762749"/>
            <a:ext cx="887354" cy="78563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nip Diagonal Corner Rectangle 5"/>
          <p:cNvSpPr/>
          <p:nvPr/>
        </p:nvSpPr>
        <p:spPr>
          <a:xfrm>
            <a:off x="1303021" y="791935"/>
            <a:ext cx="10008324" cy="1918608"/>
          </a:xfrm>
          <a:prstGeom prst="snip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Pelaksanaan</a:t>
            </a:r>
            <a:r>
              <a:rPr lang="en-US" sz="36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Program </a:t>
            </a:r>
            <a:r>
              <a:rPr lang="en-US" sz="3600" b="1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Pembudayaan</a:t>
            </a:r>
            <a:r>
              <a:rPr lang="en-US" sz="36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Ilmu</a:t>
            </a:r>
            <a:r>
              <a:rPr lang="en-US" sz="36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oleh</a:t>
            </a:r>
            <a:r>
              <a:rPr lang="en-US" sz="36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JKPPPi</a:t>
            </a:r>
            <a:r>
              <a:rPr lang="en-US" sz="36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di </a:t>
            </a:r>
            <a:r>
              <a:rPr lang="en-US" sz="36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JKR </a:t>
            </a:r>
            <a:r>
              <a:rPr lang="en-US" sz="36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Negeri Terengganu</a:t>
            </a:r>
            <a:endParaRPr lang="en-US" sz="36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4328159" y="5310561"/>
            <a:ext cx="3592285" cy="1453243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PROGRAM PEMBUDAYAAN ILMU</a:t>
            </a:r>
          </a:p>
        </p:txBody>
      </p:sp>
      <p:sp>
        <p:nvSpPr>
          <p:cNvPr id="8" name="Oval 7"/>
          <p:cNvSpPr/>
          <p:nvPr/>
        </p:nvSpPr>
        <p:spPr>
          <a:xfrm>
            <a:off x="339088" y="3938261"/>
            <a:ext cx="3592286" cy="169817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-457200">
              <a:buClr>
                <a:schemeClr val="bg1"/>
              </a:buClr>
              <a:buFont typeface="+mj-lt"/>
              <a:buAutoNum type="arabicParenR"/>
            </a:pPr>
            <a:r>
              <a:rPr lang="en-US" sz="2000" dirty="0">
                <a:latin typeface="Trebuchet MS" panose="020B0603020202020204" pitchFamily="34" charset="0"/>
                <a:cs typeface="Abadi MT Condensed Light"/>
              </a:rPr>
              <a:t>Kursus / </a:t>
            </a:r>
            <a:r>
              <a:rPr lang="en-US" sz="2000" dirty="0" err="1">
                <a:latin typeface="Trebuchet MS" panose="020B0603020202020204" pitchFamily="34" charset="0"/>
                <a:cs typeface="Abadi MT Condensed Light"/>
              </a:rPr>
              <a:t>Bengkel</a:t>
            </a:r>
            <a:r>
              <a:rPr lang="en-US" sz="2000" dirty="0">
                <a:latin typeface="Trebuchet MS" panose="020B0603020202020204" pitchFamily="34" charset="0"/>
                <a:cs typeface="Abadi MT Condensed Light"/>
              </a:rPr>
              <a:t> / Team Building</a:t>
            </a:r>
          </a:p>
        </p:txBody>
      </p:sp>
      <p:sp>
        <p:nvSpPr>
          <p:cNvPr id="9" name="Oval 8"/>
          <p:cNvSpPr/>
          <p:nvPr/>
        </p:nvSpPr>
        <p:spPr>
          <a:xfrm>
            <a:off x="4164871" y="2832016"/>
            <a:ext cx="3966757" cy="169817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Clr>
                <a:schemeClr val="bg1"/>
              </a:buClr>
              <a:buFont typeface="+mj-lt"/>
              <a:buAutoNum type="arabicParenR" startAt="2"/>
            </a:pPr>
            <a:r>
              <a:rPr lang="en-US" sz="2000" dirty="0">
                <a:latin typeface="Trebuchet MS" panose="020B0603020202020204" pitchFamily="34" charset="0"/>
                <a:cs typeface="Abadi MT Condensed Light"/>
              </a:rPr>
              <a:t>Ceramah </a:t>
            </a:r>
            <a:r>
              <a:rPr lang="en-US" sz="2000" dirty="0" err="1">
                <a:latin typeface="Trebuchet MS" panose="020B0603020202020204" pitchFamily="34" charset="0"/>
                <a:cs typeface="Abadi MT Condensed Light"/>
              </a:rPr>
              <a:t>Motivasi</a:t>
            </a:r>
            <a:endParaRPr lang="en-US" sz="2000" dirty="0">
              <a:latin typeface="Trebuchet MS" panose="020B0603020202020204" pitchFamily="34" charset="0"/>
              <a:cs typeface="Abadi MT Condensed Ligh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260352" y="3938261"/>
            <a:ext cx="4136575" cy="169817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chemeClr val="bg1"/>
              </a:buClr>
              <a:buFont typeface="+mj-lt"/>
              <a:buAutoNum type="arabicParenR" startAt="3"/>
            </a:pPr>
            <a:r>
              <a:rPr lang="en-US" sz="2000" dirty="0" err="1">
                <a:latin typeface="Trebuchet MS" panose="020B0603020202020204" pitchFamily="34" charset="0"/>
                <a:cs typeface="Abadi MT Condensed Light"/>
              </a:rPr>
              <a:t>Hebahan</a:t>
            </a:r>
            <a:r>
              <a:rPr lang="en-US" sz="2000" dirty="0"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cs typeface="Abadi MT Condensed Light"/>
              </a:rPr>
              <a:t>senarai</a:t>
            </a:r>
            <a:r>
              <a:rPr lang="en-US" sz="2000" dirty="0"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cs typeface="Abadi MT Condensed Light"/>
              </a:rPr>
              <a:t>Bahan</a:t>
            </a:r>
            <a:r>
              <a:rPr lang="en-US" sz="2000" dirty="0"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cs typeface="Abadi MT Condensed Light"/>
              </a:rPr>
              <a:t>Bacaan</a:t>
            </a:r>
            <a:r>
              <a:rPr lang="en-US" sz="2000" dirty="0">
                <a:latin typeface="Trebuchet MS" panose="020B0603020202020204" pitchFamily="34" charset="0"/>
                <a:cs typeface="Abadi MT Condensed Light"/>
              </a:rPr>
              <a:t> di </a:t>
            </a:r>
            <a:r>
              <a:rPr lang="en-US" sz="2000" dirty="0" err="1">
                <a:latin typeface="Trebuchet MS" panose="020B0603020202020204" pitchFamily="34" charset="0"/>
                <a:cs typeface="Abadi MT Condensed Light"/>
              </a:rPr>
              <a:t>Pusat</a:t>
            </a:r>
            <a:r>
              <a:rPr lang="en-US" sz="2000" dirty="0"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cs typeface="Abadi MT Condensed Light"/>
              </a:rPr>
              <a:t>Sumber</a:t>
            </a:r>
            <a:endParaRPr lang="en-US" sz="2000" dirty="0">
              <a:latin typeface="Trebuchet MS" panose="020B0603020202020204" pitchFamily="34" charset="0"/>
              <a:cs typeface="Abadi MT Condensed Ligh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3009" y="6530405"/>
            <a:ext cx="3966757" cy="169817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Clr>
                <a:schemeClr val="bg1"/>
              </a:buClr>
              <a:buFont typeface="+mj-lt"/>
              <a:buAutoNum type="arabicParenR" startAt="6"/>
            </a:pPr>
            <a:r>
              <a:rPr lang="en-US" sz="2000" dirty="0" err="1">
                <a:latin typeface="Trebuchet MS" panose="020B0603020202020204" pitchFamily="34" charset="0"/>
                <a:cs typeface="Abadi MT Condensed Light"/>
              </a:rPr>
              <a:t>Perkongsian</a:t>
            </a:r>
            <a:r>
              <a:rPr lang="en-US" sz="2000" dirty="0"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cs typeface="Abadi MT Condensed Light"/>
              </a:rPr>
              <a:t>ilmu</a:t>
            </a:r>
            <a:endParaRPr lang="en-US" sz="2000" dirty="0">
              <a:latin typeface="Trebuchet MS" panose="020B0603020202020204" pitchFamily="34" charset="0"/>
              <a:cs typeface="Abadi MT Condensed Ligh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387438" y="6763805"/>
            <a:ext cx="3842661" cy="14647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chemeClr val="bg1"/>
              </a:buClr>
              <a:buFont typeface="+mj-lt"/>
              <a:buAutoNum type="arabicParenR" startAt="4"/>
            </a:pPr>
            <a:r>
              <a:rPr lang="en-US" sz="2000" dirty="0">
                <a:latin typeface="Trebuchet MS" panose="020B0603020202020204" pitchFamily="34" charset="0"/>
                <a:cs typeface="Abadi MT Condensed Light"/>
              </a:rPr>
              <a:t>Penyampaian </a:t>
            </a:r>
            <a:r>
              <a:rPr lang="en-US" sz="2000" dirty="0" err="1">
                <a:latin typeface="Trebuchet MS" panose="020B0603020202020204" pitchFamily="34" charset="0"/>
                <a:cs typeface="Abadi MT Condensed Light"/>
              </a:rPr>
              <a:t>amanat</a:t>
            </a:r>
            <a:r>
              <a:rPr lang="en-US" sz="2000" dirty="0"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cs typeface="Abadi MT Condensed Light"/>
              </a:rPr>
              <a:t>oleh</a:t>
            </a:r>
            <a:r>
              <a:rPr lang="en-US" sz="2000" dirty="0"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cs typeface="Abadi MT Condensed Light"/>
              </a:rPr>
              <a:t>pihak</a:t>
            </a:r>
            <a:r>
              <a:rPr lang="en-US" sz="2000" dirty="0"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cs typeface="Abadi MT Condensed Light"/>
              </a:rPr>
              <a:t>pengurusan</a:t>
            </a:r>
            <a:r>
              <a:rPr lang="en-US" sz="2000" dirty="0">
                <a:latin typeface="Trebuchet MS" panose="020B0603020202020204" pitchFamily="34" charset="0"/>
                <a:cs typeface="Abadi MT Condensed Light"/>
              </a:rPr>
              <a:t> JKR</a:t>
            </a:r>
          </a:p>
        </p:txBody>
      </p:sp>
      <p:sp>
        <p:nvSpPr>
          <p:cNvPr id="12" name="Oval 11"/>
          <p:cNvSpPr/>
          <p:nvPr/>
        </p:nvSpPr>
        <p:spPr>
          <a:xfrm>
            <a:off x="4164871" y="7745830"/>
            <a:ext cx="3966757" cy="169817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Clr>
                <a:schemeClr val="bg1"/>
              </a:buClr>
              <a:buFont typeface="+mj-lt"/>
              <a:buAutoNum type="arabicParenR" startAt="5"/>
            </a:pPr>
            <a:r>
              <a:rPr lang="en-US" sz="2000" dirty="0" err="1">
                <a:latin typeface="Trebuchet MS" panose="020B0603020202020204" pitchFamily="34" charset="0"/>
                <a:cs typeface="Abadi MT Condensed Light"/>
              </a:rPr>
              <a:t>Lawatan</a:t>
            </a:r>
            <a:r>
              <a:rPr lang="en-US" sz="2000" dirty="0"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cs typeface="Abadi MT Condensed Light"/>
              </a:rPr>
              <a:t>Teknikal</a:t>
            </a:r>
            <a:endParaRPr lang="en-US" sz="2000" dirty="0">
              <a:latin typeface="Trebuchet MS" panose="020B0603020202020204" pitchFamily="34" charset="0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9023253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knowledge sha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gray">
          <a:xfrm>
            <a:off x="1212357" y="3339615"/>
            <a:ext cx="8881141" cy="2081472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lvl1pPr algn="l" defTabSz="640080" rtl="0" eaLnBrk="1" latinLnBrk="0" hangingPunct="1">
              <a:spcBef>
                <a:spcPct val="0"/>
              </a:spcBef>
              <a:buNone/>
              <a:defRPr sz="45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900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Senarai</a:t>
            </a:r>
            <a:r>
              <a:rPr lang="en-US" sz="39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kursus</a:t>
            </a:r>
            <a:r>
              <a:rPr lang="en-US" sz="39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dalaman</a:t>
            </a:r>
            <a:r>
              <a:rPr lang="en-US" sz="39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 yang </a:t>
            </a:r>
            <a:r>
              <a:rPr lang="en-US" sz="3900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telah</a:t>
            </a:r>
            <a:r>
              <a:rPr lang="en-US" sz="39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dilaksanakan</a:t>
            </a:r>
            <a:r>
              <a:rPr lang="en-US" sz="39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:</a:t>
            </a:r>
          </a:p>
          <a:p>
            <a:endParaRPr lang="en-US" sz="3900" dirty="0">
              <a:solidFill>
                <a:schemeClr val="tx1"/>
              </a:solidFill>
              <a:latin typeface="Abadi MT Condensed Light"/>
              <a:cs typeface="Abadi MT Condensed Light"/>
            </a:endParaRPr>
          </a:p>
          <a:p>
            <a:endParaRPr lang="en-US" sz="39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746691"/>
              </p:ext>
            </p:extLst>
          </p:nvPr>
        </p:nvGraphicFramePr>
        <p:xfrm>
          <a:off x="313899" y="1951198"/>
          <a:ext cx="11846255" cy="4563461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27797">
                  <a:extLst>
                    <a:ext uri="{9D8B030D-6E8A-4147-A177-3AD203B41FA5}">
                      <a16:colId xmlns="" xmlns:a16="http://schemas.microsoft.com/office/drawing/2014/main" val="1775349740"/>
                    </a:ext>
                  </a:extLst>
                </a:gridCol>
                <a:gridCol w="6714698">
                  <a:extLst>
                    <a:ext uri="{9D8B030D-6E8A-4147-A177-3AD203B41FA5}">
                      <a16:colId xmlns="" xmlns:a16="http://schemas.microsoft.com/office/drawing/2014/main" val="3422042813"/>
                    </a:ext>
                  </a:extLst>
                </a:gridCol>
                <a:gridCol w="2920621">
                  <a:extLst>
                    <a:ext uri="{9D8B030D-6E8A-4147-A177-3AD203B41FA5}">
                      <a16:colId xmlns="" xmlns:a16="http://schemas.microsoft.com/office/drawing/2014/main" val="1406626213"/>
                    </a:ext>
                  </a:extLst>
                </a:gridCol>
                <a:gridCol w="1583139"/>
              </a:tblGrid>
              <a:tr h="7638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Bil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Kursus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Tarikh</a:t>
                      </a:r>
                      <a:r>
                        <a:rPr lang="en-US" sz="2400" dirty="0"/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Peserta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75031932"/>
                  </a:ext>
                </a:extLst>
              </a:tr>
              <a:tr h="8598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r>
                        <a:rPr lang="en-US" sz="2000" dirty="0" smtClean="0"/>
                        <a:t>.</a:t>
                      </a:r>
                      <a:endParaRPr lang="en-US" sz="20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Kursus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Kepimpinan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Penyeliaan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Berkesan</a:t>
                      </a:r>
                      <a:r>
                        <a:rPr lang="en-US" sz="2000" baseline="0" dirty="0"/>
                        <a:t> (</a:t>
                      </a:r>
                      <a:r>
                        <a:rPr lang="en-US" sz="2000" baseline="0" dirty="0" err="1"/>
                        <a:t>Asas</a:t>
                      </a:r>
                      <a:r>
                        <a:rPr lang="en-US" sz="2000" baseline="0" dirty="0"/>
                        <a:t>)</a:t>
                      </a:r>
                      <a:endParaRPr lang="en-US" sz="20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 – 9 Mac 2017</a:t>
                      </a:r>
                      <a:endParaRPr lang="en-US" sz="20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40</a:t>
                      </a:r>
                      <a:endParaRPr lang="en-US" sz="20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46312554"/>
                  </a:ext>
                </a:extLst>
              </a:tr>
              <a:tr h="57934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  <a:r>
                        <a:rPr lang="en-US" sz="2000" dirty="0" smtClean="0"/>
                        <a:t>.</a:t>
                      </a:r>
                      <a:endParaRPr lang="en-US" sz="20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40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Kursus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Tatacara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Pengurusan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Pengacaraan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Majlis</a:t>
                      </a:r>
                      <a:endParaRPr lang="en-US" sz="20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 – 4 April 2017</a:t>
                      </a:r>
                      <a:endParaRPr lang="en-US" sz="20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45</a:t>
                      </a:r>
                      <a:endParaRPr lang="en-US" sz="20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69353902"/>
                  </a:ext>
                </a:extLst>
              </a:tr>
              <a:tr h="6535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  <a:r>
                        <a:rPr lang="en-US" sz="2000" dirty="0" smtClean="0"/>
                        <a:t>.</a:t>
                      </a:r>
                      <a:endParaRPr lang="en-US" sz="20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Kursus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Pemanduan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Berhemah</a:t>
                      </a:r>
                      <a:r>
                        <a:rPr lang="en-US" sz="2000" baseline="0" dirty="0"/>
                        <a:t> &amp; </a:t>
                      </a:r>
                      <a:r>
                        <a:rPr lang="en-US" sz="2000" baseline="0" dirty="0" err="1"/>
                        <a:t>Pengemaskinian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Buku</a:t>
                      </a:r>
                      <a:r>
                        <a:rPr lang="en-US" sz="2000" baseline="0" dirty="0"/>
                        <a:t> Log</a:t>
                      </a:r>
                      <a:endParaRPr lang="en-US" sz="20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</a:t>
                      </a:r>
                      <a:r>
                        <a:rPr lang="en-US" sz="2000" baseline="0" dirty="0" smtClean="0"/>
                        <a:t> April </a:t>
                      </a:r>
                      <a:r>
                        <a:rPr lang="en-US" sz="2000" dirty="0" smtClean="0"/>
                        <a:t>2017</a:t>
                      </a:r>
                      <a:endParaRPr lang="en-US" sz="20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40</a:t>
                      </a:r>
                      <a:endParaRPr lang="en-US" sz="20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0549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</a:t>
                      </a:r>
                      <a:endParaRPr lang="en-US" sz="20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Kursus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Perhubungan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Awam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Komunikasi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Berkesan</a:t>
                      </a:r>
                      <a:endParaRPr lang="en-US" sz="2000" dirty="0" smtClean="0"/>
                    </a:p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3 – 4 Mei 2017</a:t>
                      </a:r>
                    </a:p>
                    <a:p>
                      <a:pPr algn="ctr"/>
                      <a:endParaRPr lang="en-US" sz="20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50</a:t>
                      </a:r>
                      <a:endParaRPr lang="en-US" sz="20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7344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5.</a:t>
                      </a:r>
                      <a:endParaRPr lang="en-US" sz="20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“Roadshow” </a:t>
                      </a:r>
                      <a:r>
                        <a:rPr lang="en-US" sz="2000" dirty="0" err="1" smtClean="0"/>
                        <a:t>Sistem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Pengurusan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Bersepadu</a:t>
                      </a:r>
                      <a:r>
                        <a:rPr lang="en-US" sz="2000" dirty="0" smtClean="0"/>
                        <a:t> (SPB) – </a:t>
                      </a:r>
                      <a:r>
                        <a:rPr lang="en-US" sz="2000" dirty="0" err="1" smtClean="0"/>
                        <a:t>Zon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Timur</a:t>
                      </a:r>
                      <a:endParaRPr lang="en-US" sz="2000" dirty="0" smtClean="0"/>
                    </a:p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8-9</a:t>
                      </a:r>
                      <a:r>
                        <a:rPr lang="en-US" sz="2000" baseline="0" dirty="0" smtClean="0"/>
                        <a:t> Mei </a:t>
                      </a:r>
                      <a:r>
                        <a:rPr lang="en-US" sz="2000" dirty="0" smtClean="0"/>
                        <a:t>2017 </a:t>
                      </a:r>
                      <a:endParaRPr lang="en-US" sz="20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100</a:t>
                      </a:r>
                      <a:endParaRPr lang="en-US" sz="20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nip Diagonal Corner Rectangle 4"/>
          <p:cNvSpPr/>
          <p:nvPr/>
        </p:nvSpPr>
        <p:spPr>
          <a:xfrm>
            <a:off x="1094015" y="116493"/>
            <a:ext cx="10744200" cy="1384761"/>
          </a:xfrm>
          <a:prstGeom prst="snip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Pelaksanaan</a:t>
            </a:r>
            <a:r>
              <a:rPr lang="en-US" sz="36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Program </a:t>
            </a:r>
            <a:r>
              <a:rPr lang="en-US" sz="3600" b="1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Pembudayaan</a:t>
            </a:r>
            <a:r>
              <a:rPr lang="en-US" sz="36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Ilmu</a:t>
            </a:r>
            <a:r>
              <a:rPr lang="en-US" sz="36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oleh</a:t>
            </a:r>
            <a:r>
              <a:rPr lang="en-US" sz="36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JKPPPi</a:t>
            </a:r>
            <a:r>
              <a:rPr lang="en-US" sz="36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 di </a:t>
            </a:r>
            <a:r>
              <a:rPr lang="en-US" sz="36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JKR </a:t>
            </a:r>
            <a:r>
              <a:rPr lang="en-US" sz="3600" b="1" dirty="0">
                <a:solidFill>
                  <a:schemeClr val="tx1"/>
                </a:solidFill>
                <a:latin typeface="Trebuchet MS" panose="020B0603020202020204" pitchFamily="34" charset="0"/>
                <a:cs typeface="Abadi MT Condensed Light"/>
              </a:rPr>
              <a:t>Negeri Terengganu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9043" y="1373348"/>
            <a:ext cx="61395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bg2">
                  <a:lumMod val="10000"/>
                </a:schemeClr>
              </a:buClr>
              <a:buFont typeface="+mj-lt"/>
              <a:buAutoNum type="arabicParenR"/>
            </a:pPr>
            <a:r>
              <a:rPr lang="en-US" sz="2400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Kursus</a:t>
            </a:r>
            <a:endParaRPr lang="en-US" sz="24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96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3103</TotalTime>
  <Words>981</Words>
  <Application>Microsoft Office PowerPoint</Application>
  <PresentationFormat>A3 Paper (297x420 mm)</PresentationFormat>
  <Paragraphs>248</Paragraphs>
  <Slides>20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Perancangan Program Pembudayaan Ilmu (samb…)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Laporan Pembudayaan Ilmu  Cawangan Arkitek</dc:title>
  <dc:creator>UPMD</dc:creator>
  <cp:lastModifiedBy>MOALIS</cp:lastModifiedBy>
  <cp:revision>197</cp:revision>
  <cp:lastPrinted>2017-05-24T01:30:38Z</cp:lastPrinted>
  <dcterms:created xsi:type="dcterms:W3CDTF">2015-09-09T23:35:19Z</dcterms:created>
  <dcterms:modified xsi:type="dcterms:W3CDTF">2017-05-31T18:51:49Z</dcterms:modified>
</cp:coreProperties>
</file>