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319" r:id="rId3"/>
    <p:sldId id="309" r:id="rId4"/>
    <p:sldId id="310" r:id="rId5"/>
    <p:sldId id="311" r:id="rId6"/>
    <p:sldId id="286" r:id="rId7"/>
    <p:sldId id="288" r:id="rId8"/>
    <p:sldId id="316" r:id="rId9"/>
    <p:sldId id="317" r:id="rId10"/>
    <p:sldId id="303" r:id="rId11"/>
    <p:sldId id="305" r:id="rId12"/>
    <p:sldId id="283" r:id="rId13"/>
    <p:sldId id="306" r:id="rId14"/>
    <p:sldId id="284" r:id="rId15"/>
    <p:sldId id="308" r:id="rId16"/>
    <p:sldId id="292" r:id="rId17"/>
    <p:sldId id="313" r:id="rId18"/>
    <p:sldId id="318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95863" autoAdjust="0"/>
  </p:normalViewPr>
  <p:slideViewPr>
    <p:cSldViewPr snapToGrid="0">
      <p:cViewPr varScale="1">
        <p:scale>
          <a:sx n="88" d="100"/>
          <a:sy n="88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CD16-8FD7-4742-B509-EA297431879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73FA8-E054-43D3-AF84-E26D88BC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E281E-671B-4B3F-AB40-6BD9424C5E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E281E-671B-4B3F-AB40-6BD9424C5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E281E-671B-4B3F-AB40-6BD9424C5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E281E-671B-4B3F-AB40-6BD9424C5E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E281E-671B-4B3F-AB40-6BD9424C5E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5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34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4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6853-9205-46DD-BA6D-A842DE400C8F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9AA635-A6CE-430F-B5D4-0A69994C1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1226406" y="2670408"/>
            <a:ext cx="858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TAKLIMAT PENYEDIAAN DOKUMEN PRB PENARAFAN </a:t>
            </a:r>
            <a:r>
              <a:rPr lang="en-US" sz="3600" b="1" dirty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HIJAU JKR (</a:t>
            </a:r>
            <a:r>
              <a:rPr lang="en-US" sz="36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pH JKR) </a:t>
            </a:r>
            <a:endParaRPr lang="en-US" sz="36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 descr="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847" y="0"/>
            <a:ext cx="1530657" cy="158918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il_fi" descr="http://2.bp.blogspot.com/-eKeNXoNyRk0/TdZ0lpyLKhI/AAAAAAAAAcM/sh6ZgE1A1bE/s320/LogoJKR_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5" y="383622"/>
            <a:ext cx="1135796" cy="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922564"/>
            <a:ext cx="10115550" cy="5753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2702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ectangle 10"/>
          <p:cNvSpPr/>
          <p:nvPr/>
        </p:nvSpPr>
        <p:spPr>
          <a:xfrm>
            <a:off x="1422545" y="289473"/>
            <a:ext cx="862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PENGEMUKAAN SCORECARD DALAM EXCEL DAN TELAH DIISI</a:t>
            </a:r>
            <a:endParaRPr lang="ms-MY" sz="3200" b="1" spc="3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Rockwell Extra Bold" panose="02060903040505020403" pitchFamily="18" charset="0"/>
              <a:cs typeface="Narkisim" panose="020E0502050101010101" pitchFamily="34" charset="-79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2701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2701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28900" y="1570052"/>
            <a:ext cx="7991474" cy="7812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3700" y="4376056"/>
            <a:ext cx="266700" cy="22996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10949353" y="350074"/>
            <a:ext cx="12426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24305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9906000" y="350074"/>
            <a:ext cx="2286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DON’T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13151" r="26355" b="10286"/>
          <a:stretch/>
        </p:blipFill>
        <p:spPr bwMode="auto">
          <a:xfrm>
            <a:off x="3022600" y="248474"/>
            <a:ext cx="5448300" cy="65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9366" r="23371" b="72697"/>
          <a:stretch/>
        </p:blipFill>
        <p:spPr bwMode="auto">
          <a:xfrm>
            <a:off x="1192963" y="1589223"/>
            <a:ext cx="2945283" cy="2316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1" t="13770" r="11667" b="63850"/>
          <a:stretch/>
        </p:blipFill>
        <p:spPr bwMode="auto">
          <a:xfrm>
            <a:off x="4279388" y="2320242"/>
            <a:ext cx="3757603" cy="2313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7" t="13929" r="18572" b="58806"/>
          <a:stretch/>
        </p:blipFill>
        <p:spPr bwMode="auto">
          <a:xfrm>
            <a:off x="8178135" y="2757927"/>
            <a:ext cx="2711960" cy="2789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rrow: Bent 6"/>
          <p:cNvSpPr/>
          <p:nvPr/>
        </p:nvSpPr>
        <p:spPr>
          <a:xfrm flipV="1">
            <a:off x="3768693" y="3801534"/>
            <a:ext cx="877945" cy="8323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Bent 10"/>
          <p:cNvSpPr/>
          <p:nvPr/>
        </p:nvSpPr>
        <p:spPr>
          <a:xfrm flipV="1">
            <a:off x="7396759" y="4518034"/>
            <a:ext cx="877945" cy="8323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37" y="289472"/>
            <a:ext cx="7780455" cy="461665"/>
          </a:xfr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SUBMITTAL DOKUMEN DALAM SOFTCOPY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10949353" y="350074"/>
            <a:ext cx="12426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24305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4193" r="64479" b="69661"/>
          <a:stretch/>
        </p:blipFill>
        <p:spPr bwMode="auto">
          <a:xfrm>
            <a:off x="2167851" y="1502004"/>
            <a:ext cx="2837105" cy="2409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Arrow: Bent 6"/>
          <p:cNvSpPr/>
          <p:nvPr/>
        </p:nvSpPr>
        <p:spPr>
          <a:xfrm flipV="1">
            <a:off x="3663758" y="3930650"/>
            <a:ext cx="2203641" cy="14287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4619" r="60729" b="56757"/>
          <a:stretch/>
        </p:blipFill>
        <p:spPr bwMode="auto">
          <a:xfrm>
            <a:off x="6007098" y="2706802"/>
            <a:ext cx="3111501" cy="3758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24305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9906000" y="350074"/>
            <a:ext cx="2286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DON’T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057900" y="624840"/>
            <a:ext cx="2286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DON’T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2109" r="19166" b="9245"/>
          <a:stretch/>
        </p:blipFill>
        <p:spPr bwMode="auto">
          <a:xfrm>
            <a:off x="139700" y="1333499"/>
            <a:ext cx="3251200" cy="4642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530600" y="3475008"/>
            <a:ext cx="978408" cy="77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3" t="11898" r="1052" b="9716"/>
          <a:stretch/>
        </p:blipFill>
        <p:spPr bwMode="auto">
          <a:xfrm>
            <a:off x="4509008" y="578674"/>
            <a:ext cx="7148602" cy="6070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 rot="2102227">
            <a:off x="4953508" y="536332"/>
            <a:ext cx="1905000" cy="1916794"/>
          </a:xfrm>
          <a:prstGeom prst="cloudCallou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 rot="2102227">
            <a:off x="330470" y="3270363"/>
            <a:ext cx="478475" cy="502581"/>
          </a:xfrm>
          <a:prstGeom prst="cloudCallou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3177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3176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3176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066800" y="289472"/>
            <a:ext cx="859947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 PENGEMUKAAN DRAWING YANG JELAS DAN SHARP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10949353" y="350074"/>
            <a:ext cx="12426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24305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4975" r="6461" b="11067"/>
          <a:stretch/>
        </p:blipFill>
        <p:spPr bwMode="auto">
          <a:xfrm>
            <a:off x="76200" y="1928364"/>
            <a:ext cx="3789420" cy="25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Bent 6"/>
          <p:cNvSpPr/>
          <p:nvPr/>
        </p:nvSpPr>
        <p:spPr>
          <a:xfrm flipV="1">
            <a:off x="1986727" y="4459009"/>
            <a:ext cx="877945" cy="8323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11140" r="2395" b="10084"/>
          <a:stretch/>
        </p:blipFill>
        <p:spPr bwMode="auto">
          <a:xfrm>
            <a:off x="3943342" y="1285051"/>
            <a:ext cx="8134358" cy="550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9906000" y="451636"/>
            <a:ext cx="2286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DON’T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3177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3176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3176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066800" y="289472"/>
            <a:ext cx="859947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 PENGEMUKAAN DRAWING YANG PECAH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24305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875635" y="778185"/>
            <a:ext cx="4556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/>
              <a:t>ISU-ISU BERBANGKIT</a:t>
            </a:r>
            <a:endParaRPr lang="en-US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A2888D-0C4C-4A18-AEAF-FABACBE90AF5}"/>
              </a:ext>
            </a:extLst>
          </p:cNvPr>
          <p:cNvSpPr/>
          <p:nvPr/>
        </p:nvSpPr>
        <p:spPr>
          <a:xfrm>
            <a:off x="1008183" y="1558077"/>
            <a:ext cx="10034955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Borang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permohonan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diisi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sekretariat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Senarai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diisi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patuhi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S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corecard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diisi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Scorecard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pdf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Borang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permohonan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Submittal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ditetapkan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Submittal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 copy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7)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Submittal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soft copy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jelas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boleh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dibaca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8)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Submittal drawing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dihantar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sharp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pecah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zoom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9) Submittal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kumpul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didalam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folder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mengikut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529" y="5293592"/>
            <a:ext cx="12223529" cy="165662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11718" r="27262" b="8966"/>
          <a:stretch/>
        </p:blipFill>
        <p:spPr bwMode="auto">
          <a:xfrm>
            <a:off x="1843315" y="751137"/>
            <a:ext cx="4262202" cy="610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2166" r="26310" b="8817"/>
          <a:stretch/>
        </p:blipFill>
        <p:spPr bwMode="auto">
          <a:xfrm>
            <a:off x="6263119" y="751138"/>
            <a:ext cx="4381759" cy="610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653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38056" y="289473"/>
            <a:ext cx="4169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SIJIL REKA BENTUK pH  JKR</a:t>
            </a:r>
            <a:endParaRPr lang="ms-MY" sz="2400" b="1" dirty="0"/>
          </a:p>
        </p:txBody>
      </p:sp>
    </p:spTree>
    <p:extLst>
      <p:ext uri="{BB962C8B-B14F-4D97-AF65-F5344CB8AC3E}">
        <p14:creationId xmlns:p14="http://schemas.microsoft.com/office/powerpoint/2010/main" val="18937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529" y="5293592"/>
            <a:ext cx="12223529" cy="16566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653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786" y="289473"/>
            <a:ext cx="784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SIJIL </a:t>
            </a:r>
            <a:r>
              <a:rPr lang="en-US" sz="2400" b="1" dirty="0" smtClean="0"/>
              <a:t>pH  </a:t>
            </a:r>
            <a:r>
              <a:rPr lang="en-US" sz="2400" b="1" dirty="0"/>
              <a:t>JKR</a:t>
            </a:r>
            <a:endParaRPr lang="ms-MY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01" y="907236"/>
            <a:ext cx="4205673" cy="5748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0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E7871D-3D6D-42DC-9894-72DCBBDFFFC6}"/>
              </a:ext>
            </a:extLst>
          </p:cNvPr>
          <p:cNvSpPr txBox="1"/>
          <p:nvPr/>
        </p:nvSpPr>
        <p:spPr>
          <a:xfrm>
            <a:off x="0" y="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1167734" y="778186"/>
            <a:ext cx="9487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TENTATIF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SESI PENILAIAN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REKA BENTUK pH JKR (PRB) BAGI TAHUN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344" y="1268789"/>
            <a:ext cx="10046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Tentatif Jadual Ketetapan </a:t>
            </a:r>
            <a:r>
              <a:rPr lang="sv-SE" alt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ENAM (6) SESI </a:t>
            </a:r>
            <a:r>
              <a:rPr lang="sv-SE" alt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Penilaian &amp; Pensijilan Penarafan Hijau  adalah seperti berikut :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65256"/>
              </p:ext>
            </p:extLst>
          </p:nvPr>
        </p:nvGraphicFramePr>
        <p:xfrm>
          <a:off x="1090244" y="1727199"/>
          <a:ext cx="9313012" cy="455930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42589">
                  <a:extLst>
                    <a:ext uri="{9D8B030D-6E8A-4147-A177-3AD203B41FA5}">
                      <a16:colId xmlns="" xmlns:a16="http://schemas.microsoft.com/office/drawing/2014/main" val="2744617245"/>
                    </a:ext>
                  </a:extLst>
                </a:gridCol>
                <a:gridCol w="4099261">
                  <a:extLst>
                    <a:ext uri="{9D8B030D-6E8A-4147-A177-3AD203B41FA5}">
                      <a16:colId xmlns="" xmlns:a16="http://schemas.microsoft.com/office/drawing/2014/main" val="1531101210"/>
                    </a:ext>
                  </a:extLst>
                </a:gridCol>
                <a:gridCol w="3971162">
                  <a:extLst>
                    <a:ext uri="{9D8B030D-6E8A-4147-A177-3AD203B41FA5}">
                      <a16:colId xmlns="" xmlns:a16="http://schemas.microsoft.com/office/drawing/2014/main" val="27179124"/>
                    </a:ext>
                  </a:extLst>
                </a:gridCol>
              </a:tblGrid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SESI PENILAIAN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TARIKH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0341140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01~2019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25-26/2/2019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6906260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02~2019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29-30/4/2019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827341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3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03~2019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24-25/6/2019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0146732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4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04~2019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19-20/8/2019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999185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5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05~2019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01-02/10/2019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0670931"/>
                  </a:ext>
                </a:extLst>
              </a:tr>
              <a:tr h="651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>
                          <a:effectLst/>
                        </a:rPr>
                        <a:t>BIL. </a:t>
                      </a:r>
                      <a:r>
                        <a:rPr lang="en-MY" sz="2800" dirty="0" smtClean="0">
                          <a:effectLst/>
                        </a:rPr>
                        <a:t>06~2019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800" dirty="0" smtClean="0">
                          <a:effectLst/>
                        </a:rPr>
                        <a:t>11-12/11/2019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289" marR="672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8490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6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1607406" y="2626866"/>
            <a:ext cx="3715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ISI KANDUNGAN</a:t>
            </a:r>
            <a:endParaRPr lang="en-US" sz="36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352059" y="631371"/>
            <a:ext cx="2355864" cy="1578429"/>
          </a:xfrm>
          <a:prstGeom prst="wedgeEllipseCallout">
            <a:avLst>
              <a:gd name="adj1" fmla="val -40"/>
              <a:gd name="adj2" fmla="val 756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01</a:t>
            </a:r>
            <a:endParaRPr lang="ms-MY" sz="6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2297756" y="970353"/>
            <a:ext cx="2410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KONSEP PELAKSANAN</a:t>
            </a:r>
            <a:endParaRPr lang="en-US" sz="24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028455" y="970353"/>
            <a:ext cx="2355864" cy="1578429"/>
          </a:xfrm>
          <a:prstGeom prst="wedgeEllipseCallout">
            <a:avLst>
              <a:gd name="adj1" fmla="val -60571"/>
              <a:gd name="adj2" fmla="val 776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02</a:t>
            </a:r>
            <a:endParaRPr lang="ms-MY" sz="6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4316038" y="1506964"/>
            <a:ext cx="371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SCORECARD</a:t>
            </a:r>
            <a:endParaRPr lang="en-US" sz="24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356063" y="2505240"/>
            <a:ext cx="2355864" cy="1578429"/>
          </a:xfrm>
          <a:prstGeom prst="wedgeEllipseCallout">
            <a:avLst>
              <a:gd name="adj1" fmla="val -88758"/>
              <a:gd name="adj2" fmla="val 1353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03</a:t>
            </a:r>
            <a:endParaRPr lang="ms-MY" sz="6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5643646" y="3041851"/>
            <a:ext cx="371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SUBMITTAL</a:t>
            </a:r>
            <a:endParaRPr lang="en-US" sz="24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409006" y="4334038"/>
            <a:ext cx="2355864" cy="1578429"/>
          </a:xfrm>
          <a:prstGeom prst="wedgeEllipseCallout">
            <a:avLst>
              <a:gd name="adj1" fmla="val -66579"/>
              <a:gd name="adj2" fmla="val -616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04</a:t>
            </a:r>
            <a:endParaRPr lang="ms-MY" sz="6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4707923" y="4892421"/>
            <a:ext cx="371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SIJIL</a:t>
            </a:r>
            <a:endParaRPr lang="en-US" sz="24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394381" y="4485432"/>
            <a:ext cx="2355864" cy="1578429"/>
          </a:xfrm>
          <a:prstGeom prst="wedgeEllipseCallout">
            <a:avLst>
              <a:gd name="adj1" fmla="val -965"/>
              <a:gd name="adj2" fmla="val -8715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05</a:t>
            </a:r>
            <a:endParaRPr lang="ms-MY" sz="6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A8DBD49-904F-452E-B724-5828EA383396}"/>
              </a:ext>
            </a:extLst>
          </p:cNvPr>
          <p:cNvSpPr/>
          <p:nvPr/>
        </p:nvSpPr>
        <p:spPr>
          <a:xfrm>
            <a:off x="2455374" y="4892421"/>
            <a:ext cx="2094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Eras Demi ITC" panose="020B0805030504020804" pitchFamily="34" charset="0"/>
                <a:ea typeface="Adobe Gothic Std B" panose="020B0800000000000000" pitchFamily="34" charset="-128"/>
                <a:cs typeface="Calibri" panose="020F0502020204030204" pitchFamily="34" charset="0"/>
              </a:rPr>
              <a:t>TENTATIF PRB</a:t>
            </a:r>
            <a:endParaRPr lang="en-US" sz="2400" b="1" dirty="0">
              <a:effectLst/>
              <a:latin typeface="Eras Demi ITC" panose="020B0805030504020804" pitchFamily="34" charset="0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/>
          <p:cNvSpPr/>
          <p:nvPr/>
        </p:nvSpPr>
        <p:spPr>
          <a:xfrm>
            <a:off x="2327564" y="289473"/>
            <a:ext cx="697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KONSEP PELAKSANAAN</a:t>
            </a:r>
            <a:endParaRPr lang="ms-MY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6" y="1119313"/>
            <a:ext cx="11501815" cy="58309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446238" y="934646"/>
            <a:ext cx="946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KB1 – </a:t>
            </a:r>
            <a:r>
              <a:rPr lang="en-US" b="1" dirty="0" err="1">
                <a:latin typeface="Century Gothic" panose="020B0502020202020204" pitchFamily="34" charset="0"/>
              </a:rPr>
              <a:t>Kategori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Bangunan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Baru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1" t="50893" r="12380" b="31250"/>
          <a:stretch/>
        </p:blipFill>
        <p:spPr bwMode="auto">
          <a:xfrm>
            <a:off x="6183604" y="2859315"/>
            <a:ext cx="1566093" cy="17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0383" y="2151429"/>
            <a:ext cx="2847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Persijilan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653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529" y="5293592"/>
            <a:ext cx="12223529" cy="1656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0" y="1539412"/>
            <a:ext cx="11465925" cy="511929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85455" y="889636"/>
            <a:ext cx="1052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KB1a – </a:t>
            </a:r>
            <a:r>
              <a:rPr lang="en-US" b="1" dirty="0" err="1">
                <a:latin typeface="Century Gothic" panose="020B0502020202020204" pitchFamily="34" charset="0"/>
              </a:rPr>
              <a:t>Kategori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Bangunan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Sedia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ada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b="1" dirty="0">
                <a:latin typeface="Century Gothic" panose="020B0502020202020204" pitchFamily="34" charset="0"/>
              </a:rPr>
              <a:t>- </a:t>
            </a:r>
            <a:r>
              <a:rPr lang="en-US" b="1" dirty="0" err="1">
                <a:latin typeface="Century Gothic" panose="020B0502020202020204" pitchFamily="34" charset="0"/>
              </a:rPr>
              <a:t>Penarafan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Semula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2327564" y="289473"/>
            <a:ext cx="697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KONSEP PELAKSANAAN</a:t>
            </a:r>
            <a:endParaRPr lang="ms-MY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653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529" y="5293592"/>
            <a:ext cx="12223529" cy="1656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6" y="1655526"/>
            <a:ext cx="11876578" cy="48468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85455" y="889635"/>
            <a:ext cx="1052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KB2 – </a:t>
            </a:r>
            <a:r>
              <a:rPr lang="en-US" b="1" dirty="0" err="1">
                <a:latin typeface="Century Gothic" panose="020B0502020202020204" pitchFamily="34" charset="0"/>
              </a:rPr>
              <a:t>Kategori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Bangunan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Sedia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ada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491" y="289473"/>
            <a:ext cx="8979796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2327564" y="289473"/>
            <a:ext cx="6979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KONSEP PELAKSANAAN</a:t>
            </a:r>
            <a:endParaRPr lang="ms-MY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490" y="289472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490" y="751137"/>
            <a:ext cx="897979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6653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21280" r="22500" b="15477"/>
          <a:stretch/>
        </p:blipFill>
        <p:spPr bwMode="auto">
          <a:xfrm>
            <a:off x="600809" y="98924"/>
            <a:ext cx="7082691" cy="6674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A2888D-0C4C-4A18-AEAF-FABACBE90AF5}"/>
              </a:ext>
            </a:extLst>
          </p:cNvPr>
          <p:cNvSpPr/>
          <p:nvPr/>
        </p:nvSpPr>
        <p:spPr>
          <a:xfrm>
            <a:off x="7808687" y="787853"/>
            <a:ext cx="36598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CARTA ALIR PERMOHONAN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MENYERTAI</a:t>
            </a:r>
            <a:b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SESI PRB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i-FI" sz="3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4157" y="3759165"/>
            <a:ext cx="1482439" cy="133534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1084719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8620" r="23021" b="12500"/>
          <a:stretch/>
        </p:blipFill>
        <p:spPr bwMode="auto">
          <a:xfrm>
            <a:off x="495300" y="104564"/>
            <a:ext cx="6527800" cy="671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A2888D-0C4C-4A18-AEAF-FABACBE90AF5}"/>
              </a:ext>
            </a:extLst>
          </p:cNvPr>
          <p:cNvSpPr/>
          <p:nvPr/>
        </p:nvSpPr>
        <p:spPr>
          <a:xfrm>
            <a:off x="7216811" y="1638752"/>
            <a:ext cx="36598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CARTA ALIR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SESI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PENILAIAN</a:t>
            </a:r>
            <a:b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REKA BENTUK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i-FI" sz="3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6328" y="4018065"/>
            <a:ext cx="1482439" cy="133534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5475DF-DBDA-4F4B-8A58-F83F67C11008}"/>
              </a:ext>
            </a:extLst>
          </p:cNvPr>
          <p:cNvSpPr txBox="1"/>
          <p:nvPr/>
        </p:nvSpPr>
        <p:spPr>
          <a:xfrm>
            <a:off x="10847196" y="10365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" t="22841" r="2091" b="11875"/>
          <a:stretch/>
        </p:blipFill>
        <p:spPr bwMode="auto">
          <a:xfrm>
            <a:off x="116377" y="49877"/>
            <a:ext cx="12019595" cy="67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E7871D-3D6D-42DC-9894-72DCBBDFFFC6}"/>
              </a:ext>
            </a:extLst>
          </p:cNvPr>
          <p:cNvSpPr txBox="1"/>
          <p:nvPr/>
        </p:nvSpPr>
        <p:spPr>
          <a:xfrm>
            <a:off x="0" y="0"/>
            <a:ext cx="12426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02</a:t>
            </a:r>
            <a:endParaRPr lang="en-US" sz="5400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0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0966" r="7955" b="12557"/>
          <a:stretch/>
        </p:blipFill>
        <p:spPr bwMode="auto">
          <a:xfrm>
            <a:off x="365755" y="133003"/>
            <a:ext cx="11471565" cy="66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01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273</Words>
  <Application>Microsoft Office PowerPoint</Application>
  <PresentationFormat>Widescreen</PresentationFormat>
  <Paragraphs>90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Arial Black</vt:lpstr>
      <vt:lpstr>Calibri</vt:lpstr>
      <vt:lpstr>Century Gothic</vt:lpstr>
      <vt:lpstr>Eras Demi ITC</vt:lpstr>
      <vt:lpstr>Narkisim</vt:lpstr>
      <vt:lpstr>Rockwell Extra Bold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 SUBMITTAL DOKUMEN DALAM SOFTCOPY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Riduan bin Juhari @ Salim</dc:creator>
  <cp:lastModifiedBy>User</cp:lastModifiedBy>
  <cp:revision>137</cp:revision>
  <dcterms:created xsi:type="dcterms:W3CDTF">2017-12-06T23:22:54Z</dcterms:created>
  <dcterms:modified xsi:type="dcterms:W3CDTF">2019-03-22T07:36:39Z</dcterms:modified>
</cp:coreProperties>
</file>