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328" r:id="rId3"/>
    <p:sldId id="329" r:id="rId4"/>
    <p:sldId id="257" r:id="rId5"/>
    <p:sldId id="258" r:id="rId6"/>
    <p:sldId id="330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4" r:id="rId58"/>
    <p:sldId id="315" r:id="rId59"/>
    <p:sldId id="316" r:id="rId60"/>
    <p:sldId id="318" r:id="rId61"/>
    <p:sldId id="319" r:id="rId62"/>
    <p:sldId id="320" r:id="rId63"/>
    <p:sldId id="324" r:id="rId64"/>
    <p:sldId id="331" r:id="rId65"/>
    <p:sldId id="326" r:id="rId66"/>
    <p:sldId id="327" r:id="rId67"/>
    <p:sldId id="332" r:id="rId6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272" autoAdjust="0"/>
    <p:restoredTop sz="94680" autoAdjust="0"/>
  </p:normalViewPr>
  <p:slideViewPr>
    <p:cSldViewPr>
      <p:cViewPr varScale="1">
        <p:scale>
          <a:sx n="84" d="100"/>
          <a:sy n="84" d="100"/>
        </p:scale>
        <p:origin x="-87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3D7EE-B6B1-4600-AF77-64E8D49B138E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70929-5E4E-4179-A8CB-7BAAFEB91B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A2BE8-E882-4D16-A704-9F093F1B93D8}" type="datetimeFigureOut">
              <a:rPr lang="ms-MY" smtClean="0"/>
              <a:pPr/>
              <a:t>04/09/2020</a:t>
            </a:fld>
            <a:endParaRPr lang="ms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s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D523A-09E4-4D34-AE7A-22DE7BF84272}" type="slidenum">
              <a:rPr lang="ms-MY" smtClean="0"/>
              <a:pPr/>
              <a:t>‹#›</a:t>
            </a:fld>
            <a:endParaRPr lang="ms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8</a:t>
            </a:fld>
            <a:endParaRPr lang="ms-M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Gungsuh" pitchFamily="18" charset="-127"/>
              </a:rPr>
              <a:t>FIXATION SPLINT</a:t>
            </a:r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41</a:t>
            </a:fld>
            <a:endParaRPr lang="ms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51AED-8443-4327-9BA5-C5C59705D328}" type="datetime1">
              <a:rPr lang="en-MY" smtClean="0"/>
              <a:pPr/>
              <a:t>9/4/2020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‹#›</a:t>
            </a:fld>
            <a:endParaRPr lang="en-MY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615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FB0B3-78BE-4CD4-A7D1-7A42E7B68783}" type="datetime1">
              <a:rPr lang="en-MY" smtClean="0"/>
              <a:pPr/>
              <a:t>9/4/2020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1561C-42A1-4943-B8AC-B9C84E13D89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26475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2910" y="1928802"/>
            <a:ext cx="814393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KEPATAHAN </a:t>
            </a:r>
          </a:p>
          <a:p>
            <a:pPr algn="ctr"/>
            <a:r>
              <a:rPr lang="en-US" sz="5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DAN </a:t>
            </a:r>
          </a:p>
          <a:p>
            <a:pPr algn="ctr"/>
            <a:r>
              <a:rPr lang="en-US" sz="5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RAWATAN</a:t>
            </a:r>
            <a:endParaRPr lang="en-US" sz="5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1714488"/>
            <a:ext cx="7500990" cy="392909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Membentuk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satu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rangka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kuat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mempunyai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fungsi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utama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pPr algn="just"/>
            <a:endParaRPr lang="en-US" sz="24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371600" indent="-137160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Melindungi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organ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penting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371600" indent="-137160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Membentuk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rangka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371600" indent="-137160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Pergerakan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371600" indent="-137160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sel-sel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dlm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sum-sum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simpan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zat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ms-MY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34" y="883491"/>
            <a:ext cx="83582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 RANGKA MANUSIA 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10</a:t>
            </a:fld>
            <a:endParaRPr lang="en-MY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844" y="1087923"/>
            <a:ext cx="87868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DEFINISI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928662" y="1992260"/>
            <a:ext cx="6700862" cy="1508178"/>
          </a:xfrm>
        </p:spPr>
        <p:txBody>
          <a:bodyPr>
            <a:normAutofit/>
          </a:bodyPr>
          <a:lstStyle/>
          <a:p>
            <a:pPr lvl="1" algn="just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Terputusnya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kesinambungan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1" algn="just"/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11</a:t>
            </a:fld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1285852" y="3990338"/>
            <a:ext cx="7215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boleh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dikategorikan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2: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Tertutup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Terbuka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14282" y="3016749"/>
            <a:ext cx="88678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KATEGORI  </a:t>
            </a:r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7" descr="fracture"/>
          <p:cNvPicPr>
            <a:picLocks noChangeAspect="1" noChangeArrowheads="1"/>
          </p:cNvPicPr>
          <p:nvPr/>
        </p:nvPicPr>
        <p:blipFill>
          <a:blip r:embed="rId2" cstate="print"/>
          <a:srcRect r="52202" b="65550"/>
          <a:stretch>
            <a:fillRect/>
          </a:stretch>
        </p:blipFill>
        <p:spPr bwMode="auto">
          <a:xfrm>
            <a:off x="755576" y="2060848"/>
            <a:ext cx="7620000" cy="46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2844" y="1076910"/>
            <a:ext cx="88583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PATAH TERTUTUP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12</a:t>
            </a:fld>
            <a:endParaRPr lang="en-MY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5" descr="200502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14554"/>
            <a:ext cx="7696200" cy="382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4282" y="934034"/>
            <a:ext cx="87868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PATAH TERTUTUP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13</a:t>
            </a:fld>
            <a:endParaRPr lang="en-MY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5" descr="professionnel_00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81200"/>
            <a:ext cx="76962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28596" y="934034"/>
            <a:ext cx="850112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PATAH TERBUKA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14</a:t>
            </a:fld>
            <a:endParaRPr lang="en-MY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538" y="1857364"/>
            <a:ext cx="7286676" cy="1752600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Terdapat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punca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utama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kepatahan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 Direct pressure)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 Indirect pressure)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Twisting force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Osteoporosis</a:t>
            </a:r>
          </a:p>
          <a:p>
            <a:pPr algn="just"/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282" y="862596"/>
            <a:ext cx="86439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PUNCA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15</a:t>
            </a:fld>
            <a:endParaRPr lang="en-MY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857364"/>
            <a:ext cx="7272808" cy="1752600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 Direct Pressure):</a:t>
            </a: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dikenakan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sesuatu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 algn="just">
              <a:buFont typeface="+mj-lt"/>
              <a:buAutoNum type="romanLcPeriod"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hentakan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peha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terhentak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batu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862596"/>
            <a:ext cx="86439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PUNCA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16</a:t>
            </a:fld>
            <a:endParaRPr lang="en-MY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4348" y="2071678"/>
            <a:ext cx="7572428" cy="3571900"/>
          </a:xfrm>
        </p:spPr>
        <p:txBody>
          <a:bodyPr>
            <a:noAutofit/>
          </a:bodyPr>
          <a:lstStyle/>
          <a:p>
            <a:pPr marL="514350" indent="-514350" algn="just"/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tak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 Indirect Pressure):</a:t>
            </a:r>
          </a:p>
          <a:p>
            <a:pPr marL="514350" indent="-514350"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@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daya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dikenakan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selalunya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mengakibatkan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lain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Menahan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daripada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jatuh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@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tergelincir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Bahu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terkehel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976" y="928670"/>
            <a:ext cx="74295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PUNCA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17</a:t>
            </a:fld>
            <a:endParaRPr lang="en-MY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000240"/>
            <a:ext cx="7704856" cy="3744416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Twisting Force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lnSpc>
                <a:spcPct val="150000"/>
              </a:lnSpc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Berlaku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akibat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tersangkut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 algn="l">
              <a:lnSpc>
                <a:spcPct val="150000"/>
              </a:lnSpc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: Kaki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tersangkut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ketika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melakukan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brek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kecemasan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semasa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memandu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lvl="1">
              <a:lnSpc>
                <a:spcPct val="150000"/>
              </a:lnSpc>
            </a:pPr>
            <a:endParaRPr lang="en-US" sz="2400" dirty="0" smtClean="0">
              <a:latin typeface="Gungsuh" pitchFamily="18" charset="-127"/>
            </a:endParaRPr>
          </a:p>
          <a:p>
            <a:pPr>
              <a:lnSpc>
                <a:spcPct val="150000"/>
              </a:lnSpc>
            </a:pPr>
            <a:endParaRPr lang="ms-MY" sz="2400" dirty="0"/>
          </a:p>
        </p:txBody>
      </p:sp>
      <p:sp>
        <p:nvSpPr>
          <p:cNvPr id="5" name="Rectangle 4"/>
          <p:cNvSpPr/>
          <p:nvPr/>
        </p:nvSpPr>
        <p:spPr>
          <a:xfrm>
            <a:off x="1357290" y="1000108"/>
            <a:ext cx="574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PUNCA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18</a:t>
            </a:fld>
            <a:endParaRPr lang="en-MY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7224" y="2000240"/>
            <a:ext cx="68831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Osteoporosis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Penyakit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71500" indent="-571500">
              <a:lnSpc>
                <a:spcPct val="150000"/>
              </a:lnSpc>
              <a:buFont typeface="+mj-lt"/>
              <a:buAutoNum type="roman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Berpunca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akibat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daripada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kekurangan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zat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kalsium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lnSpc>
                <a:spcPct val="150000"/>
              </a:lnSpc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2976" y="928670"/>
            <a:ext cx="7006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PUNCA KEPATAHAN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19</a:t>
            </a:fld>
            <a:endParaRPr lang="en-MY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282" y="714356"/>
            <a:ext cx="88583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SKOP PEMBELAJARAN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7290" y="1643051"/>
            <a:ext cx="67866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err="1" smtClean="0"/>
              <a:t>Sistem</a:t>
            </a:r>
            <a:r>
              <a:rPr lang="en-US" sz="2400" dirty="0" smtClean="0"/>
              <a:t> </a:t>
            </a:r>
            <a:r>
              <a:rPr lang="en-US" sz="2400" dirty="0" err="1" smtClean="0"/>
              <a:t>muskuloskeletal</a:t>
            </a: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err="1" smtClean="0"/>
              <a:t>Sistem</a:t>
            </a:r>
            <a:r>
              <a:rPr lang="en-US" sz="2400" dirty="0" smtClean="0"/>
              <a:t> </a:t>
            </a:r>
            <a:r>
              <a:rPr lang="en-US" sz="2400" dirty="0" err="1" smtClean="0"/>
              <a:t>rangka</a:t>
            </a: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err="1" smtClean="0"/>
              <a:t>Kepatahan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Difinisi</a:t>
            </a:r>
            <a:r>
              <a:rPr lang="en-US" sz="2400" dirty="0" smtClean="0"/>
              <a:t> </a:t>
            </a:r>
            <a:r>
              <a:rPr lang="en-US" sz="2400" dirty="0" err="1" smtClean="0"/>
              <a:t>kepatahan</a:t>
            </a:r>
            <a:endParaRPr lang="en-US" sz="2400" dirty="0" smtClean="0"/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Kategori</a:t>
            </a:r>
            <a:r>
              <a:rPr lang="en-US" sz="2400" dirty="0" smtClean="0"/>
              <a:t> </a:t>
            </a:r>
            <a:r>
              <a:rPr lang="en-US" sz="2400" dirty="0" err="1" smtClean="0"/>
              <a:t>kepatahan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Punca</a:t>
            </a:r>
            <a:r>
              <a:rPr lang="en-US" sz="2400" dirty="0" smtClean="0"/>
              <a:t> </a:t>
            </a:r>
            <a:r>
              <a:rPr lang="en-US" sz="2400" dirty="0" err="1" smtClean="0"/>
              <a:t>kepatahan</a:t>
            </a:r>
            <a:endParaRPr lang="en-US" sz="2400" dirty="0" smtClean="0"/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Jenis</a:t>
            </a:r>
            <a:r>
              <a:rPr lang="en-US" sz="2400" dirty="0" smtClean="0"/>
              <a:t> </a:t>
            </a:r>
            <a:r>
              <a:rPr lang="en-US" sz="2400" dirty="0" err="1" smtClean="0"/>
              <a:t>kepatahan</a:t>
            </a:r>
            <a:endParaRPr lang="en-US" sz="2400" dirty="0" smtClean="0"/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Tanda</a:t>
            </a:r>
            <a:r>
              <a:rPr lang="en-US" sz="2400" dirty="0" smtClean="0"/>
              <a:t> </a:t>
            </a:r>
            <a:r>
              <a:rPr lang="en-US" sz="2400" dirty="0" err="1" smtClean="0"/>
              <a:t>kepatahan</a:t>
            </a:r>
            <a:endParaRPr lang="en-US" sz="2400" dirty="0" smtClean="0"/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Imobilisasi</a:t>
            </a:r>
            <a:endParaRPr lang="en-US" sz="2400" dirty="0" smtClean="0"/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Rawatan</a:t>
            </a: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err="1" smtClean="0"/>
              <a:t>Komplikasi</a:t>
            </a:r>
            <a:r>
              <a:rPr lang="en-US" sz="2400" dirty="0" smtClean="0"/>
              <a:t> </a:t>
            </a:r>
            <a:r>
              <a:rPr lang="en-US" sz="2400" dirty="0" err="1" smtClean="0"/>
              <a:t>Kepatahan</a:t>
            </a: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err="1" smtClean="0"/>
              <a:t>Sesi</a:t>
            </a:r>
            <a:r>
              <a:rPr lang="en-US" sz="2400" dirty="0" smtClean="0"/>
              <a:t> </a:t>
            </a:r>
            <a:r>
              <a:rPr lang="en-US" sz="2400" dirty="0" err="1" smtClean="0"/>
              <a:t>Praktikal</a:t>
            </a:r>
            <a:endParaRPr lang="en-US" sz="2400" dirty="0" smtClean="0"/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996952"/>
            <a:ext cx="6400800" cy="1752600"/>
          </a:xfrm>
        </p:spPr>
        <p:txBody>
          <a:bodyPr/>
          <a:lstStyle/>
          <a:p>
            <a:endParaRPr lang="ms-MY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43050"/>
            <a:ext cx="820891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76059" y="730733"/>
            <a:ext cx="574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PUNCA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20</a:t>
            </a:fld>
            <a:endParaRPr lang="en-MY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1785926"/>
            <a:ext cx="7643866" cy="421484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Jenis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kepatahan</a:t>
            </a:r>
            <a:r>
              <a:rPr 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dirty="0" smtClean="0">
              <a:latin typeface="Arial" pitchFamily="34" charset="0"/>
              <a:cs typeface="Arial" pitchFamily="34" charset="0"/>
            </a:endParaRPr>
          </a:p>
          <a:p>
            <a:pPr marL="1828800" lvl="1" indent="-1371600" algn="just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Lurus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(Transversal Fracture)</a:t>
            </a:r>
          </a:p>
          <a:p>
            <a:pPr marL="1828800" lvl="1" indent="-1371600" algn="just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Serong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(Oblique Fracture)</a:t>
            </a:r>
          </a:p>
          <a:p>
            <a:pPr marL="1828800" lvl="1" indent="-1371600" algn="just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Spiral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(Spiral Fracture)</a:t>
            </a:r>
          </a:p>
          <a:p>
            <a:pPr marL="1828800" lvl="1" indent="-1371600" algn="just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Berkecai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(Comminuted Fracture)</a:t>
            </a:r>
          </a:p>
          <a:p>
            <a:pPr marL="1828800" lvl="1" indent="-1371600" algn="just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Tebu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(Greenstick Fracture)</a:t>
            </a:r>
          </a:p>
          <a:p>
            <a:pPr marL="1828800" lvl="1" indent="-1371600" algn="just">
              <a:lnSpc>
                <a:spcPct val="150000"/>
              </a:lnSpc>
              <a:buFont typeface="+mj-lt"/>
              <a:buAutoNum type="romanLcPeriod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Beralih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(Compound Fracture)</a:t>
            </a:r>
          </a:p>
          <a:p>
            <a:pPr algn="just">
              <a:lnSpc>
                <a:spcPct val="150000"/>
              </a:lnSpc>
            </a:pPr>
            <a:endParaRPr lang="ms-MY" sz="2000" dirty="0"/>
          </a:p>
        </p:txBody>
      </p:sp>
      <p:sp>
        <p:nvSpPr>
          <p:cNvPr id="4" name="Rectangle 3"/>
          <p:cNvSpPr/>
          <p:nvPr/>
        </p:nvSpPr>
        <p:spPr>
          <a:xfrm>
            <a:off x="1714480" y="857232"/>
            <a:ext cx="5389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21</a:t>
            </a:fld>
            <a:endParaRPr lang="en-MY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022" y="2357430"/>
            <a:ext cx="6120680" cy="2786082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Lurus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(Transversal Fracture)</a:t>
            </a:r>
          </a:p>
          <a:p>
            <a:pPr algn="just"/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Kepatahan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berbentuk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lurus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sepanjang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ms-MY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Illustration of transverse fra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2060848"/>
            <a:ext cx="2362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14414" y="928670"/>
            <a:ext cx="5389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22</a:t>
            </a:fld>
            <a:endParaRPr lang="en-MY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PATAH LURUS </a:t>
            </a:r>
            <a:endParaRPr lang="ms-MY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figur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785926"/>
            <a:ext cx="2797009" cy="43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23</a:t>
            </a:fld>
            <a:endParaRPr lang="en-MY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6050" y="2357430"/>
            <a:ext cx="5643602" cy="2857872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Serong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Oblique Fracture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Kepatahan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berbentuk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diagonal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sepanjang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ms-MY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Illustration of oblique fra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238937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43042" y="1076910"/>
            <a:ext cx="5389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24</a:t>
            </a:fld>
            <a:endParaRPr lang="en-MY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764705"/>
            <a:ext cx="7772400" cy="1164098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PATAH SERONG</a:t>
            </a:r>
            <a:endParaRPr lang="ms-MY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c1n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981200"/>
            <a:ext cx="2976563" cy="4472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25</a:t>
            </a:fld>
            <a:endParaRPr lang="en-MY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2071678"/>
            <a:ext cx="6400800" cy="345638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Spiral (</a:t>
            </a:r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Spiral Fracture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Kepatahan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berbentuk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spiral.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Selalunya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terjadi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akibat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Twisting Force</a:t>
            </a:r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Illustration of spiral fra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962150"/>
            <a:ext cx="1827312" cy="456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85918" y="873609"/>
            <a:ext cx="5389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26</a:t>
            </a:fld>
            <a:endParaRPr lang="en-MY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835572"/>
            <a:ext cx="7772400" cy="109323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PATAH SPIRAL</a:t>
            </a:r>
            <a:endParaRPr lang="ms-MY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traum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276872"/>
            <a:ext cx="4352925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27</a:t>
            </a:fld>
            <a:endParaRPr lang="en-MY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2000240"/>
            <a:ext cx="5572164" cy="250033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Berkecai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Comminuted </a:t>
            </a:r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Fracture)</a:t>
            </a: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pelbagai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bahagian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42976" y="802171"/>
            <a:ext cx="5389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ce855"/>
          <p:cNvPicPr>
            <a:picLocks noChangeAspect="1" noChangeArrowheads="1"/>
          </p:cNvPicPr>
          <p:nvPr/>
        </p:nvPicPr>
        <p:blipFill>
          <a:blip r:embed="rId2" cstate="print"/>
          <a:srcRect t="45224" b="9552"/>
          <a:stretch>
            <a:fillRect/>
          </a:stretch>
        </p:blipFill>
        <p:spPr bwMode="auto">
          <a:xfrm rot="16200000">
            <a:off x="5078335" y="2835628"/>
            <a:ext cx="5130788" cy="242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28</a:t>
            </a:fld>
            <a:endParaRPr lang="en-MY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7480" y="2071678"/>
            <a:ext cx="6400800" cy="3312368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Tebu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Greenstick Fracture)</a:t>
            </a: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sempurna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@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terputus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sepenuhnya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Illustration of greenstick fra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1787596" cy="444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71604" y="928670"/>
            <a:ext cx="5389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29</a:t>
            </a:fld>
            <a:endParaRPr lang="en-MY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282" y="934034"/>
            <a:ext cx="87154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OBJEKTIF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2071678"/>
            <a:ext cx="714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akhir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peserta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:-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roman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Mengenalpasti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kategori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kepatahan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tanda-tanda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kepatahan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Font typeface="+mj-lt"/>
              <a:buAutoNum type="romanLcPeriod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+mj-lt"/>
              <a:buAutoNum type="roman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Memberi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rawatan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imobilisasi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kaedah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‘body splint,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alih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ganti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latin typeface="Arial" pitchFamily="34" charset="0"/>
                <a:cs typeface="Arial" pitchFamily="34" charset="0"/>
              </a:rPr>
              <a:t>fixition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 splint’.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764134"/>
            <a:ext cx="7772400" cy="807478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PATAH TEBU</a:t>
            </a:r>
            <a:endParaRPr lang="ms-MY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child_fra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16832"/>
            <a:ext cx="30956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30</a:t>
            </a:fld>
            <a:endParaRPr lang="en-MY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984" y="2285992"/>
            <a:ext cx="6400800" cy="2688704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Beralih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Compound Fracture)</a:t>
            </a:r>
          </a:p>
          <a:p>
            <a:pPr algn="just"/>
            <a:endParaRPr lang="en-US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Keadaan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fizikal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biasa.Terdapat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luka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terbuka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kawasan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ms-MY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typical_fractures"/>
          <p:cNvPicPr>
            <a:picLocks noChangeAspect="1" noChangeArrowheads="1"/>
          </p:cNvPicPr>
          <p:nvPr/>
        </p:nvPicPr>
        <p:blipFill>
          <a:blip r:embed="rId2" cstate="print"/>
          <a:srcRect l="60001" t="4517" r="25000" b="7742"/>
          <a:stretch>
            <a:fillRect/>
          </a:stretch>
        </p:blipFill>
        <p:spPr bwMode="auto">
          <a:xfrm>
            <a:off x="0" y="1357298"/>
            <a:ext cx="2267744" cy="516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40558" y="1005472"/>
            <a:ext cx="53890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31</a:t>
            </a:fld>
            <a:endParaRPr lang="en-MY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64134"/>
            <a:ext cx="7772400" cy="1021792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PATAH BERALIH</a:t>
            </a:r>
            <a:endParaRPr lang="ms-MY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nn4a"/>
          <p:cNvPicPr>
            <a:picLocks noChangeAspect="1" noChangeArrowheads="1"/>
          </p:cNvPicPr>
          <p:nvPr/>
        </p:nvPicPr>
        <p:blipFill>
          <a:blip r:embed="rId2" cstate="print"/>
          <a:srcRect r="47826"/>
          <a:stretch>
            <a:fillRect/>
          </a:stretch>
        </p:blipFill>
        <p:spPr bwMode="auto">
          <a:xfrm>
            <a:off x="2699792" y="2060848"/>
            <a:ext cx="388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32</a:t>
            </a:fld>
            <a:endParaRPr lang="en-MY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643050"/>
            <a:ext cx="6728792" cy="3960440"/>
          </a:xfrm>
        </p:spPr>
        <p:txBody>
          <a:bodyPr>
            <a:normAutofit/>
          </a:bodyPr>
          <a:lstStyle/>
          <a:p>
            <a:pPr marL="571500" indent="-571500" algn="l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Kesakitan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571500" indent="-571500" algn="l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Terhasil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akibat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tisu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tertekan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@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tertusuk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71500" indent="-571500" algn="l">
              <a:buFont typeface="Wingdings" pitchFamily="2" charset="2"/>
              <a:buChar char="ü"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Bengkak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@ Lebam:</a:t>
            </a:r>
          </a:p>
          <a:p>
            <a:pPr marL="571500" indent="-571500" algn="l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028700" lvl="1" indent="-571500" algn="l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Terjadi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oleh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kerana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saluran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kapilari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tercedera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kawasan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patah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/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21" y="785794"/>
            <a:ext cx="8572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TANDA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33</a:t>
            </a:fld>
            <a:endParaRPr lang="en-MY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643050"/>
            <a:ext cx="7704856" cy="4714908"/>
          </a:xfrm>
        </p:spPr>
        <p:txBody>
          <a:bodyPr>
            <a:noAutofit/>
          </a:bodyPr>
          <a:lstStyle/>
          <a:p>
            <a:pPr algn="l"/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Perubahan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warna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kulit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1" algn="l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Akibat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terkumpul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dibawah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permukaan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kulit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Warna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kemerahan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Jika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warna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kulit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bertukar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menjadi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biru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kehitaman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1" algn="l">
              <a:lnSpc>
                <a:spcPct val="150000"/>
              </a:lnSpc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Bentuk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fizikal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@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normal:</a:t>
            </a:r>
          </a:p>
          <a:p>
            <a:pPr lvl="1" algn="l">
              <a:lnSpc>
                <a:spcPct val="150000"/>
              </a:lnSpc>
            </a:pP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Periksa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pasangan</a:t>
            </a:r>
            <a:r>
              <a:rPr lang="en-US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kanan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kiri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peha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kanan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kiri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0166" y="785794"/>
            <a:ext cx="56676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TANDA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34</a:t>
            </a:fld>
            <a:endParaRPr lang="en-MY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143116"/>
            <a:ext cx="7488832" cy="3888432"/>
          </a:xfrm>
        </p:spPr>
        <p:txBody>
          <a:bodyPr>
            <a:normAutofit/>
          </a:bodyPr>
          <a:lstStyle/>
          <a:p>
            <a:pPr lvl="1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Kesukaran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bergerak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Kebas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Tiada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denyutan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nadi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Capillary Refill yang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perlahan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Bunyi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patah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terkeluar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l">
              <a:lnSpc>
                <a:spcPct val="150000"/>
              </a:lnSpc>
            </a:pPr>
            <a:endParaRPr lang="ms-MY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20" y="1000108"/>
            <a:ext cx="86444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LAIN-LAIN TANDA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35</a:t>
            </a:fld>
            <a:endParaRPr lang="en-MY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785926"/>
            <a:ext cx="8136904" cy="4248472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Immobilisasi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satu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kaedah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en-US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mengurangkan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pergerakan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sesuatu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kawasan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patah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Font typeface="+mj-lt"/>
              <a:buAutoNum type="romanLcPeriod"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mengurangkan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kesakitan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mangsa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Mengurangkan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risiko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kecederaan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teruk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melarat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buFont typeface="+mj-lt"/>
              <a:buAutoNum type="romanLcPeriod"/>
            </a:pPr>
            <a:endParaRPr lang="en-US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memudahkan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pergerakan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pemindahan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mangsa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ms-MY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8860" y="857232"/>
            <a:ext cx="36343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IMOBILISASI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36</a:t>
            </a:fld>
            <a:endParaRPr lang="en-MY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348880"/>
            <a:ext cx="6400800" cy="1752600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Natural splint</a:t>
            </a:r>
          </a:p>
          <a:p>
            <a:pPr algn="l">
              <a:buFont typeface="Wingdings" pitchFamily="2" charset="2"/>
              <a:buChar char="ü"/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Improvised splint</a:t>
            </a:r>
          </a:p>
          <a:p>
            <a:pPr algn="l">
              <a:buFont typeface="Wingdings" pitchFamily="2" charset="2"/>
              <a:buChar char="ü"/>
            </a:pP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Fixation splint</a:t>
            </a:r>
          </a:p>
          <a:p>
            <a:pPr algn="l">
              <a:buFont typeface="Wingdings" pitchFamily="2" charset="2"/>
              <a:buChar char="ü"/>
            </a:pPr>
            <a:endParaRPr lang="ms-MY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00298" y="934034"/>
            <a:ext cx="39805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SPLINT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37</a:t>
            </a:fld>
            <a:endParaRPr lang="en-MY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:\SEMUA_ZIP\Zip1\bmp-tulang patah\hip,thigh or knee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214554"/>
            <a:ext cx="2237953" cy="395969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143116"/>
            <a:ext cx="201890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14554"/>
            <a:ext cx="23602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5720" y="1005472"/>
            <a:ext cx="85725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NATURAL / BODY SPLINT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38</a:t>
            </a:fld>
            <a:endParaRPr lang="en-MY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37338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14538"/>
            <a:ext cx="3733800" cy="451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57224" y="934034"/>
            <a:ext cx="77153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IMPROVISED SPLINT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39</a:t>
            </a:fld>
            <a:endParaRPr lang="en-MY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857232"/>
            <a:ext cx="83784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 MUSKULOSKELETAL 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00100" y="2143116"/>
            <a:ext cx="7358114" cy="1864228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Terdiri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daripada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en-US" sz="2700" dirty="0" smtClean="0">
                <a:latin typeface="Arial" pitchFamily="34" charset="0"/>
                <a:cs typeface="Arial" pitchFamily="34" charset="0"/>
              </a:rPr>
            </a:br>
            <a:r>
              <a:rPr lang="en-US" sz="27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700" dirty="0" smtClean="0">
                <a:latin typeface="Arial" pitchFamily="34" charset="0"/>
                <a:cs typeface="Arial" pitchFamily="34" charset="0"/>
              </a:rPr>
            </a:br>
            <a:r>
              <a:rPr lang="en-US" sz="27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Otot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r>
              <a:rPr lang="en-US" sz="4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Sistem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Rangka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700" dirty="0" smtClean="0">
                <a:latin typeface="Arial" pitchFamily="34" charset="0"/>
                <a:cs typeface="Arial" pitchFamily="34" charset="0"/>
              </a:rPr>
              <a:t> 206 </a:t>
            </a:r>
            <a:r>
              <a:rPr lang="en-US" sz="27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ayounleg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3733800" cy="439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cer4-2%20016m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057400"/>
            <a:ext cx="3733800" cy="43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5720" y="928670"/>
            <a:ext cx="82153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IMPROVISED SPLINT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40</a:t>
            </a:fld>
            <a:endParaRPr lang="en-MY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14554"/>
            <a:ext cx="25922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1" descr="5211009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2143116"/>
            <a:ext cx="237172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 descr="SUPER%20BLUE%20HEAD%20IMMBOLIZ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1928802"/>
            <a:ext cx="2381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4071942"/>
            <a:ext cx="2514600" cy="202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85918" y="934034"/>
            <a:ext cx="49405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FIXATION SPLINT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41</a:t>
            </a:fld>
            <a:endParaRPr lang="en-MY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fernovacu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57400"/>
            <a:ext cx="3033464" cy="432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1129742911655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348880"/>
            <a:ext cx="2857520" cy="398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k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564904"/>
            <a:ext cx="24384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785918" y="1005472"/>
            <a:ext cx="6019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FIXATION SPLINT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42</a:t>
            </a:fld>
            <a:endParaRPr lang="en-MY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product_pivottrac_onl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295232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ap_bo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36912"/>
            <a:ext cx="244316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44208" y="2564904"/>
            <a:ext cx="2471192" cy="3960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4480" y="1076910"/>
            <a:ext cx="6019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FIXATION SPLINT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43</a:t>
            </a:fld>
            <a:endParaRPr lang="en-MY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1857364"/>
            <a:ext cx="7143800" cy="3929090"/>
          </a:xfrm>
        </p:spPr>
        <p:txBody>
          <a:bodyPr>
            <a:normAutofit/>
          </a:bodyPr>
          <a:lstStyle/>
          <a:p>
            <a:pPr marL="571500" indent="-571500" algn="l">
              <a:lnSpc>
                <a:spcPct val="150000"/>
              </a:lnSpc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Mengenalpasti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Kategori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Kepatahan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lnSpc>
                <a:spcPct val="150000"/>
              </a:lnSpc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Pengawal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Perdarahan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lnSpc>
                <a:spcPct val="150000"/>
              </a:lnSpc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Pemeriksaan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CMS (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Capilary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refill, motor reaction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sensation)</a:t>
            </a:r>
          </a:p>
          <a:p>
            <a:pPr marL="571500" indent="-571500" algn="l">
              <a:lnSpc>
                <a:spcPct val="150000"/>
              </a:lnSpc>
              <a:buFont typeface="+mj-lt"/>
              <a:buAutoNum type="romanLcPeriod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Immobilisasi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l">
              <a:lnSpc>
                <a:spcPct val="150000"/>
              </a:lnSpc>
              <a:buFont typeface="+mj-lt"/>
              <a:buAutoNum type="romanLcPeriod"/>
            </a:pPr>
            <a:r>
              <a:rPr lang="fi-FI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Pemeriksaan CMS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ms-MY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418" y="1016485"/>
            <a:ext cx="8278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RAWATAN AWAL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44</a:t>
            </a:fld>
            <a:endParaRPr lang="en-MY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6996" y="1714488"/>
            <a:ext cx="7336904" cy="4106166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KAROTID	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Leher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BRAKIAL	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Tangan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RADIAL		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Pergelangan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Tangan</a:t>
            </a:r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FEMORAL	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Bahagian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Pangkal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Peha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DORSALIS PEDIS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Bahagian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Antara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Ibu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			              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Jari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Dan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Jari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Kedua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Kaki)</a:t>
            </a:r>
          </a:p>
          <a:p>
            <a:pPr algn="l"/>
            <a:endParaRPr lang="ms-MY" dirty="0"/>
          </a:p>
        </p:txBody>
      </p:sp>
      <p:sp>
        <p:nvSpPr>
          <p:cNvPr id="5" name="Rectangle 4"/>
          <p:cNvSpPr/>
          <p:nvPr/>
        </p:nvSpPr>
        <p:spPr>
          <a:xfrm>
            <a:off x="2928926" y="934034"/>
            <a:ext cx="30718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NADI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45</a:t>
            </a:fld>
            <a:endParaRPr lang="en-MY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1366" y="2000240"/>
            <a:ext cx="5256584" cy="4032448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rawatan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RICE:</a:t>
            </a:r>
          </a:p>
          <a:p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Rest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Ice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Compresing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Elevates</a:t>
            </a:r>
          </a:p>
          <a:p>
            <a:endParaRPr lang="ms-MY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 descr="F:\DISKET_LAMA_JPA\S4_LUKA&amp;PATAH\PATAH\rawatan-R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9350" y="2996952"/>
            <a:ext cx="4184650" cy="308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0924" y="954929"/>
            <a:ext cx="8278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RAWATAN AWAL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46</a:t>
            </a:fld>
            <a:endParaRPr lang="en-MY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1142984"/>
            <a:ext cx="7772400" cy="714380"/>
          </a:xfrm>
        </p:spPr>
        <p:txBody>
          <a:bodyPr>
            <a:noAutofit/>
          </a:bodyPr>
          <a:lstStyle/>
          <a:p>
            <a:r>
              <a:rPr kumimoji="1" lang="en-US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VITAL SIGN</a:t>
            </a:r>
            <a:br>
              <a:rPr kumimoji="1" lang="en-US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ms-MY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09634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900608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latin typeface="Trebuchet MS" pitchFamily="34" charset="0"/>
              </a:rPr>
              <a:t>DORSALIS PEDIS</a:t>
            </a:r>
          </a:p>
          <a:p>
            <a:pPr algn="ctr"/>
            <a:r>
              <a:rPr lang="en-US" b="1" i="1" dirty="0" smtClean="0">
                <a:solidFill>
                  <a:schemeClr val="tx2"/>
                </a:solidFill>
                <a:latin typeface="Trebuchet MS" pitchFamily="34" charset="0"/>
              </a:rPr>
              <a:t> PULSE</a:t>
            </a:r>
            <a:endParaRPr lang="en-US" b="1" i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05064"/>
            <a:ext cx="35283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436096" y="6093296"/>
            <a:ext cx="2114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chemeClr val="tx2"/>
                </a:solidFill>
                <a:latin typeface="Trebuchet MS" pitchFamily="34" charset="0"/>
              </a:rPr>
              <a:t>CAPILLARY REFILL</a:t>
            </a:r>
            <a:endParaRPr lang="en-US" b="1" i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0720" y="1484784"/>
            <a:ext cx="346328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516216" y="3284984"/>
            <a:ext cx="166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chemeClr val="tx2"/>
                </a:solidFill>
                <a:latin typeface="Trebuchet MS" pitchFamily="34" charset="0"/>
              </a:rPr>
              <a:t>RADIAL PULSE</a:t>
            </a:r>
            <a:endParaRPr lang="en-US" b="1" i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3848" y="3140968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DISTAL PULSE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SUHU &amp; WARNA KULIT</a:t>
            </a:r>
            <a:endParaRPr lang="en-US" sz="20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47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b="36067"/>
          <a:stretch>
            <a:fillRect/>
          </a:stretch>
        </p:blipFill>
        <p:spPr bwMode="auto">
          <a:xfrm>
            <a:off x="0" y="1844824"/>
            <a:ext cx="8964488" cy="480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58223" y="857232"/>
            <a:ext cx="55427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48</a:t>
            </a:fld>
            <a:endParaRPr lang="en-MY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63933"/>
          <a:stretch>
            <a:fillRect/>
          </a:stretch>
        </p:blipFill>
        <p:spPr bwMode="auto">
          <a:xfrm>
            <a:off x="755576" y="2071678"/>
            <a:ext cx="769620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42154" y="883491"/>
            <a:ext cx="645886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49</a:t>
            </a:fld>
            <a:endParaRPr lang="en-MY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9611" y="862596"/>
            <a:ext cx="81957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 RANGKA MANUSIA 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1643051"/>
            <a:ext cx="70288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AXIAL SKELETON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gabungan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sendi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membentuk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bahagian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tengah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manusia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iaitu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:-</a:t>
            </a: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Tengkorak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belakang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-Breastbone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Rusuk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 b="33023"/>
          <a:stretch>
            <a:fillRect/>
          </a:stretch>
        </p:blipFill>
        <p:spPr bwMode="auto">
          <a:xfrm>
            <a:off x="1187624" y="1556792"/>
            <a:ext cx="7350968" cy="502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28662" y="730733"/>
            <a:ext cx="757242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50</a:t>
            </a:fld>
            <a:endParaRPr lang="en-MY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68918"/>
          <a:stretch>
            <a:fillRect/>
          </a:stretch>
        </p:blipFill>
        <p:spPr bwMode="auto">
          <a:xfrm>
            <a:off x="827584" y="1928802"/>
            <a:ext cx="76962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2976" y="862596"/>
            <a:ext cx="6763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51</a:t>
            </a:fld>
            <a:endParaRPr lang="en-MY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28802"/>
            <a:ext cx="8136904" cy="421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57158" y="857232"/>
            <a:ext cx="85725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 (ALIH GANTI)</a:t>
            </a:r>
            <a:endParaRPr lang="en-US" sz="4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52</a:t>
            </a:fld>
            <a:endParaRPr lang="en-MY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DISKET_LAMA_JPA\S4_LUKA&amp;PATAH\PATAH\g-kert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234791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D:\DISKET_LAMA_JPA\S4_LUKA&amp;PATAH\Patah_Rawatan\anduhtang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447800"/>
            <a:ext cx="2514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:\DISKET_LAMA_JPA\S4_LUKA&amp;PATAH\PATAH\improv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914400"/>
            <a:ext cx="20764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D:\DISKET_LAMA_JPA\S4_LUKA&amp;PATAH\Patah_Rawatan\Anduh-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990600"/>
            <a:ext cx="1727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D:\DISKET_LAMA_JPA\S4_LUKA&amp;PATAH\PATAH\c&amp;cul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077072"/>
            <a:ext cx="2341563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D:\DISKET_LAMA_JPA\S4_LUKA&amp;PATAH\Patah_Rawatan\elevated-sling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005064"/>
            <a:ext cx="25146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BMP\GIF\kt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898900"/>
            <a:ext cx="26670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53</a:t>
            </a:fld>
            <a:endParaRPr lang="en-MY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 r="6058" b="7719"/>
          <a:stretch>
            <a:fillRect/>
          </a:stretch>
        </p:blipFill>
        <p:spPr bwMode="auto">
          <a:xfrm>
            <a:off x="1712242" y="1916832"/>
            <a:ext cx="5380038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57290" y="934034"/>
            <a:ext cx="69294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54</a:t>
            </a:fld>
            <a:endParaRPr lang="en-MY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l="6897" t="4311" r="6897" b="9488"/>
          <a:stretch>
            <a:fillRect/>
          </a:stretch>
        </p:blipFill>
        <p:spPr bwMode="auto">
          <a:xfrm>
            <a:off x="1614264" y="198884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57224" y="857232"/>
            <a:ext cx="72866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55</a:t>
            </a:fld>
            <a:endParaRPr lang="en-MY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ISKET_LAMA_JPA\S4_LUKA&amp;PATAH\Patah2\Jawband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8064895" cy="533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56</a:t>
            </a:fld>
            <a:endParaRPr lang="en-MY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Helvetica (PCL6)"/>
              </a:rPr>
              <a:t>FINGER</a:t>
            </a:r>
          </a:p>
          <a:p>
            <a:pPr algn="r">
              <a:lnSpc>
                <a:spcPct val="90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Helvetica (PCL6)"/>
              </a:rPr>
              <a:t>SPLINT</a:t>
            </a:r>
          </a:p>
          <a:p>
            <a:endParaRPr lang="ms-MY" sz="4400" dirty="0">
              <a:solidFill>
                <a:srgbClr val="FF0000"/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 l="27318" r="27151" b="8932"/>
          <a:stretch>
            <a:fillRect/>
          </a:stretch>
        </p:blipFill>
        <p:spPr bwMode="auto">
          <a:xfrm>
            <a:off x="539552" y="2132856"/>
            <a:ext cx="504056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14414" y="1005472"/>
            <a:ext cx="67151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57</a:t>
            </a:fld>
            <a:endParaRPr lang="en-MY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SEMUA_ZIP\Zip1\Balutan\Anduh tanga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3261717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:\SEMUA_ZIP\Zip1\Balutan\balut patah dagu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132856"/>
            <a:ext cx="223224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F:\SEMUA_ZIP\Zip1\Balutan\balut patah kaki&amp;jari kaki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276872"/>
            <a:ext cx="24288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F:\SEMUA_ZIP\Zip1\Balutan\balut terkeluar sendi bahu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437112"/>
            <a:ext cx="24479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F:\SEMUA_ZIP\Zip1\Balutan\balut terkeluar sendi bukulali kaki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293096"/>
            <a:ext cx="21717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285852" y="1005472"/>
            <a:ext cx="70009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58</a:t>
            </a:fld>
            <a:endParaRPr lang="en-MY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8" descr="F:\SEMUA_ZIP\Zip1\Balutan\balut terkeluar sendi pinggul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56792"/>
            <a:ext cx="6147484" cy="381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:\SEMUA_ZIP\Zip1\Balutan\balut terkeluar sendi pergelangan tangan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4" y="3573016"/>
            <a:ext cx="2903240" cy="293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14414" y="791158"/>
            <a:ext cx="6763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59</a:t>
            </a:fld>
            <a:endParaRPr lang="en-MY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844" y="862596"/>
            <a:ext cx="87868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 RANGKA MANUSIA 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1714488"/>
            <a:ext cx="7272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Appendicular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skeleton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gabungan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sendi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membentuk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upper and lower extremities.</a:t>
            </a: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Bahagian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atas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selangka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Pergelangan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Bahagian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bawah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pelvik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peha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kepala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lutut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sendi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pergelangan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kaki.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kaki</a:t>
            </a:r>
          </a:p>
          <a:p>
            <a:pPr algn="just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SEMUA_ZIP\Zip1\Balutan\balut terkeluar sendi siku tanga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72816"/>
            <a:ext cx="4562475" cy="461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2844824" y="31409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  <a:defRPr/>
            </a:pPr>
            <a:r>
              <a:rPr kumimoji="1" lang="en-US" b="1" kern="0" dirty="0" smtClean="0">
                <a:latin typeface="Helvetica (PCL6)" pitchFamily="34" charset="0"/>
              </a:rPr>
              <a:t>LOWER ARM</a:t>
            </a: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  <a:defRPr/>
            </a:pPr>
            <a:r>
              <a:rPr kumimoji="1" lang="en-US" b="1" kern="0" dirty="0" smtClean="0">
                <a:latin typeface="Helvetica (PCL6)" pitchFamily="34" charset="0"/>
              </a:rPr>
              <a:t>SPLINTING</a:t>
            </a:r>
            <a:endParaRPr kumimoji="1" lang="en-US" b="1" kern="0" dirty="0">
              <a:latin typeface="Helvetica (PCL6)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5976" y="29969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  <a:defRPr/>
            </a:pPr>
            <a:r>
              <a:rPr kumimoji="1" lang="en-US" b="1" kern="0" dirty="0" smtClean="0">
                <a:latin typeface="Helvetica (PCL6)" pitchFamily="34" charset="0"/>
              </a:rPr>
              <a:t>FULL ARM</a:t>
            </a: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  <a:defRPr/>
            </a:pPr>
            <a:r>
              <a:rPr kumimoji="1" lang="en-US" b="1" kern="0" dirty="0" smtClean="0">
                <a:latin typeface="Helvetica (PCL6)" pitchFamily="34" charset="0"/>
              </a:rPr>
              <a:t>SPLINTING</a:t>
            </a:r>
            <a:endParaRPr kumimoji="1" lang="en-US" b="1" kern="0" dirty="0">
              <a:latin typeface="Helvetica (PCL6)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691680" y="32849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8" name="Right Arrow 7"/>
          <p:cNvSpPr/>
          <p:nvPr/>
        </p:nvSpPr>
        <p:spPr>
          <a:xfrm>
            <a:off x="6588224" y="314096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10" name="Rectangle 9"/>
          <p:cNvSpPr/>
          <p:nvPr/>
        </p:nvSpPr>
        <p:spPr>
          <a:xfrm>
            <a:off x="642910" y="862596"/>
            <a:ext cx="82868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60</a:t>
            </a:fld>
            <a:endParaRPr lang="en-MY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DISKET_LAMA_JPA\S4_LUKA&amp;PATAH\balut&amp;tuap-kenapatukul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1437" y="2348880"/>
            <a:ext cx="526256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95536" y="3573016"/>
            <a:ext cx="3319208" cy="1752600"/>
          </a:xfrm>
        </p:spPr>
        <p:txBody>
          <a:bodyPr>
            <a:normAutofit/>
          </a:bodyPr>
          <a:lstStyle/>
          <a:p>
            <a:pPr marL="342900" indent="-342900" algn="r">
              <a:lnSpc>
                <a:spcPct val="90000"/>
              </a:lnSpc>
              <a:buClr>
                <a:schemeClr val="accent1"/>
              </a:buClr>
              <a:buSzPct val="70000"/>
              <a:defRPr/>
            </a:pPr>
            <a:r>
              <a:rPr kumimoji="1" lang="en-US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BACKBOARD</a:t>
            </a:r>
          </a:p>
          <a:p>
            <a:pPr marL="342900" indent="-342900" algn="r">
              <a:lnSpc>
                <a:spcPct val="90000"/>
              </a:lnSpc>
              <a:buClr>
                <a:schemeClr val="accent1"/>
              </a:buClr>
              <a:buSzPct val="70000"/>
              <a:defRPr/>
            </a:pPr>
            <a:r>
              <a:rPr kumimoji="1" lang="en-US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LIMB</a:t>
            </a:r>
          </a:p>
          <a:p>
            <a:pPr marL="342900" indent="-342900" algn="r">
              <a:lnSpc>
                <a:spcPct val="90000"/>
              </a:lnSpc>
              <a:buClr>
                <a:schemeClr val="accent1"/>
              </a:buClr>
              <a:buSzPct val="70000"/>
              <a:defRPr/>
            </a:pPr>
            <a:r>
              <a:rPr kumimoji="1" lang="en-US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SPLINTING</a:t>
            </a:r>
          </a:p>
          <a:p>
            <a:endParaRPr lang="ms-MY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785794"/>
            <a:ext cx="84296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61</a:t>
            </a:fld>
            <a:endParaRPr lang="en-MY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:\BMP\GIF\sam_man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057400"/>
            <a:ext cx="262599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3060848" y="306896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  <a:defRPr/>
            </a:pPr>
            <a:r>
              <a:rPr kumimoji="1" lang="en-US" sz="2000" b="1" kern="0" dirty="0" smtClean="0">
                <a:latin typeface="Helvetica (PCL6)" pitchFamily="34" charset="0"/>
              </a:rPr>
              <a:t>SAM</a:t>
            </a: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  <a:defRPr/>
            </a:pPr>
            <a:r>
              <a:rPr kumimoji="1" lang="en-US" sz="2000" b="1" kern="0" dirty="0" smtClean="0">
                <a:latin typeface="Helvetica (PCL6)" pitchFamily="34" charset="0"/>
              </a:rPr>
              <a:t>SPLINT</a:t>
            </a:r>
            <a:endParaRPr kumimoji="1" lang="en-US" sz="2000" b="1" kern="0" dirty="0">
              <a:latin typeface="Helvetica (PCL6)" pitchFamily="34" charset="0"/>
            </a:endParaRPr>
          </a:p>
        </p:txBody>
      </p:sp>
      <p:pic>
        <p:nvPicPr>
          <p:cNvPr id="6" name="Picture 6" descr="F:\BMP\JPEG\SkidStret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057400"/>
            <a:ext cx="29305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547664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  <a:defRPr/>
            </a:pPr>
            <a:r>
              <a:rPr kumimoji="1" lang="en-US" b="1" kern="0" dirty="0" smtClean="0">
                <a:latin typeface="Helvetica (PCL6)" pitchFamily="34" charset="0"/>
              </a:rPr>
              <a:t>SKID</a:t>
            </a:r>
          </a:p>
          <a:p>
            <a:pPr marL="342900" indent="-342900" algn="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None/>
              <a:defRPr/>
            </a:pPr>
            <a:r>
              <a:rPr kumimoji="1" lang="en-US" b="1" kern="0" dirty="0" smtClean="0">
                <a:latin typeface="Helvetica (PCL6)" pitchFamily="34" charset="0"/>
              </a:rPr>
              <a:t>STRETCHER</a:t>
            </a:r>
            <a:endParaRPr kumimoji="1" lang="en-US" b="1" kern="0" dirty="0">
              <a:latin typeface="Helvetica (PCL6)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1604" y="862596"/>
            <a:ext cx="55427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62</a:t>
            </a:fld>
            <a:endParaRPr lang="en-MY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:\SEMUA_ZIP\Zip1\bmp-tulang patah\Splinting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1561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43042" y="791158"/>
            <a:ext cx="55427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CONTOH RAWATAN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63</a:t>
            </a:fld>
            <a:endParaRPr lang="en-MY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4282" y="934034"/>
            <a:ext cx="86439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KOMPLIKASI KEPATAHAN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1785926"/>
            <a:ext cx="6022452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Kerosakan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saraf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Kerosakan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vaskular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Kecacatan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kekal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Jangkitan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tulang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Fat embolism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Compartment syndrome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64</a:t>
            </a:fld>
            <a:endParaRPr lang="en-MY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887405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SESI PRAKTIKAL</a:t>
            </a:r>
            <a:endParaRPr lang="ms-MY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351072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Natural Splint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Improvise Splint</a:t>
            </a:r>
          </a:p>
          <a:p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Fixation Splint</a:t>
            </a:r>
          </a:p>
          <a:p>
            <a:endParaRPr lang="ms-MY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65</a:t>
            </a:fld>
            <a:endParaRPr lang="en-MY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Image result for Q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732" y="1209172"/>
            <a:ext cx="3816424" cy="35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66</a:t>
            </a:fld>
            <a:endParaRPr lang="en-MY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714620"/>
            <a:ext cx="4613296" cy="309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Image result for Q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67</a:t>
            </a:fld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1472907" y="2071678"/>
            <a:ext cx="6670993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000" b="1" cap="none" spc="0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Sekian</a:t>
            </a:r>
            <a:endParaRPr lang="en-US" sz="7000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70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Terima</a:t>
            </a:r>
            <a:r>
              <a:rPr lang="en-US" sz="7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70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Kasih</a:t>
            </a:r>
            <a:endParaRPr lang="en-US" sz="7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5" descr="Axial_AppendicularSk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76962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78593" y="781276"/>
            <a:ext cx="865112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 RANGKA MANUSIA 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7</a:t>
            </a:fld>
            <a:endParaRPr lang="en-MY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762132"/>
            <a:ext cx="7696200" cy="459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4282" y="812053"/>
            <a:ext cx="86439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 RANGKA MANUSIA 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8</a:t>
            </a:fld>
            <a:endParaRPr lang="en-MY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67404"/>
            <a:ext cx="4445116" cy="511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19611" y="692696"/>
            <a:ext cx="85163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 RANGKA MANUSIA 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9</a:t>
            </a:fld>
            <a:endParaRPr lang="en-MY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828</Words>
  <Application>Microsoft Office PowerPoint</Application>
  <PresentationFormat>On-screen Show (4:3)</PresentationFormat>
  <Paragraphs>303</Paragraphs>
  <Slides>67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Slide 1</vt:lpstr>
      <vt:lpstr>Slide 2</vt:lpstr>
      <vt:lpstr>Slide 3</vt:lpstr>
      <vt:lpstr>Terdiri daripada:  -Sistem Otot -Sistem Rangka (mempunyai 206 tulang)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PATAH LURUS </vt:lpstr>
      <vt:lpstr>Slide 24</vt:lpstr>
      <vt:lpstr>PATAH SERONG</vt:lpstr>
      <vt:lpstr>Slide 26</vt:lpstr>
      <vt:lpstr>PATAH SPIRAL</vt:lpstr>
      <vt:lpstr>Slide 28</vt:lpstr>
      <vt:lpstr>Slide 29</vt:lpstr>
      <vt:lpstr>PATAH TEBU</vt:lpstr>
      <vt:lpstr>Slide 31</vt:lpstr>
      <vt:lpstr>PATAH BERALIH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VITAL SIGN 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SESI PRAKTIKAL</vt:lpstr>
      <vt:lpstr>Slide 66</vt:lpstr>
      <vt:lpstr>Slide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Jumaat</cp:lastModifiedBy>
  <cp:revision>131</cp:revision>
  <dcterms:created xsi:type="dcterms:W3CDTF">2016-08-25T00:21:26Z</dcterms:created>
  <dcterms:modified xsi:type="dcterms:W3CDTF">2020-09-04T04:48:23Z</dcterms:modified>
</cp:coreProperties>
</file>