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15"/>
  </p:notesMasterIdLst>
  <p:handoutMasterIdLst>
    <p:handoutMasterId r:id="rId16"/>
  </p:handoutMasterIdLst>
  <p:sldIdLst>
    <p:sldId id="273" r:id="rId2"/>
    <p:sldId id="263" r:id="rId3"/>
    <p:sldId id="262" r:id="rId4"/>
    <p:sldId id="265" r:id="rId5"/>
    <p:sldId id="278" r:id="rId6"/>
    <p:sldId id="269" r:id="rId7"/>
    <p:sldId id="266" r:id="rId8"/>
    <p:sldId id="272" r:id="rId9"/>
    <p:sldId id="280" r:id="rId10"/>
    <p:sldId id="279" r:id="rId11"/>
    <p:sldId id="276" r:id="rId12"/>
    <p:sldId id="271"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8080"/>
    <a:srgbClr val="0099CC"/>
    <a:srgbClr val="0066FF"/>
    <a:srgbClr val="134359"/>
    <a:srgbClr val="0000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7" autoAdjust="0"/>
    <p:restoredTop sz="94660"/>
  </p:normalViewPr>
  <p:slideViewPr>
    <p:cSldViewPr snapToGrid="0">
      <p:cViewPr varScale="1">
        <p:scale>
          <a:sx n="71" d="100"/>
          <a:sy n="71" d="100"/>
        </p:scale>
        <p:origin x="640" y="48"/>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E88F7B-E21E-4838-AC66-423E395E0751}" type="datetimeFigureOut">
              <a:rPr lang="en-MY" smtClean="0"/>
              <a:t>19/2/2020</a:t>
            </a:fld>
            <a:endParaRPr lang="en-MY"/>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2D3D41-BDAF-4E96-9038-8BF0AA3EADFE}" type="slidenum">
              <a:rPr lang="en-MY" smtClean="0"/>
              <a:t>‹#›</a:t>
            </a:fld>
            <a:endParaRPr lang="en-MY"/>
          </a:p>
        </p:txBody>
      </p:sp>
    </p:spTree>
    <p:extLst>
      <p:ext uri="{BB962C8B-B14F-4D97-AF65-F5344CB8AC3E}">
        <p14:creationId xmlns:p14="http://schemas.microsoft.com/office/powerpoint/2010/main" val="3097864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6AE327-3CB3-4AE9-B48F-722290E94A26}" type="datetimeFigureOut">
              <a:rPr lang="en-US" smtClean="0"/>
              <a:t>2/19/2020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DAB7A6-C125-4284-9411-915BAAE5AE0E}" type="slidenum">
              <a:rPr lang="en-US" smtClean="0"/>
              <a:t>‹#›</a:t>
            </a:fld>
            <a:endParaRPr lang="en-US"/>
          </a:p>
        </p:txBody>
      </p:sp>
    </p:spTree>
    <p:extLst>
      <p:ext uri="{BB962C8B-B14F-4D97-AF65-F5344CB8AC3E}">
        <p14:creationId xmlns:p14="http://schemas.microsoft.com/office/powerpoint/2010/main" val="22347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08D7-AE3A-4662-AFD2-F5EF982C64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5D87C31E-AD35-4E17-BC74-672868636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FCDA92C6-448A-4B94-AEEE-11968F919214}"/>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5" name="Footer Placeholder 4">
            <a:extLst>
              <a:ext uri="{FF2B5EF4-FFF2-40B4-BE49-F238E27FC236}">
                <a16:creationId xmlns:a16="http://schemas.microsoft.com/office/drawing/2014/main" id="{2C719806-69DB-4E82-9041-80C3BFEBC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8E05C-1AA0-46F5-968F-D5F8F55A487D}"/>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716239055"/>
      </p:ext>
    </p:extLst>
  </p:cSld>
  <p:clrMapOvr>
    <a:masterClrMapping/>
  </p:clrMapOvr>
  <p:extLst>
    <p:ext uri="{DCECCB84-F9BA-43D5-87BE-67443E8EF086}">
      <p15:sldGuideLst xmlns:p15="http://schemas.microsoft.com/office/powerpoint/2012/main">
        <p15:guide id="1" orient="horz" pos="7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30B04-7322-48AB-8285-B0E15F7EAF7D}"/>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9E9CC27B-6A9F-4307-862D-89CBAF060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4E3A92C1-B3EB-4494-9C8C-9513722E0923}"/>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5" name="Footer Placeholder 4">
            <a:extLst>
              <a:ext uri="{FF2B5EF4-FFF2-40B4-BE49-F238E27FC236}">
                <a16:creationId xmlns:a16="http://schemas.microsoft.com/office/drawing/2014/main" id="{E2B70DCC-CB6D-43E9-82F7-8910E7D3A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14CDB-CC92-470D-AF65-58E8009FC903}"/>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2999900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92BF5-A48C-4EBA-A2F7-75E7F5CCDD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25B52AEF-E4D8-4C59-9DAA-2ED992576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9209F541-E182-459B-8A6A-FE2F639A374F}"/>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5" name="Footer Placeholder 4">
            <a:extLst>
              <a:ext uri="{FF2B5EF4-FFF2-40B4-BE49-F238E27FC236}">
                <a16:creationId xmlns:a16="http://schemas.microsoft.com/office/drawing/2014/main" id="{B8F14ACD-44DC-4755-B558-A28708EDF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17A5D-05EC-4F68-AB5D-C64EA589231C}"/>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521510104"/>
      </p:ext>
    </p:extLst>
  </p:cSld>
  <p:clrMapOvr>
    <a:masterClrMapping/>
  </p:clrMapOvr>
  <p:extLst>
    <p:ext uri="{DCECCB84-F9BA-43D5-87BE-67443E8EF086}">
      <p15:sldGuideLst xmlns:p15="http://schemas.microsoft.com/office/powerpoint/2012/main">
        <p15:guide id="1" pos="8608" userDrawn="1">
          <p15:clr>
            <a:srgbClr val="FBAE40"/>
          </p15:clr>
        </p15:guide>
        <p15:guide id="2" pos="64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8706-474C-42AE-AF53-61647FA4AF95}"/>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B88D3C8A-5711-4025-A237-F0934CF9CD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7F17BBA-990E-424B-8C19-F2DBCA8C818D}"/>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5" name="Footer Placeholder 4">
            <a:extLst>
              <a:ext uri="{FF2B5EF4-FFF2-40B4-BE49-F238E27FC236}">
                <a16:creationId xmlns:a16="http://schemas.microsoft.com/office/drawing/2014/main" id="{08ED4298-53E2-4A48-8F5F-679E21363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77E24-2809-4C86-9101-B055DF73A5F1}"/>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356189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C796-3901-435F-9881-5F28EB8FDE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642087B2-3D7C-4871-80A0-2E11A7E14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2716B0-029A-4CA6-8FE5-55C47D9063BD}"/>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5" name="Footer Placeholder 4">
            <a:extLst>
              <a:ext uri="{FF2B5EF4-FFF2-40B4-BE49-F238E27FC236}">
                <a16:creationId xmlns:a16="http://schemas.microsoft.com/office/drawing/2014/main" id="{61EDA253-42C0-49E0-A771-3D8E14F84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633DF-E05B-45AA-9F23-400AF20EEA28}"/>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2066864846"/>
      </p:ext>
    </p:extLst>
  </p:cSld>
  <p:clrMapOvr>
    <a:masterClrMapping/>
  </p:clrMapOvr>
  <p:extLst>
    <p:ext uri="{DCECCB84-F9BA-43D5-87BE-67443E8EF086}">
      <p15:sldGuideLst xmlns:p15="http://schemas.microsoft.com/office/powerpoint/2012/main">
        <p15:guide id="1" pos="8608" userDrawn="1">
          <p15:clr>
            <a:srgbClr val="FBAE40"/>
          </p15:clr>
        </p15:guide>
        <p15:guide id="2" pos="64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A028-9CD5-40C5-A333-FA95820459AC}"/>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15B67247-3C6D-4678-9603-A75C451C62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1EFD5869-4584-43F8-B634-B39D72A1E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D90BA2E7-10B9-487B-BD2C-FDB23F5B8AA8}"/>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6" name="Footer Placeholder 5">
            <a:extLst>
              <a:ext uri="{FF2B5EF4-FFF2-40B4-BE49-F238E27FC236}">
                <a16:creationId xmlns:a16="http://schemas.microsoft.com/office/drawing/2014/main" id="{32ADBCB8-456F-415A-8B7A-34C0C7F6D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D1E9C-3C04-4C7E-BC24-C576C0715586}"/>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142043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4B04-B8EF-4A6B-B437-4142831B1C43}"/>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6DA24677-D7CC-4603-9AA6-32338019D0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80227F-9706-4B6D-9462-B583DA60CD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0116011A-0CEF-470B-B918-3088E6E65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E90CA-B63F-496D-B97D-CE4211C83D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9BE65769-7412-4C98-92D4-61FEB4F802FC}"/>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8" name="Footer Placeholder 7">
            <a:extLst>
              <a:ext uri="{FF2B5EF4-FFF2-40B4-BE49-F238E27FC236}">
                <a16:creationId xmlns:a16="http://schemas.microsoft.com/office/drawing/2014/main" id="{A0B924FA-07A2-4530-9F34-C09912184D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C95B88-4514-4943-9C2A-0B7448D2C4D1}"/>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524124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3E34-F554-48EA-B6F4-C24252BE3DC2}"/>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D48D395A-6821-4B5F-B8EA-5697EBCADB77}"/>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4" name="Footer Placeholder 3">
            <a:extLst>
              <a:ext uri="{FF2B5EF4-FFF2-40B4-BE49-F238E27FC236}">
                <a16:creationId xmlns:a16="http://schemas.microsoft.com/office/drawing/2014/main" id="{97936E1D-9355-4A67-BB6F-D6E13F3BF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AA1A91-5878-471D-8FC9-614C101042B1}"/>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401020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475CC-42FE-44BB-94FD-CC7EDE28A36B}"/>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3" name="Footer Placeholder 2">
            <a:extLst>
              <a:ext uri="{FF2B5EF4-FFF2-40B4-BE49-F238E27FC236}">
                <a16:creationId xmlns:a16="http://schemas.microsoft.com/office/drawing/2014/main" id="{F2D5F5B3-CD23-4D84-B43F-ED20B9ABCE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4E8024-172C-4D60-A545-44FA01038479}"/>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416792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7223-28C2-48F8-BBBC-DD48926A18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48A7D7BC-9F8A-4A0D-A741-941528FCD1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4FA77810-637C-48D0-ACC0-C3D57C161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84BCF-7D84-4547-87C2-65F9868CB93D}"/>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6" name="Footer Placeholder 5">
            <a:extLst>
              <a:ext uri="{FF2B5EF4-FFF2-40B4-BE49-F238E27FC236}">
                <a16:creationId xmlns:a16="http://schemas.microsoft.com/office/drawing/2014/main" id="{1EB89284-01A8-456A-B4F7-3069BD4B1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FE7C4-7AF8-4E54-8A2A-345878AFA9D0}"/>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61740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5B70-4271-41BF-B103-AC334DD5F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59AC9773-341F-4CEF-A0EB-461B37687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97EF356C-7D66-4366-BB8D-529DEADC5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DE87A-FFD0-45C7-AAF0-42EAB6A40B22}"/>
              </a:ext>
            </a:extLst>
          </p:cNvPr>
          <p:cNvSpPr>
            <a:spLocks noGrp="1"/>
          </p:cNvSpPr>
          <p:nvPr>
            <p:ph type="dt" sz="half" idx="10"/>
          </p:nvPr>
        </p:nvSpPr>
        <p:spPr/>
        <p:txBody>
          <a:bodyPr/>
          <a:lstStyle/>
          <a:p>
            <a:fld id="{D494ED3A-6DA8-424D-A4C6-1BB407504C86}" type="datetimeFigureOut">
              <a:rPr lang="en-US" smtClean="0"/>
              <a:pPr/>
              <a:t>2/19/2020</a:t>
            </a:fld>
            <a:endParaRPr lang="en-US"/>
          </a:p>
        </p:txBody>
      </p:sp>
      <p:sp>
        <p:nvSpPr>
          <p:cNvPr id="6" name="Footer Placeholder 5">
            <a:extLst>
              <a:ext uri="{FF2B5EF4-FFF2-40B4-BE49-F238E27FC236}">
                <a16:creationId xmlns:a16="http://schemas.microsoft.com/office/drawing/2014/main" id="{60341928-7F27-49DC-85BC-E98DF4793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3F8075-D473-465E-9CBE-C86DD9308370}"/>
              </a:ext>
            </a:extLst>
          </p:cNvPr>
          <p:cNvSpPr>
            <a:spLocks noGrp="1"/>
          </p:cNvSpPr>
          <p:nvPr>
            <p:ph type="sldNum" sz="quarter" idx="12"/>
          </p:nvPr>
        </p:nvSpPr>
        <p:spPr/>
        <p:txBody>
          <a:bodyPr/>
          <a:lstStyle/>
          <a:p>
            <a:fld id="{55247DE5-0355-4764-8B67-503CA372E50A}" type="slidenum">
              <a:rPr lang="en-US" smtClean="0"/>
              <a:pPr/>
              <a:t>‹#›</a:t>
            </a:fld>
            <a:endParaRPr lang="en-US"/>
          </a:p>
        </p:txBody>
      </p:sp>
    </p:spTree>
    <p:extLst>
      <p:ext uri="{BB962C8B-B14F-4D97-AF65-F5344CB8AC3E}">
        <p14:creationId xmlns:p14="http://schemas.microsoft.com/office/powerpoint/2010/main" val="261930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D2CDF9-AE45-499E-B79E-581E6BA5B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E397725D-F4DF-41F7-9D3C-99065E418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400ABE11-1E04-4BEA-B4E6-6C6854019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4ED3A-6DA8-424D-A4C6-1BB407504C86}" type="datetimeFigureOut">
              <a:rPr lang="en-US" smtClean="0"/>
              <a:pPr/>
              <a:t>2/19/2020</a:t>
            </a:fld>
            <a:endParaRPr lang="en-US"/>
          </a:p>
        </p:txBody>
      </p:sp>
      <p:sp>
        <p:nvSpPr>
          <p:cNvPr id="5" name="Footer Placeholder 4">
            <a:extLst>
              <a:ext uri="{FF2B5EF4-FFF2-40B4-BE49-F238E27FC236}">
                <a16:creationId xmlns:a16="http://schemas.microsoft.com/office/drawing/2014/main" id="{DEA4FD4F-5A68-4FEE-887B-FDA259415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ECD3C-0586-4C3A-BED7-C6C560A0E9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47DE5-0355-4764-8B67-503CA372E50A}" type="slidenum">
              <a:rPr lang="en-US" smtClean="0"/>
              <a:pPr/>
              <a:t>‹#›</a:t>
            </a:fld>
            <a:endParaRPr lang="en-US"/>
          </a:p>
        </p:txBody>
      </p:sp>
    </p:spTree>
    <p:extLst>
      <p:ext uri="{BB962C8B-B14F-4D97-AF65-F5344CB8AC3E}">
        <p14:creationId xmlns:p14="http://schemas.microsoft.com/office/powerpoint/2010/main" val="118230364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76" userDrawn="1">
          <p15:clr>
            <a:srgbClr val="F26B43"/>
          </p15:clr>
        </p15:guide>
        <p15:guide id="2" pos="640" userDrawn="1">
          <p15:clr>
            <a:srgbClr val="F26B43"/>
          </p15:clr>
        </p15:guide>
        <p15:guide id="3" pos="9600" userDrawn="1">
          <p15:clr>
            <a:srgbClr val="F26B43"/>
          </p15:clr>
        </p15:guide>
        <p15:guide id="4" pos="4352" userDrawn="1">
          <p15:clr>
            <a:srgbClr val="F26B43"/>
          </p15:clr>
        </p15:guide>
        <p15:guide id="5" pos="2832" userDrawn="1">
          <p15:clr>
            <a:srgbClr val="F26B43"/>
          </p15:clr>
        </p15:guide>
        <p15:guide id="6" pos="480" userDrawn="1">
          <p15:clr>
            <a:srgbClr val="F26B43"/>
          </p15:clr>
        </p15:guide>
        <p15:guide id="7" orient="horz" pos="432" userDrawn="1">
          <p15:clr>
            <a:srgbClr val="F26B43"/>
          </p15:clr>
        </p15:guide>
        <p15:guide id="8" pos="7200" userDrawn="1">
          <p15:clr>
            <a:srgbClr val="F26B43"/>
          </p15:clr>
        </p15:guide>
        <p15:guide id="9" pos="32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4.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6.png"/><Relationship Id="rId21" Type="http://schemas.openxmlformats.org/officeDocument/2006/relationships/image" Target="../media/image25.png"/><Relationship Id="rId7" Type="http://schemas.microsoft.com/office/2007/relationships/hdphoto" Target="../media/hdphoto3.wdp"/><Relationship Id="rId12" Type="http://schemas.openxmlformats.org/officeDocument/2006/relationships/image" Target="../media/image20.png"/><Relationship Id="rId17" Type="http://schemas.openxmlformats.org/officeDocument/2006/relationships/image" Target="../media/image23.png"/><Relationship Id="rId25" Type="http://schemas.openxmlformats.org/officeDocument/2006/relationships/image" Target="../media/image27.png"/><Relationship Id="rId2" Type="http://schemas.openxmlformats.org/officeDocument/2006/relationships/image" Target="../media/image3.jp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5.wdp"/><Relationship Id="rId24" Type="http://schemas.microsoft.com/office/2007/relationships/hdphoto" Target="../media/hdphoto11.wdp"/><Relationship Id="rId5" Type="http://schemas.openxmlformats.org/officeDocument/2006/relationships/slide" Target="slide8.xml"/><Relationship Id="rId15" Type="http://schemas.openxmlformats.org/officeDocument/2006/relationships/image" Target="../media/image22.png"/><Relationship Id="rId23" Type="http://schemas.openxmlformats.org/officeDocument/2006/relationships/image" Target="../media/image26.png"/><Relationship Id="rId10" Type="http://schemas.openxmlformats.org/officeDocument/2006/relationships/image" Target="../media/image19.png"/><Relationship Id="rId19" Type="http://schemas.openxmlformats.org/officeDocument/2006/relationships/image" Target="../media/image24.png"/><Relationship Id="rId4" Type="http://schemas.microsoft.com/office/2007/relationships/hdphoto" Target="../media/hdphoto2.wdp"/><Relationship Id="rId9" Type="http://schemas.microsoft.com/office/2007/relationships/hdphoto" Target="../media/hdphoto4.wdp"/><Relationship Id="rId14" Type="http://schemas.microsoft.com/office/2007/relationships/hdphoto" Target="../media/hdphoto6.wdp"/><Relationship Id="rId22"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5C902C-AF7C-4EB5-9940-5053CBA45CD6}"/>
              </a:ext>
            </a:extLst>
          </p:cNvPr>
          <p:cNvPicPr>
            <a:picLocks noChangeAspect="1"/>
          </p:cNvPicPr>
          <p:nvPr/>
        </p:nvPicPr>
        <p:blipFill rotWithShape="1">
          <a:blip r:embed="rId2">
            <a:extLst>
              <a:ext uri="{28A0092B-C50C-407E-A947-70E740481C1C}">
                <a14:useLocalDpi xmlns:a14="http://schemas.microsoft.com/office/drawing/2010/main" val="0"/>
              </a:ext>
            </a:extLst>
          </a:blip>
          <a:srcRect l="1770" t="15714"/>
          <a:stretch/>
        </p:blipFill>
        <p:spPr>
          <a:xfrm>
            <a:off x="-28575" y="-152400"/>
            <a:ext cx="12249150" cy="7010400"/>
          </a:xfrm>
          <a:prstGeom prst="rect">
            <a:avLst/>
          </a:prstGeom>
        </p:spPr>
      </p:pic>
      <p:grpSp>
        <p:nvGrpSpPr>
          <p:cNvPr id="9" name="Group 8"/>
          <p:cNvGrpSpPr/>
          <p:nvPr/>
        </p:nvGrpSpPr>
        <p:grpSpPr>
          <a:xfrm>
            <a:off x="0" y="0"/>
            <a:ext cx="7081852" cy="6858000"/>
            <a:chOff x="410911" y="0"/>
            <a:chExt cx="4749421" cy="4599296"/>
          </a:xfrm>
        </p:grpSpPr>
        <p:sp>
          <p:nvSpPr>
            <p:cNvPr id="7" name="Rectangle 6"/>
            <p:cNvSpPr/>
            <p:nvPr/>
          </p:nvSpPr>
          <p:spPr>
            <a:xfrm>
              <a:off x="410911" y="0"/>
              <a:ext cx="4749421" cy="4121624"/>
            </a:xfrm>
            <a:prstGeom prst="rect">
              <a:avLst/>
            </a:prstGeom>
            <a:solidFill>
              <a:schemeClr val="accent2">
                <a:lumMod val="40000"/>
                <a:lumOff val="60000"/>
                <a:alpha val="43137"/>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68288">
                <a:buClr>
                  <a:srgbClr val="008080"/>
                </a:buClr>
              </a:pPr>
              <a:r>
                <a:rPr lang="en-US" sz="6600" b="1" i="0" dirty="0">
                  <a:solidFill>
                    <a:schemeClr val="tx1">
                      <a:lumMod val="75000"/>
                      <a:lumOff val="25000"/>
                    </a:schemeClr>
                  </a:solidFill>
                  <a:effectLst>
                    <a:outerShdw blurRad="38100" dist="38100" dir="2700000" algn="tl">
                      <a:srgbClr val="000000">
                        <a:alpha val="43137"/>
                      </a:srgbClr>
                    </a:outerShdw>
                  </a:effectLst>
                  <a:latin typeface="+mj-lt"/>
                </a:rPr>
                <a:t>EMPOWERING SUSTAINABILITY:</a:t>
              </a:r>
              <a:br>
                <a:rPr lang="en-US" sz="6600" b="1" i="0" dirty="0">
                  <a:solidFill>
                    <a:schemeClr val="tx1">
                      <a:lumMod val="75000"/>
                      <a:lumOff val="25000"/>
                    </a:schemeClr>
                  </a:solidFill>
                  <a:effectLst>
                    <a:outerShdw blurRad="38100" dist="38100" dir="2700000" algn="tl">
                      <a:srgbClr val="000000">
                        <a:alpha val="43137"/>
                      </a:srgbClr>
                    </a:outerShdw>
                  </a:effectLst>
                  <a:latin typeface="+mj-lt"/>
                </a:rPr>
              </a:br>
              <a:r>
                <a:rPr lang="en-US" sz="6600" b="1" i="0" dirty="0" smtClean="0">
                  <a:solidFill>
                    <a:schemeClr val="tx1">
                      <a:lumMod val="75000"/>
                      <a:lumOff val="25000"/>
                    </a:schemeClr>
                  </a:solidFill>
                  <a:effectLst>
                    <a:outerShdw blurRad="38100" dist="38100" dir="2700000" algn="tl">
                      <a:srgbClr val="000000">
                        <a:alpha val="43137"/>
                      </a:srgbClr>
                    </a:outerShdw>
                  </a:effectLst>
                  <a:latin typeface="+mj-lt"/>
                </a:rPr>
                <a:t>Architect </a:t>
              </a:r>
              <a:r>
                <a:rPr lang="en-US" sz="6600" b="1" i="0" dirty="0">
                  <a:solidFill>
                    <a:schemeClr val="tx1">
                      <a:lumMod val="75000"/>
                      <a:lumOff val="25000"/>
                    </a:schemeClr>
                  </a:solidFill>
                  <a:effectLst>
                    <a:outerShdw blurRad="38100" dist="38100" dir="2700000" algn="tl">
                      <a:srgbClr val="000000">
                        <a:alpha val="43137"/>
                      </a:srgbClr>
                    </a:outerShdw>
                  </a:effectLst>
                  <a:latin typeface="+mj-lt"/>
                </a:rPr>
                <a:t>BEYOND DESIGN</a:t>
              </a:r>
              <a:endParaRPr lang="en-MY" sz="6600" b="1" dirty="0">
                <a:solidFill>
                  <a:schemeClr val="tx1">
                    <a:lumMod val="75000"/>
                    <a:lumOff val="25000"/>
                  </a:schemeClr>
                </a:solidFill>
                <a:effectLst>
                  <a:outerShdw blurRad="38100" dist="38100" dir="2700000" algn="tl">
                    <a:srgbClr val="000000">
                      <a:alpha val="43137"/>
                    </a:srgbClr>
                  </a:outerShdw>
                </a:effectLst>
                <a:latin typeface="+mj-lt"/>
                <a:cs typeface="Arial" pitchFamily="34" charset="0"/>
              </a:endParaRPr>
            </a:p>
          </p:txBody>
        </p:sp>
        <p:sp>
          <p:nvSpPr>
            <p:cNvPr id="8" name="Rectangle 7"/>
            <p:cNvSpPr/>
            <p:nvPr/>
          </p:nvSpPr>
          <p:spPr>
            <a:xfrm>
              <a:off x="410911" y="4219433"/>
              <a:ext cx="4749421" cy="379863"/>
            </a:xfrm>
            <a:prstGeom prst="rect">
              <a:avLst/>
            </a:prstGeom>
            <a:solidFill>
              <a:schemeClr val="accent4">
                <a:lumMod val="75000"/>
                <a:alpha val="43137"/>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3600" dirty="0">
                <a:solidFill>
                  <a:schemeClr val="tx1">
                    <a:lumMod val="75000"/>
                    <a:lumOff val="25000"/>
                  </a:schemeClr>
                </a:solidFill>
                <a:latin typeface="Tw Cen MT" panose="020B0602020104020603" pitchFamily="34" charset="0"/>
              </a:endParaRPr>
            </a:p>
          </p:txBody>
        </p:sp>
      </p:grpSp>
      <p:sp>
        <p:nvSpPr>
          <p:cNvPr id="11" name="Subtitle 2">
            <a:extLst>
              <a:ext uri="{FF2B5EF4-FFF2-40B4-BE49-F238E27FC236}">
                <a16:creationId xmlns:a16="http://schemas.microsoft.com/office/drawing/2014/main" id="{91551FE4-362E-4DA4-9902-8A2958687929}"/>
              </a:ext>
            </a:extLst>
          </p:cNvPr>
          <p:cNvSpPr>
            <a:spLocks noGrp="1"/>
          </p:cNvSpPr>
          <p:nvPr>
            <p:ph type="subTitle" idx="1"/>
          </p:nvPr>
        </p:nvSpPr>
        <p:spPr>
          <a:xfrm>
            <a:off x="0" y="6401156"/>
            <a:ext cx="5275772" cy="529766"/>
          </a:xfrm>
        </p:spPr>
        <p:txBody>
          <a:bodyPr/>
          <a:lstStyle/>
          <a:p>
            <a:pPr algn="ctr"/>
            <a:r>
              <a:rPr lang="en-US" dirty="0" err="1"/>
              <a:t>Mesyuarat</a:t>
            </a:r>
            <a:r>
              <a:rPr lang="en-US" dirty="0"/>
              <a:t>  </a:t>
            </a:r>
            <a:r>
              <a:rPr lang="en-US" dirty="0" err="1"/>
              <a:t>Arkitek</a:t>
            </a:r>
            <a:r>
              <a:rPr lang="en-US" dirty="0"/>
              <a:t> Malaysia 2020</a:t>
            </a:r>
          </a:p>
        </p:txBody>
      </p:sp>
    </p:spTree>
    <p:extLst>
      <p:ext uri="{BB962C8B-B14F-4D97-AF65-F5344CB8AC3E}">
        <p14:creationId xmlns:p14="http://schemas.microsoft.com/office/powerpoint/2010/main" val="13449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anim calcmode="lin" valueType="num">
                                      <p:cBhvr>
                                        <p:cTn id="10" dur="1000" fill="hold"/>
                                        <p:tgtEl>
                                          <p:spTgt spid="9"/>
                                        </p:tgtEl>
                                        <p:attrNameLst>
                                          <p:attrName>ppt_x</p:attrName>
                                        </p:attrNameLst>
                                      </p:cBhvr>
                                      <p:tavLst>
                                        <p:tav tm="0">
                                          <p:val>
                                            <p:fltVal val="0.5"/>
                                          </p:val>
                                        </p:tav>
                                        <p:tav tm="100000">
                                          <p:val>
                                            <p:strVal val="#ppt_x"/>
                                          </p:val>
                                        </p:tav>
                                      </p:tavLst>
                                    </p:anim>
                                    <p:anim calcmode="lin" valueType="num">
                                      <p:cBhvr>
                                        <p:cTn id="11" dur="1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601483" y="3594847"/>
            <a:ext cx="5649747" cy="2930877"/>
          </a:xfrm>
          <a:prstGeom prst="rect">
            <a:avLst/>
          </a:prstGeom>
        </p:spPr>
      </p:pic>
      <p:pic>
        <p:nvPicPr>
          <p:cNvPr id="9" name="Picture 8">
            <a:extLst>
              <a:ext uri="{FF2B5EF4-FFF2-40B4-BE49-F238E27FC236}">
                <a16:creationId xmlns:a16="http://schemas.microsoft.com/office/drawing/2014/main" id="{702B32E0-8631-4331-A9BE-073141057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576" y="0"/>
            <a:ext cx="3664424" cy="2442949"/>
          </a:xfrm>
          <a:prstGeom prst="rect">
            <a:avLst/>
          </a:prstGeom>
        </p:spPr>
      </p:pic>
      <p:sp>
        <p:nvSpPr>
          <p:cNvPr id="5" name="Rectangle 4">
            <a:extLst>
              <a:ext uri="{FF2B5EF4-FFF2-40B4-BE49-F238E27FC236}">
                <a16:creationId xmlns:a16="http://schemas.microsoft.com/office/drawing/2014/main" id="{6D7419F1-CE10-4022-9AA6-8F860E07FF01}"/>
              </a:ext>
            </a:extLst>
          </p:cNvPr>
          <p:cNvSpPr/>
          <p:nvPr/>
        </p:nvSpPr>
        <p:spPr>
          <a:xfrm>
            <a:off x="545910" y="117644"/>
            <a:ext cx="6621428" cy="553998"/>
          </a:xfrm>
          <a:prstGeom prst="rect">
            <a:avLst/>
          </a:prstGeom>
        </p:spPr>
        <p:txBody>
          <a:bodyPr wrap="none">
            <a:spAutoFit/>
          </a:bodyPr>
          <a:lstStyle/>
          <a:p>
            <a:r>
              <a:rPr lang="en-MY" sz="3000" b="1" dirty="0">
                <a:solidFill>
                  <a:schemeClr val="accent5">
                    <a:lumMod val="75000"/>
                  </a:schemeClr>
                </a:solidFill>
                <a:effectLst>
                  <a:outerShdw blurRad="38100" dist="38100" dir="2700000" algn="tl">
                    <a:srgbClr val="000000">
                      <a:alpha val="43137"/>
                    </a:srgbClr>
                  </a:outerShdw>
                </a:effectLst>
                <a:latin typeface="+mj-lt"/>
                <a:cs typeface="Arial" pitchFamily="34" charset="0"/>
              </a:rPr>
              <a:t>ARCHITECT’S ROLE &amp; RESPONSIBILITIES </a:t>
            </a:r>
            <a:endParaRPr lang="en-MY" sz="3000" b="1" dirty="0">
              <a:solidFill>
                <a:schemeClr val="accent5">
                  <a:lumMod val="75000"/>
                </a:schemeClr>
              </a:solidFill>
              <a:effectLst>
                <a:outerShdw blurRad="38100" dist="38100" dir="2700000" algn="tl">
                  <a:srgbClr val="000000">
                    <a:alpha val="43137"/>
                  </a:srgbClr>
                </a:outerShdw>
              </a:effectLst>
              <a:latin typeface="+mj-lt"/>
            </a:endParaRPr>
          </a:p>
        </p:txBody>
      </p:sp>
      <p:grpSp>
        <p:nvGrpSpPr>
          <p:cNvPr id="6" name="Group 5">
            <a:extLst>
              <a:ext uri="{FF2B5EF4-FFF2-40B4-BE49-F238E27FC236}">
                <a16:creationId xmlns:a16="http://schemas.microsoft.com/office/drawing/2014/main" id="{3F473466-68DB-4593-B4BA-DCC2D2CC1F25}"/>
              </a:ext>
            </a:extLst>
          </p:cNvPr>
          <p:cNvGrpSpPr/>
          <p:nvPr/>
        </p:nvGrpSpPr>
        <p:grpSpPr>
          <a:xfrm>
            <a:off x="0" y="0"/>
            <a:ext cx="545910" cy="1229632"/>
            <a:chOff x="3330054" y="-600501"/>
            <a:chExt cx="545910" cy="894865"/>
          </a:xfrm>
        </p:grpSpPr>
        <p:sp>
          <p:nvSpPr>
            <p:cNvPr id="7" name="Rectangle 6">
              <a:extLst>
                <a:ext uri="{FF2B5EF4-FFF2-40B4-BE49-F238E27FC236}">
                  <a16:creationId xmlns:a16="http://schemas.microsoft.com/office/drawing/2014/main" id="{2148D420-5841-41E4-AC95-47EC039E2382}"/>
                </a:ext>
              </a:extLst>
            </p:cNvPr>
            <p:cNvSpPr/>
            <p:nvPr/>
          </p:nvSpPr>
          <p:spPr>
            <a:xfrm>
              <a:off x="3330054" y="-600501"/>
              <a:ext cx="545910" cy="6005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8153923-D256-4161-87EC-F42A2C79152C}"/>
                </a:ext>
              </a:extLst>
            </p:cNvPr>
            <p:cNvSpPr/>
            <p:nvPr/>
          </p:nvSpPr>
          <p:spPr>
            <a:xfrm>
              <a:off x="3330054" y="56394"/>
              <a:ext cx="545910" cy="2379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p:cNvPicPr>
            <a:picLocks noChangeAspect="1"/>
          </p:cNvPicPr>
          <p:nvPr/>
        </p:nvPicPr>
        <p:blipFill>
          <a:blip r:embed="rId2"/>
          <a:stretch>
            <a:fillRect/>
          </a:stretch>
        </p:blipFill>
        <p:spPr>
          <a:xfrm>
            <a:off x="5739897" y="3220221"/>
            <a:ext cx="5511333" cy="2859073"/>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392" t="4446" r="21078" b="3137"/>
          <a:stretch/>
        </p:blipFill>
        <p:spPr>
          <a:xfrm>
            <a:off x="762564" y="777683"/>
            <a:ext cx="3264690" cy="307751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3623" t="6144" r="18551" b="7189"/>
          <a:stretch/>
        </p:blipFill>
        <p:spPr>
          <a:xfrm>
            <a:off x="1175241" y="1369781"/>
            <a:ext cx="3110753" cy="293793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7353" t="5491" r="25588" b="5359"/>
          <a:stretch/>
        </p:blipFill>
        <p:spPr>
          <a:xfrm>
            <a:off x="2079549" y="2141234"/>
            <a:ext cx="3039298" cy="3030411"/>
          </a:xfrm>
          <a:prstGeom prst="rect">
            <a:avLst/>
          </a:prstGeom>
        </p:spPr>
      </p:pic>
      <p:sp>
        <p:nvSpPr>
          <p:cNvPr id="15" name="TextBox 14"/>
          <p:cNvSpPr txBox="1"/>
          <p:nvPr/>
        </p:nvSpPr>
        <p:spPr>
          <a:xfrm>
            <a:off x="200829" y="5374656"/>
            <a:ext cx="5837175" cy="707886"/>
          </a:xfrm>
          <a:prstGeom prst="rect">
            <a:avLst/>
          </a:prstGeom>
          <a:noFill/>
        </p:spPr>
        <p:txBody>
          <a:bodyPr wrap="none" rtlCol="0">
            <a:spAutoFit/>
          </a:bodyPr>
          <a:lstStyle/>
          <a:p>
            <a:r>
              <a:rPr lang="en-US" sz="4000" b="1" dirty="0" smtClean="0">
                <a:solidFill>
                  <a:srgbClr val="00B050"/>
                </a:solidFill>
              </a:rPr>
              <a:t>GREENING THE PAP’s</a:t>
            </a:r>
            <a:endParaRPr lang="en-MY" sz="4000" b="1" dirty="0">
              <a:solidFill>
                <a:srgbClr val="00B050"/>
              </a:solidFill>
            </a:endParaRPr>
          </a:p>
        </p:txBody>
      </p:sp>
      <p:pic>
        <p:nvPicPr>
          <p:cNvPr id="16" name="Picture 15"/>
          <p:cNvPicPr>
            <a:picLocks noChangeAspect="1"/>
          </p:cNvPicPr>
          <p:nvPr/>
        </p:nvPicPr>
        <p:blipFill>
          <a:blip r:embed="rId7"/>
          <a:stretch>
            <a:fillRect/>
          </a:stretch>
        </p:blipFill>
        <p:spPr>
          <a:xfrm>
            <a:off x="5748244" y="825148"/>
            <a:ext cx="5381156" cy="3016934"/>
          </a:xfrm>
          <a:prstGeom prst="rect">
            <a:avLst/>
          </a:prstGeom>
        </p:spPr>
      </p:pic>
    </p:spTree>
    <p:extLst>
      <p:ext uri="{BB962C8B-B14F-4D97-AF65-F5344CB8AC3E}">
        <p14:creationId xmlns:p14="http://schemas.microsoft.com/office/powerpoint/2010/main" val="2794337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2B32E0-8631-4331-A9BE-073141057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576" y="0"/>
            <a:ext cx="3664424" cy="2442949"/>
          </a:xfrm>
          <a:prstGeom prst="rect">
            <a:avLst/>
          </a:prstGeom>
        </p:spPr>
      </p:pic>
      <p:sp>
        <p:nvSpPr>
          <p:cNvPr id="5" name="Rectangle 4">
            <a:extLst>
              <a:ext uri="{FF2B5EF4-FFF2-40B4-BE49-F238E27FC236}">
                <a16:creationId xmlns:a16="http://schemas.microsoft.com/office/drawing/2014/main" id="{6D7419F1-CE10-4022-9AA6-8F860E07FF01}"/>
              </a:ext>
            </a:extLst>
          </p:cNvPr>
          <p:cNvSpPr/>
          <p:nvPr/>
        </p:nvSpPr>
        <p:spPr>
          <a:xfrm>
            <a:off x="604257" y="216649"/>
            <a:ext cx="6621428" cy="553998"/>
          </a:xfrm>
          <a:prstGeom prst="rect">
            <a:avLst/>
          </a:prstGeom>
        </p:spPr>
        <p:txBody>
          <a:bodyPr wrap="none">
            <a:spAutoFit/>
          </a:bodyPr>
          <a:lstStyle/>
          <a:p>
            <a:r>
              <a:rPr lang="en-MY" sz="3000" b="1" dirty="0">
                <a:solidFill>
                  <a:schemeClr val="accent5">
                    <a:lumMod val="75000"/>
                  </a:schemeClr>
                </a:solidFill>
                <a:effectLst>
                  <a:outerShdw blurRad="38100" dist="38100" dir="2700000" algn="tl">
                    <a:srgbClr val="000000">
                      <a:alpha val="43137"/>
                    </a:srgbClr>
                  </a:outerShdw>
                </a:effectLst>
                <a:latin typeface="+mj-lt"/>
                <a:cs typeface="Arial" pitchFamily="34" charset="0"/>
              </a:rPr>
              <a:t>ARCHITECT’S ROLE &amp; RESPONSIBILITIES </a:t>
            </a:r>
            <a:endParaRPr lang="en-MY" sz="3000" b="1" dirty="0">
              <a:solidFill>
                <a:schemeClr val="accent5">
                  <a:lumMod val="75000"/>
                </a:schemeClr>
              </a:solidFill>
              <a:effectLst>
                <a:outerShdw blurRad="38100" dist="38100" dir="2700000" algn="tl">
                  <a:srgbClr val="000000">
                    <a:alpha val="43137"/>
                  </a:srgbClr>
                </a:outerShdw>
              </a:effectLst>
              <a:latin typeface="+mj-lt"/>
            </a:endParaRPr>
          </a:p>
        </p:txBody>
      </p:sp>
      <p:grpSp>
        <p:nvGrpSpPr>
          <p:cNvPr id="6" name="Group 5">
            <a:extLst>
              <a:ext uri="{FF2B5EF4-FFF2-40B4-BE49-F238E27FC236}">
                <a16:creationId xmlns:a16="http://schemas.microsoft.com/office/drawing/2014/main" id="{3F473466-68DB-4593-B4BA-DCC2D2CC1F25}"/>
              </a:ext>
            </a:extLst>
          </p:cNvPr>
          <p:cNvGrpSpPr/>
          <p:nvPr/>
        </p:nvGrpSpPr>
        <p:grpSpPr>
          <a:xfrm>
            <a:off x="0" y="0"/>
            <a:ext cx="545910" cy="1229632"/>
            <a:chOff x="3330054" y="-600501"/>
            <a:chExt cx="545910" cy="894865"/>
          </a:xfrm>
        </p:grpSpPr>
        <p:sp>
          <p:nvSpPr>
            <p:cNvPr id="7" name="Rectangle 6">
              <a:extLst>
                <a:ext uri="{FF2B5EF4-FFF2-40B4-BE49-F238E27FC236}">
                  <a16:creationId xmlns:a16="http://schemas.microsoft.com/office/drawing/2014/main" id="{2148D420-5841-41E4-AC95-47EC039E2382}"/>
                </a:ext>
              </a:extLst>
            </p:cNvPr>
            <p:cNvSpPr/>
            <p:nvPr/>
          </p:nvSpPr>
          <p:spPr>
            <a:xfrm>
              <a:off x="3330054" y="-600501"/>
              <a:ext cx="545910" cy="6005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8153923-D256-4161-87EC-F42A2C79152C}"/>
                </a:ext>
              </a:extLst>
            </p:cNvPr>
            <p:cNvSpPr/>
            <p:nvPr/>
          </p:nvSpPr>
          <p:spPr>
            <a:xfrm>
              <a:off x="3330054" y="56394"/>
              <a:ext cx="545910" cy="2379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a:stretch>
            <a:fillRect/>
          </a:stretch>
        </p:blipFill>
        <p:spPr>
          <a:xfrm>
            <a:off x="3445317" y="770647"/>
            <a:ext cx="7444042" cy="5892734"/>
          </a:xfrm>
          <a:prstGeom prst="rect">
            <a:avLst/>
          </a:prstGeom>
        </p:spPr>
      </p:pic>
      <p:sp>
        <p:nvSpPr>
          <p:cNvPr id="10" name="TextBox 9"/>
          <p:cNvSpPr txBox="1"/>
          <p:nvPr/>
        </p:nvSpPr>
        <p:spPr>
          <a:xfrm>
            <a:off x="76256" y="2442949"/>
            <a:ext cx="4132839" cy="2308324"/>
          </a:xfrm>
          <a:prstGeom prst="rect">
            <a:avLst/>
          </a:prstGeom>
          <a:noFill/>
        </p:spPr>
        <p:txBody>
          <a:bodyPr wrap="square" rtlCol="0">
            <a:spAutoFit/>
          </a:bodyPr>
          <a:lstStyle/>
          <a:p>
            <a:pPr algn="ctr"/>
            <a:r>
              <a:rPr lang="en-US" sz="3600" b="1" dirty="0" smtClean="0">
                <a:solidFill>
                  <a:srgbClr val="00B050"/>
                </a:solidFill>
              </a:rPr>
              <a:t>BIM INTEGRATION</a:t>
            </a:r>
          </a:p>
          <a:p>
            <a:pPr algn="ctr"/>
            <a:r>
              <a:rPr lang="en-US" sz="3600" b="1" dirty="0" smtClean="0">
                <a:solidFill>
                  <a:srgbClr val="00B050"/>
                </a:solidFill>
              </a:rPr>
              <a:t>OF GREEN ELEMENTS</a:t>
            </a:r>
            <a:endParaRPr lang="en-MY" sz="3600" b="1" dirty="0">
              <a:solidFill>
                <a:srgbClr val="00B050"/>
              </a:solidFill>
            </a:endParaRPr>
          </a:p>
        </p:txBody>
      </p:sp>
    </p:spTree>
    <p:extLst>
      <p:ext uri="{BB962C8B-B14F-4D97-AF65-F5344CB8AC3E}">
        <p14:creationId xmlns:p14="http://schemas.microsoft.com/office/powerpoint/2010/main" val="901698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2B32E0-8631-4331-A9BE-073141057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576" y="0"/>
            <a:ext cx="3664424" cy="2442949"/>
          </a:xfrm>
          <a:prstGeom prst="rect">
            <a:avLst/>
          </a:prstGeom>
        </p:spPr>
      </p:pic>
      <p:pic>
        <p:nvPicPr>
          <p:cNvPr id="4" name="Picture 3"/>
          <p:cNvPicPr>
            <a:picLocks noChangeAspect="1"/>
          </p:cNvPicPr>
          <p:nvPr/>
        </p:nvPicPr>
        <p:blipFill rotWithShape="1">
          <a:blip r:embed="rId3"/>
          <a:srcRect t="10251" r="12591"/>
          <a:stretch/>
        </p:blipFill>
        <p:spPr>
          <a:xfrm>
            <a:off x="2875798" y="568384"/>
            <a:ext cx="6507329" cy="5387439"/>
          </a:xfrm>
          <a:prstGeom prst="rect">
            <a:avLst/>
          </a:prstGeom>
        </p:spPr>
      </p:pic>
      <p:sp>
        <p:nvSpPr>
          <p:cNvPr id="5" name="Rectangle 4">
            <a:extLst>
              <a:ext uri="{FF2B5EF4-FFF2-40B4-BE49-F238E27FC236}">
                <a16:creationId xmlns:a16="http://schemas.microsoft.com/office/drawing/2014/main" id="{6D7419F1-CE10-4022-9AA6-8F860E07FF01}"/>
              </a:ext>
            </a:extLst>
          </p:cNvPr>
          <p:cNvSpPr/>
          <p:nvPr/>
        </p:nvSpPr>
        <p:spPr>
          <a:xfrm>
            <a:off x="545910" y="135574"/>
            <a:ext cx="6621428" cy="553998"/>
          </a:xfrm>
          <a:prstGeom prst="rect">
            <a:avLst/>
          </a:prstGeom>
        </p:spPr>
        <p:txBody>
          <a:bodyPr wrap="none">
            <a:spAutoFit/>
          </a:bodyPr>
          <a:lstStyle/>
          <a:p>
            <a:r>
              <a:rPr lang="en-MY" sz="3000" b="1" dirty="0">
                <a:solidFill>
                  <a:schemeClr val="accent5">
                    <a:lumMod val="75000"/>
                  </a:schemeClr>
                </a:solidFill>
                <a:effectLst>
                  <a:outerShdw blurRad="38100" dist="38100" dir="2700000" algn="tl">
                    <a:srgbClr val="000000">
                      <a:alpha val="43137"/>
                    </a:srgbClr>
                  </a:outerShdw>
                </a:effectLst>
                <a:latin typeface="+mj-lt"/>
                <a:cs typeface="Arial" pitchFamily="34" charset="0"/>
              </a:rPr>
              <a:t>ARCHITECT’S ROLE &amp; RESPONSIBILITIES </a:t>
            </a:r>
            <a:endParaRPr lang="en-MY" sz="3000" b="1" dirty="0">
              <a:solidFill>
                <a:schemeClr val="accent5">
                  <a:lumMod val="75000"/>
                </a:schemeClr>
              </a:solidFill>
              <a:effectLst>
                <a:outerShdw blurRad="38100" dist="38100" dir="2700000" algn="tl">
                  <a:srgbClr val="000000">
                    <a:alpha val="43137"/>
                  </a:srgbClr>
                </a:outerShdw>
              </a:effectLst>
              <a:latin typeface="+mj-lt"/>
            </a:endParaRPr>
          </a:p>
        </p:txBody>
      </p:sp>
      <p:grpSp>
        <p:nvGrpSpPr>
          <p:cNvPr id="6" name="Group 5">
            <a:extLst>
              <a:ext uri="{FF2B5EF4-FFF2-40B4-BE49-F238E27FC236}">
                <a16:creationId xmlns:a16="http://schemas.microsoft.com/office/drawing/2014/main" id="{3F473466-68DB-4593-B4BA-DCC2D2CC1F25}"/>
              </a:ext>
            </a:extLst>
          </p:cNvPr>
          <p:cNvGrpSpPr/>
          <p:nvPr/>
        </p:nvGrpSpPr>
        <p:grpSpPr>
          <a:xfrm>
            <a:off x="0" y="0"/>
            <a:ext cx="545910" cy="1229632"/>
            <a:chOff x="3330054" y="-600501"/>
            <a:chExt cx="545910" cy="894865"/>
          </a:xfrm>
        </p:grpSpPr>
        <p:sp>
          <p:nvSpPr>
            <p:cNvPr id="7" name="Rectangle 6">
              <a:extLst>
                <a:ext uri="{FF2B5EF4-FFF2-40B4-BE49-F238E27FC236}">
                  <a16:creationId xmlns:a16="http://schemas.microsoft.com/office/drawing/2014/main" id="{2148D420-5841-41E4-AC95-47EC039E2382}"/>
                </a:ext>
              </a:extLst>
            </p:cNvPr>
            <p:cNvSpPr/>
            <p:nvPr/>
          </p:nvSpPr>
          <p:spPr>
            <a:xfrm>
              <a:off x="3330054" y="-600501"/>
              <a:ext cx="545910" cy="6005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8153923-D256-4161-87EC-F42A2C79152C}"/>
                </a:ext>
              </a:extLst>
            </p:cNvPr>
            <p:cNvSpPr/>
            <p:nvPr/>
          </p:nvSpPr>
          <p:spPr>
            <a:xfrm>
              <a:off x="3330054" y="56394"/>
              <a:ext cx="545910" cy="2379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p:cNvSpPr txBox="1"/>
          <p:nvPr/>
        </p:nvSpPr>
        <p:spPr>
          <a:xfrm>
            <a:off x="188259" y="2779058"/>
            <a:ext cx="2438400" cy="830997"/>
          </a:xfrm>
          <a:prstGeom prst="rect">
            <a:avLst/>
          </a:prstGeom>
          <a:noFill/>
        </p:spPr>
        <p:txBody>
          <a:bodyPr wrap="square" rtlCol="0">
            <a:spAutoFit/>
          </a:bodyPr>
          <a:lstStyle/>
          <a:p>
            <a:pPr algn="ctr"/>
            <a:r>
              <a:rPr lang="en-US" sz="2400" b="1" dirty="0" smtClean="0">
                <a:solidFill>
                  <a:srgbClr val="00B050"/>
                </a:solidFill>
              </a:rPr>
              <a:t>ACQUIRED KNOWLEDGE</a:t>
            </a:r>
            <a:endParaRPr lang="en-MY" sz="2400" b="1" dirty="0">
              <a:solidFill>
                <a:srgbClr val="00B050"/>
              </a:solidFill>
            </a:endParaRPr>
          </a:p>
        </p:txBody>
      </p:sp>
      <p:sp>
        <p:nvSpPr>
          <p:cNvPr id="11" name="TextBox 10"/>
          <p:cNvSpPr txBox="1"/>
          <p:nvPr/>
        </p:nvSpPr>
        <p:spPr>
          <a:xfrm>
            <a:off x="9383127" y="2918324"/>
            <a:ext cx="2438400" cy="830997"/>
          </a:xfrm>
          <a:prstGeom prst="rect">
            <a:avLst/>
          </a:prstGeom>
          <a:noFill/>
        </p:spPr>
        <p:txBody>
          <a:bodyPr wrap="square" rtlCol="0">
            <a:spAutoFit/>
          </a:bodyPr>
          <a:lstStyle/>
          <a:p>
            <a:pPr algn="ctr"/>
            <a:r>
              <a:rPr lang="en-US" sz="2400" b="1" dirty="0" smtClean="0">
                <a:solidFill>
                  <a:srgbClr val="00B050"/>
                </a:solidFill>
              </a:rPr>
              <a:t>SKILLS &amp; CREATIVITY</a:t>
            </a:r>
            <a:endParaRPr lang="en-MY" sz="2400" b="1" dirty="0">
              <a:solidFill>
                <a:srgbClr val="00B050"/>
              </a:solidFill>
            </a:endParaRPr>
          </a:p>
        </p:txBody>
      </p:sp>
      <p:sp>
        <p:nvSpPr>
          <p:cNvPr id="13" name="Rectangle 12"/>
          <p:cNvSpPr/>
          <p:nvPr/>
        </p:nvSpPr>
        <p:spPr>
          <a:xfrm>
            <a:off x="1855698" y="5926772"/>
            <a:ext cx="8830235" cy="707886"/>
          </a:xfrm>
          <a:prstGeom prst="rect">
            <a:avLst/>
          </a:prstGeom>
        </p:spPr>
        <p:txBody>
          <a:bodyPr wrap="square">
            <a:spAutoFit/>
          </a:bodyPr>
          <a:lstStyle/>
          <a:p>
            <a:r>
              <a:rPr lang="en-US" sz="2000" b="1" dirty="0">
                <a:solidFill>
                  <a:srgbClr val="00B050"/>
                </a:solidFill>
              </a:rPr>
              <a:t>A</a:t>
            </a:r>
            <a:r>
              <a:rPr lang="en-US" sz="2000" b="1" dirty="0" smtClean="0">
                <a:solidFill>
                  <a:srgbClr val="00B050"/>
                </a:solidFill>
              </a:rPr>
              <a:t>rchitect’s </a:t>
            </a:r>
            <a:r>
              <a:rPr lang="en-US" sz="2000" b="1" dirty="0">
                <a:solidFill>
                  <a:srgbClr val="00B050"/>
                </a:solidFill>
              </a:rPr>
              <a:t>perspective must always be wider and </a:t>
            </a:r>
            <a:r>
              <a:rPr lang="en-US" sz="2000" b="1" dirty="0" smtClean="0">
                <a:solidFill>
                  <a:srgbClr val="00B050"/>
                </a:solidFill>
              </a:rPr>
              <a:t>multidimensional </a:t>
            </a:r>
          </a:p>
          <a:p>
            <a:pPr algn="ctr"/>
            <a:r>
              <a:rPr lang="en-US" sz="2000" b="1" dirty="0" smtClean="0">
                <a:solidFill>
                  <a:srgbClr val="00B050"/>
                </a:solidFill>
              </a:rPr>
              <a:t>THINK BEYOND DESIGN</a:t>
            </a:r>
            <a:endParaRPr lang="en-US" sz="2000" b="1" dirty="0">
              <a:solidFill>
                <a:srgbClr val="00B050"/>
              </a:solidFill>
            </a:endParaRPr>
          </a:p>
        </p:txBody>
      </p:sp>
    </p:spTree>
    <p:extLst>
      <p:ext uri="{BB962C8B-B14F-4D97-AF65-F5344CB8AC3E}">
        <p14:creationId xmlns:p14="http://schemas.microsoft.com/office/powerpoint/2010/main" val="564491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82203-7E94-4C0F-B966-BAA59F3B4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7832"/>
            <a:ext cx="12192000" cy="9144000"/>
          </a:xfrm>
          <a:prstGeom prst="rect">
            <a:avLst/>
          </a:prstGeom>
        </p:spPr>
      </p:pic>
      <p:sp>
        <p:nvSpPr>
          <p:cNvPr id="5" name="Rectangle 4"/>
          <p:cNvSpPr/>
          <p:nvPr/>
        </p:nvSpPr>
        <p:spPr>
          <a:xfrm>
            <a:off x="237460" y="1001959"/>
            <a:ext cx="11717079" cy="2123658"/>
          </a:xfrm>
          <a:prstGeom prst="rect">
            <a:avLst/>
          </a:prstGeom>
        </p:spPr>
        <p:txBody>
          <a:bodyPr wrap="square">
            <a:spAutoFit/>
          </a:bodyPr>
          <a:lstStyle/>
          <a:p>
            <a:pPr algn="ctr"/>
            <a:r>
              <a:rPr lang="en-MY" sz="6600" b="1" dirty="0">
                <a:solidFill>
                  <a:schemeClr val="bg2">
                    <a:lumMod val="25000"/>
                  </a:schemeClr>
                </a:solidFill>
                <a:effectLst>
                  <a:outerShdw blurRad="38100" dist="38100" dir="2700000" algn="tl">
                    <a:srgbClr val="000000">
                      <a:alpha val="43137"/>
                    </a:srgbClr>
                  </a:outerShdw>
                </a:effectLst>
                <a:latin typeface="+mj-lt"/>
                <a:cs typeface="Arial" pitchFamily="34" charset="0"/>
              </a:rPr>
              <a:t>ARCHITECTs</a:t>
            </a:r>
          </a:p>
          <a:p>
            <a:pPr algn="ctr"/>
            <a:r>
              <a:rPr lang="en-US" sz="6600" b="1" dirty="0">
                <a:solidFill>
                  <a:schemeClr val="bg2">
                    <a:lumMod val="25000"/>
                  </a:schemeClr>
                </a:solidFill>
                <a:effectLst>
                  <a:outerShdw blurRad="38100" dist="38100" dir="2700000" algn="tl">
                    <a:srgbClr val="000000">
                      <a:alpha val="43137"/>
                    </a:srgbClr>
                  </a:outerShdw>
                </a:effectLst>
                <a:latin typeface="+mj-lt"/>
                <a:cs typeface="Arial" pitchFamily="34" charset="0"/>
              </a:rPr>
              <a:t>ARE YOU READY TO TAKE OFF?</a:t>
            </a:r>
            <a:endParaRPr lang="en-MY" sz="6600" b="1" dirty="0">
              <a:solidFill>
                <a:schemeClr val="bg2">
                  <a:lumMod val="25000"/>
                </a:schemeClr>
              </a:solidFill>
              <a:effectLst>
                <a:outerShdw blurRad="38100" dist="38100" dir="2700000" algn="tl">
                  <a:srgbClr val="000000">
                    <a:alpha val="43137"/>
                  </a:srgbClr>
                </a:outerShdw>
              </a:effectLst>
              <a:latin typeface="+mj-lt"/>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620D61-829E-4378-9A0D-A5086DF168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71" t="21962" r="11716" b="7509"/>
          <a:stretch/>
        </p:blipFill>
        <p:spPr>
          <a:xfrm>
            <a:off x="0" y="-19977"/>
            <a:ext cx="12192001" cy="6877977"/>
          </a:xfrm>
          <a:prstGeom prst="rect">
            <a:avLst/>
          </a:prstGeom>
        </p:spPr>
      </p:pic>
      <p:sp>
        <p:nvSpPr>
          <p:cNvPr id="4" name="Rectangle 3"/>
          <p:cNvSpPr/>
          <p:nvPr/>
        </p:nvSpPr>
        <p:spPr>
          <a:xfrm>
            <a:off x="621354" y="1351131"/>
            <a:ext cx="10277138" cy="5016758"/>
          </a:xfrm>
          <a:prstGeom prst="rect">
            <a:avLst/>
          </a:prstGeom>
        </p:spPr>
        <p:txBody>
          <a:bodyPr wrap="square">
            <a:spAutoFit/>
          </a:bodyPr>
          <a:lstStyle/>
          <a:p>
            <a:pPr marL="461963" indent="-461963">
              <a:buClr>
                <a:srgbClr val="008080"/>
              </a:buClr>
              <a:buFont typeface="Wingdings" pitchFamily="2" charset="2"/>
              <a:buChar char="§"/>
            </a:pPr>
            <a:r>
              <a:rPr lang="en-MY" sz="3200" b="1" dirty="0">
                <a:latin typeface="+mj-lt"/>
                <a:cs typeface="Arial" pitchFamily="34" charset="0"/>
              </a:rPr>
              <a:t> INTRODUCTION</a:t>
            </a:r>
          </a:p>
          <a:p>
            <a:pPr marL="461963" indent="-461963">
              <a:buClr>
                <a:srgbClr val="008080"/>
              </a:buClr>
            </a:pPr>
            <a:r>
              <a:rPr lang="en-MY" sz="3200" dirty="0">
                <a:latin typeface="+mj-lt"/>
                <a:cs typeface="Arial" pitchFamily="34" charset="0"/>
              </a:rPr>
              <a:t>	Current Policies</a:t>
            </a:r>
          </a:p>
          <a:p>
            <a:pPr marL="461963" indent="-461963">
              <a:buClr>
                <a:srgbClr val="008080"/>
              </a:buClr>
            </a:pPr>
            <a:r>
              <a:rPr lang="en-MY" sz="3200" dirty="0">
                <a:latin typeface="+mj-lt"/>
                <a:cs typeface="Arial" pitchFamily="34" charset="0"/>
              </a:rPr>
              <a:t>	Architect’s Role &amp; Responsibilities  </a:t>
            </a:r>
          </a:p>
          <a:p>
            <a:pPr marL="461963" indent="-461963">
              <a:buClr>
                <a:srgbClr val="008080"/>
              </a:buClr>
              <a:buFont typeface="Wingdings" pitchFamily="2" charset="2"/>
              <a:buChar char="§"/>
            </a:pPr>
            <a:endParaRPr lang="en-MY" sz="3200" b="1" dirty="0">
              <a:latin typeface="+mj-lt"/>
              <a:cs typeface="Arial" pitchFamily="34" charset="0"/>
            </a:endParaRPr>
          </a:p>
          <a:p>
            <a:pPr marL="461963" indent="-461963">
              <a:buClr>
                <a:srgbClr val="008080"/>
              </a:buClr>
              <a:buFont typeface="Wingdings" pitchFamily="2" charset="2"/>
              <a:buChar char="§"/>
            </a:pPr>
            <a:r>
              <a:rPr lang="en-MY" sz="3200" b="1" dirty="0">
                <a:latin typeface="+mj-lt"/>
                <a:cs typeface="Arial" pitchFamily="34" charset="0"/>
              </a:rPr>
              <a:t> PART I</a:t>
            </a:r>
          </a:p>
          <a:p>
            <a:pPr marL="461963" indent="-461963">
              <a:buClr>
                <a:srgbClr val="008080"/>
              </a:buClr>
            </a:pPr>
            <a:r>
              <a:rPr lang="en-MY" sz="3200" dirty="0">
                <a:latin typeface="+mj-lt"/>
                <a:cs typeface="Arial" pitchFamily="34" charset="0"/>
              </a:rPr>
              <a:t>	Green Building &amp; Passive Strategies</a:t>
            </a:r>
          </a:p>
          <a:p>
            <a:pPr marL="461963" indent="-461963">
              <a:buClr>
                <a:srgbClr val="008080"/>
              </a:buClr>
            </a:pPr>
            <a:r>
              <a:rPr lang="en-US" sz="3200" dirty="0">
                <a:latin typeface="+mj-lt"/>
                <a:cs typeface="Arial" pitchFamily="34" charset="0"/>
              </a:rPr>
              <a:t>	Universal Design</a:t>
            </a:r>
            <a:endParaRPr lang="en-MY" sz="3200" dirty="0">
              <a:latin typeface="+mj-lt"/>
              <a:cs typeface="Arial" pitchFamily="34" charset="0"/>
            </a:endParaRPr>
          </a:p>
          <a:p>
            <a:pPr marL="461963" indent="-461963">
              <a:buClr>
                <a:srgbClr val="008080"/>
              </a:buClr>
              <a:buFont typeface="Wingdings" pitchFamily="2" charset="2"/>
              <a:buChar char="§"/>
            </a:pPr>
            <a:endParaRPr lang="en-MY" sz="3200" b="1" dirty="0">
              <a:latin typeface="+mj-lt"/>
              <a:cs typeface="Arial" pitchFamily="34" charset="0"/>
            </a:endParaRPr>
          </a:p>
          <a:p>
            <a:pPr marL="461963" indent="-461963">
              <a:buClr>
                <a:srgbClr val="008080"/>
              </a:buClr>
              <a:buFont typeface="Wingdings" pitchFamily="2" charset="2"/>
              <a:buChar char="§"/>
            </a:pPr>
            <a:r>
              <a:rPr lang="en-MY" sz="3200" b="1" dirty="0">
                <a:latin typeface="+mj-lt"/>
                <a:cs typeface="Arial" pitchFamily="34" charset="0"/>
              </a:rPr>
              <a:t> PART II</a:t>
            </a:r>
          </a:p>
          <a:p>
            <a:pPr marL="461963" indent="-461963">
              <a:buClr>
                <a:srgbClr val="008080"/>
              </a:buClr>
            </a:pPr>
            <a:r>
              <a:rPr lang="en-MY" sz="3200" dirty="0">
                <a:latin typeface="+mj-lt"/>
                <a:cs typeface="Arial" pitchFamily="34" charset="0"/>
              </a:rPr>
              <a:t>	Buildings Conservation &amp; Building Maintainability </a:t>
            </a:r>
          </a:p>
        </p:txBody>
      </p:sp>
      <p:sp>
        <p:nvSpPr>
          <p:cNvPr id="5" name="Title 1">
            <a:extLst>
              <a:ext uri="{FF2B5EF4-FFF2-40B4-BE49-F238E27FC236}">
                <a16:creationId xmlns:a16="http://schemas.microsoft.com/office/drawing/2014/main" id="{4DE3C961-92EF-43A9-BD6F-840B69157A2A}"/>
              </a:ext>
            </a:extLst>
          </p:cNvPr>
          <p:cNvSpPr txBox="1">
            <a:spLocks/>
          </p:cNvSpPr>
          <p:nvPr/>
        </p:nvSpPr>
        <p:spPr>
          <a:xfrm>
            <a:off x="621354" y="287889"/>
            <a:ext cx="7886700" cy="1325563"/>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accent2"/>
                </a:solidFill>
                <a:effectLst>
                  <a:outerShdw blurRad="38100" dist="38100" dir="2700000" algn="tl">
                    <a:srgbClr val="000000">
                      <a:alpha val="43137"/>
                    </a:srgbClr>
                  </a:outerShdw>
                </a:effectLst>
                <a:latin typeface="Tw Cen MT" panose="020B0602020104020603" pitchFamily="34" charset="0"/>
                <a:cs typeface="Arial" panose="020B0604020202020204" pitchFamily="34" charset="0"/>
              </a:rPr>
              <a:t>CONTENT</a:t>
            </a:r>
            <a:endParaRPr lang="en-GB" sz="5400" b="1" dirty="0">
              <a:solidFill>
                <a:schemeClr val="accent2"/>
              </a:solidFill>
              <a:effectLst>
                <a:outerShdw blurRad="38100" dist="38100" dir="2700000" algn="tl">
                  <a:srgbClr val="000000">
                    <a:alpha val="43137"/>
                  </a:srgbClr>
                </a:outerShdw>
              </a:effectLst>
              <a:latin typeface="Tw Cen MT" panose="020B0602020104020603" pitchFamily="34" charset="0"/>
            </a:endParaRPr>
          </a:p>
        </p:txBody>
      </p:sp>
      <p:sp>
        <p:nvSpPr>
          <p:cNvPr id="6" name="Pentagon 9">
            <a:extLst>
              <a:ext uri="{FF2B5EF4-FFF2-40B4-BE49-F238E27FC236}">
                <a16:creationId xmlns:a16="http://schemas.microsoft.com/office/drawing/2014/main" id="{CE15499D-16A4-431E-996D-CA03CE7F634D}"/>
              </a:ext>
            </a:extLst>
          </p:cNvPr>
          <p:cNvSpPr/>
          <p:nvPr/>
        </p:nvSpPr>
        <p:spPr>
          <a:xfrm rot="5400000">
            <a:off x="-374877" y="354900"/>
            <a:ext cx="1371107" cy="621354"/>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D8AA3B-A6B2-46FD-903A-EE256DC8C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576" y="0"/>
            <a:ext cx="3664424" cy="2442949"/>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254" y="305431"/>
            <a:ext cx="3266479" cy="3123569"/>
          </a:xfrm>
          <a:prstGeom prst="rect">
            <a:avLst/>
          </a:prstGeom>
        </p:spPr>
      </p:pic>
      <p:sp>
        <p:nvSpPr>
          <p:cNvPr id="3" name="TextBox 2"/>
          <p:cNvSpPr txBox="1"/>
          <p:nvPr/>
        </p:nvSpPr>
        <p:spPr>
          <a:xfrm>
            <a:off x="720321" y="1015351"/>
            <a:ext cx="4853926" cy="5262979"/>
          </a:xfrm>
          <a:prstGeom prst="rect">
            <a:avLst/>
          </a:prstGeom>
          <a:noFill/>
        </p:spPr>
        <p:txBody>
          <a:bodyPr wrap="square" rtlCol="0">
            <a:spAutoFit/>
          </a:bodyPr>
          <a:lstStyle/>
          <a:p>
            <a:pPr algn="just"/>
            <a:r>
              <a:rPr lang="en-MY" sz="2400" b="1" dirty="0">
                <a:solidFill>
                  <a:schemeClr val="tx2">
                    <a:lumMod val="50000"/>
                  </a:schemeClr>
                </a:solidFill>
                <a:latin typeface="+mj-lt"/>
                <a:cs typeface="Arial" pitchFamily="34" charset="0"/>
              </a:rPr>
              <a:t>Sustainability</a:t>
            </a:r>
            <a:r>
              <a:rPr lang="en-MY" sz="2400" dirty="0">
                <a:solidFill>
                  <a:schemeClr val="tx2">
                    <a:lumMod val="50000"/>
                  </a:schemeClr>
                </a:solidFill>
                <a:latin typeface="+mj-lt"/>
                <a:cs typeface="Arial" pitchFamily="34" charset="0"/>
              </a:rPr>
              <a:t> is achieved through attaining A balance between inter-dependant social, environmental and economic factors</a:t>
            </a:r>
          </a:p>
          <a:p>
            <a:pPr algn="just"/>
            <a:endParaRPr lang="en-MY" sz="2400" dirty="0">
              <a:solidFill>
                <a:schemeClr val="tx2">
                  <a:lumMod val="50000"/>
                </a:schemeClr>
              </a:solidFill>
              <a:latin typeface="+mj-lt"/>
              <a:cs typeface="Arial" pitchFamily="34" charset="0"/>
            </a:endParaRPr>
          </a:p>
          <a:p>
            <a:pPr algn="just"/>
            <a:r>
              <a:rPr lang="en-US" sz="2400" dirty="0" smtClean="0">
                <a:solidFill>
                  <a:schemeClr val="tx2">
                    <a:lumMod val="50000"/>
                  </a:schemeClr>
                </a:solidFill>
                <a:latin typeface="+mj-lt"/>
                <a:cs typeface="Arial" pitchFamily="34" charset="0"/>
              </a:rPr>
              <a:t>The </a:t>
            </a:r>
            <a:r>
              <a:rPr lang="en-US" sz="2400" dirty="0">
                <a:solidFill>
                  <a:schemeClr val="tx2">
                    <a:lumMod val="50000"/>
                  </a:schemeClr>
                </a:solidFill>
                <a:latin typeface="+mj-lt"/>
                <a:cs typeface="Arial" pitchFamily="34" charset="0"/>
              </a:rPr>
              <a:t>Sustainable </a:t>
            </a:r>
            <a:r>
              <a:rPr lang="en-US" sz="2400" dirty="0">
                <a:latin typeface="+mj-lt"/>
                <a:cs typeface="Arial" pitchFamily="34" charset="0"/>
              </a:rPr>
              <a:t>Development Goals (SDGs), also known as the Global Goals, were adopted by all United Nations Member States in 2015. Designing buildings consistent with the SDGs ensures creation of healthier places and, therefore, healthier people, communities, and societies</a:t>
            </a:r>
            <a:endParaRPr lang="en-MY" sz="2400" dirty="0">
              <a:latin typeface="+mj-lt"/>
              <a:cs typeface="Arial" pitchFamily="34" charset="0"/>
            </a:endParaRPr>
          </a:p>
        </p:txBody>
      </p:sp>
      <p:sp>
        <p:nvSpPr>
          <p:cNvPr id="12" name="Rectangle 11"/>
          <p:cNvSpPr/>
          <p:nvPr/>
        </p:nvSpPr>
        <p:spPr>
          <a:xfrm>
            <a:off x="748607" y="256307"/>
            <a:ext cx="5990727" cy="646331"/>
          </a:xfrm>
          <a:prstGeom prst="rect">
            <a:avLst/>
          </a:prstGeom>
        </p:spPr>
        <p:txBody>
          <a:bodyPr wrap="square">
            <a:spAutoFit/>
          </a:bodyPr>
          <a:lstStyle/>
          <a:p>
            <a:r>
              <a:rPr lang="en-MY" sz="3600" b="1" spc="600" dirty="0">
                <a:solidFill>
                  <a:srgbClr val="0099CC"/>
                </a:solidFill>
                <a:effectLst>
                  <a:outerShdw blurRad="38100" dist="38100" dir="2700000" algn="tl">
                    <a:srgbClr val="000000">
                      <a:alpha val="43137"/>
                    </a:srgbClr>
                  </a:outerShdw>
                </a:effectLst>
                <a:latin typeface="+mj-lt"/>
                <a:cs typeface="Arial" pitchFamily="34" charset="0"/>
              </a:rPr>
              <a:t>INTRODUCTION</a:t>
            </a:r>
          </a:p>
        </p:txBody>
      </p:sp>
      <p:pic>
        <p:nvPicPr>
          <p:cNvPr id="5" name="Picture 4"/>
          <p:cNvPicPr>
            <a:picLocks noChangeAspect="1"/>
          </p:cNvPicPr>
          <p:nvPr/>
        </p:nvPicPr>
        <p:blipFill>
          <a:blip r:embed="rId4" cstate="print"/>
          <a:stretch>
            <a:fillRect/>
          </a:stretch>
        </p:blipFill>
        <p:spPr>
          <a:xfrm>
            <a:off x="6309574" y="3646841"/>
            <a:ext cx="5106180" cy="2667897"/>
          </a:xfrm>
          <a:prstGeom prst="rect">
            <a:avLst/>
          </a:prstGeom>
        </p:spPr>
      </p:pic>
      <p:sp>
        <p:nvSpPr>
          <p:cNvPr id="21" name="Curved Right Arrow 20"/>
          <p:cNvSpPr/>
          <p:nvPr/>
        </p:nvSpPr>
        <p:spPr>
          <a:xfrm rot="756121">
            <a:off x="6071046" y="1320795"/>
            <a:ext cx="1087243" cy="2278353"/>
          </a:xfrm>
          <a:prstGeom prst="curvedRightArrow">
            <a:avLst/>
          </a:prstGeom>
          <a:solidFill>
            <a:schemeClr val="accent6">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F1DD8062-6925-4E92-B4AD-B5319D96D1FC}"/>
              </a:ext>
            </a:extLst>
          </p:cNvPr>
          <p:cNvGrpSpPr/>
          <p:nvPr/>
        </p:nvGrpSpPr>
        <p:grpSpPr>
          <a:xfrm>
            <a:off x="-2239754" y="6532580"/>
            <a:ext cx="14431754" cy="237970"/>
            <a:chOff x="791570" y="6617916"/>
            <a:chExt cx="8352430" cy="137726"/>
          </a:xfrm>
        </p:grpSpPr>
        <p:sp>
          <p:nvSpPr>
            <p:cNvPr id="9" name="Rectangle 8">
              <a:extLst>
                <a:ext uri="{FF2B5EF4-FFF2-40B4-BE49-F238E27FC236}">
                  <a16:creationId xmlns:a16="http://schemas.microsoft.com/office/drawing/2014/main" id="{58782158-82AF-4340-979D-C3BC2A50D063}"/>
                </a:ext>
              </a:extLst>
            </p:cNvPr>
            <p:cNvSpPr/>
            <p:nvPr/>
          </p:nvSpPr>
          <p:spPr>
            <a:xfrm>
              <a:off x="791570" y="6617916"/>
              <a:ext cx="7574508" cy="137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69EA2A7-1FEF-46CC-9E73-D45C64DB9816}"/>
                </a:ext>
              </a:extLst>
            </p:cNvPr>
            <p:cNvSpPr/>
            <p:nvPr/>
          </p:nvSpPr>
          <p:spPr>
            <a:xfrm>
              <a:off x="8411569" y="6617916"/>
              <a:ext cx="732431" cy="1377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55119DC2-D6FC-4361-A5E7-89020486A249}"/>
              </a:ext>
            </a:extLst>
          </p:cNvPr>
          <p:cNvGrpSpPr/>
          <p:nvPr/>
        </p:nvGrpSpPr>
        <p:grpSpPr>
          <a:xfrm>
            <a:off x="0" y="0"/>
            <a:ext cx="545910" cy="1229632"/>
            <a:chOff x="3330054" y="-600501"/>
            <a:chExt cx="545910" cy="894865"/>
          </a:xfrm>
        </p:grpSpPr>
        <p:sp>
          <p:nvSpPr>
            <p:cNvPr id="13" name="Rectangle 12">
              <a:extLst>
                <a:ext uri="{FF2B5EF4-FFF2-40B4-BE49-F238E27FC236}">
                  <a16:creationId xmlns:a16="http://schemas.microsoft.com/office/drawing/2014/main" id="{ACA9026A-7D87-4720-AAE4-A10446C4D3E9}"/>
                </a:ext>
              </a:extLst>
            </p:cNvPr>
            <p:cNvSpPr/>
            <p:nvPr/>
          </p:nvSpPr>
          <p:spPr>
            <a:xfrm>
              <a:off x="3330054" y="-600501"/>
              <a:ext cx="545910" cy="60050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36888D7-19ED-4A90-B323-22381905CDBD}"/>
                </a:ext>
              </a:extLst>
            </p:cNvPr>
            <p:cNvSpPr/>
            <p:nvPr/>
          </p:nvSpPr>
          <p:spPr>
            <a:xfrm>
              <a:off x="3330054" y="56394"/>
              <a:ext cx="545910" cy="2379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02454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a:xfrm>
            <a:off x="2823591" y="2119262"/>
            <a:ext cx="921544" cy="7143"/>
          </a:xfrm>
          <a:prstGeom prst="straightConnector1">
            <a:avLst/>
          </a:prstGeom>
          <a:ln w="82550" cap="rnd" cmpd="thinThick">
            <a:solidFill>
              <a:schemeClr val="accent4">
                <a:lumMod val="75000"/>
              </a:schemeClr>
            </a:solidFill>
            <a:round/>
            <a:tailEnd type="arrow" w="med" len="sm"/>
          </a:ln>
        </p:spPr>
        <p:style>
          <a:lnRef idx="3">
            <a:schemeClr val="accent2"/>
          </a:lnRef>
          <a:fillRef idx="0">
            <a:schemeClr val="accent2"/>
          </a:fillRef>
          <a:effectRef idx="2">
            <a:schemeClr val="accent2"/>
          </a:effectRef>
          <a:fontRef idx="minor">
            <a:schemeClr val="tx1"/>
          </a:fontRef>
        </p:style>
      </p:cxnSp>
      <p:sp>
        <p:nvSpPr>
          <p:cNvPr id="19" name="AutoShape 2" descr="Image result for rancangan malaysia ke 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2"/>
          <a:stretch>
            <a:fillRect/>
          </a:stretch>
        </p:blipFill>
        <p:spPr>
          <a:xfrm>
            <a:off x="3743970" y="1301265"/>
            <a:ext cx="1904775" cy="1668974"/>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13951"/>
          <a:stretch>
            <a:fillRect/>
          </a:stretch>
        </p:blipFill>
        <p:spPr>
          <a:xfrm>
            <a:off x="3391562" y="3887761"/>
            <a:ext cx="2353577" cy="1973639"/>
          </a:xfrm>
          <a:prstGeom prst="rect">
            <a:avLst/>
          </a:prstGeom>
          <a:ln>
            <a:noFill/>
          </a:ln>
          <a:effectLst>
            <a:outerShdw blurRad="292100" dist="139700" dir="2700000" algn="tl" rotWithShape="0">
              <a:srgbClr val="333333">
                <a:alpha val="65000"/>
              </a:srgbClr>
            </a:outerShdw>
          </a:effectLst>
        </p:spPr>
      </p:pic>
      <p:grpSp>
        <p:nvGrpSpPr>
          <p:cNvPr id="3" name="Group 27"/>
          <p:cNvGrpSpPr/>
          <p:nvPr/>
        </p:nvGrpSpPr>
        <p:grpSpPr>
          <a:xfrm>
            <a:off x="7359171" y="4933173"/>
            <a:ext cx="3742863" cy="1415357"/>
            <a:chOff x="7014918" y="1607343"/>
            <a:chExt cx="3659913" cy="1305878"/>
          </a:xfrm>
        </p:grpSpPr>
        <p:sp>
          <p:nvSpPr>
            <p:cNvPr id="25" name="TextBox 24"/>
            <p:cNvSpPr txBox="1"/>
            <p:nvPr/>
          </p:nvSpPr>
          <p:spPr>
            <a:xfrm>
              <a:off x="7127678" y="2208608"/>
              <a:ext cx="1364456" cy="33855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scene3d>
                <a:camera prst="orthographicFront"/>
                <a:lightRig rig="harsh" dir="t"/>
              </a:scene3d>
              <a:sp3d prstMaterial="matte">
                <a:contourClr>
                  <a:schemeClr val="bg1">
                    <a:lumMod val="65000"/>
                  </a:schemeClr>
                </a:contourClr>
              </a:sp3d>
            </a:bodyPr>
            <a:lstStyle/>
            <a:p>
              <a:pPr algn="ctr"/>
              <a:r>
                <a:rPr lang="en-US" sz="1600" b="1" dirty="0">
                  <a:ln/>
                  <a:solidFill>
                    <a:schemeClr val="tx1">
                      <a:lumMod val="50000"/>
                      <a:lumOff val="50000"/>
                    </a:schemeClr>
                  </a:solidFill>
                  <a:latin typeface="Arial" panose="020B0604020202020204" pitchFamily="34" charset="0"/>
                  <a:cs typeface="Arial" panose="020B0604020202020204" pitchFamily="34" charset="0"/>
                </a:rPr>
                <a:t>2021-2025</a:t>
              </a:r>
              <a:endParaRPr lang="en-US" sz="1200" b="1" dirty="0">
                <a:ln/>
                <a:solidFill>
                  <a:schemeClr val="tx1">
                    <a:lumMod val="50000"/>
                    <a:lumOff val="50000"/>
                  </a:schemeClr>
                </a:solidFill>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1038" y="1628776"/>
              <a:ext cx="1785937" cy="85010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2344" y="1607343"/>
              <a:ext cx="932259" cy="661904"/>
            </a:xfrm>
            <a:prstGeom prst="rect">
              <a:avLst/>
            </a:prstGeom>
          </p:spPr>
        </p:pic>
        <p:sp>
          <p:nvSpPr>
            <p:cNvPr id="29" name="TextBox 28"/>
            <p:cNvSpPr txBox="1"/>
            <p:nvPr/>
          </p:nvSpPr>
          <p:spPr>
            <a:xfrm>
              <a:off x="7014918" y="2544060"/>
              <a:ext cx="3659913" cy="36916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scene3d>
                <a:camera prst="orthographicFront"/>
                <a:lightRig rig="harsh" dir="t"/>
              </a:scene3d>
              <a:sp3d prstMaterial="matte">
                <a:contourClr>
                  <a:schemeClr val="bg1">
                    <a:lumMod val="65000"/>
                  </a:schemeClr>
                </a:contourClr>
              </a:sp3d>
            </a:bodyPr>
            <a:lstStyle/>
            <a:p>
              <a:pPr algn="ctr"/>
              <a:r>
                <a:rPr lang="en-US" sz="2000" b="1" dirty="0">
                  <a:ln/>
                  <a:solidFill>
                    <a:schemeClr val="accent6">
                      <a:lumMod val="50000"/>
                    </a:schemeClr>
                  </a:solidFill>
                  <a:latin typeface="+mj-lt"/>
                  <a:cs typeface="Arial" panose="020B0604020202020204" pitchFamily="34" charset="0"/>
                </a:rPr>
                <a:t>TEMA 4: MEMACU KELESTARIAN</a:t>
              </a:r>
              <a:endParaRPr lang="en-US" sz="2000" b="1" dirty="0">
                <a:ln/>
                <a:solidFill>
                  <a:schemeClr val="accent6">
                    <a:lumMod val="50000"/>
                  </a:schemeClr>
                </a:solidFill>
                <a:latin typeface="+mj-lt"/>
              </a:endParaRPr>
            </a:p>
          </p:txBody>
        </p:sp>
      </p:grpSp>
      <p:cxnSp>
        <p:nvCxnSpPr>
          <p:cNvPr id="24" name="Straight Arrow Connector 23"/>
          <p:cNvCxnSpPr/>
          <p:nvPr/>
        </p:nvCxnSpPr>
        <p:spPr>
          <a:xfrm rot="16200000" flipH="1">
            <a:off x="4113480" y="3416087"/>
            <a:ext cx="724959" cy="10200"/>
          </a:xfrm>
          <a:prstGeom prst="straightConnector1">
            <a:avLst/>
          </a:prstGeom>
          <a:ln w="82550" cap="rnd" cmpd="thinThick">
            <a:solidFill>
              <a:schemeClr val="tx2"/>
            </a:solidFill>
            <a:round/>
            <a:tailEnd type="arrow" w="med" len="sm"/>
          </a:ln>
        </p:spPr>
        <p:style>
          <a:lnRef idx="3">
            <a:schemeClr val="accent2"/>
          </a:lnRef>
          <a:fillRef idx="0">
            <a:schemeClr val="accent2"/>
          </a:fillRef>
          <a:effectRef idx="2">
            <a:schemeClr val="accent2"/>
          </a:effectRef>
          <a:fontRef idx="minor">
            <a:schemeClr val="tx1"/>
          </a:fontRef>
        </p:style>
      </p:cxnSp>
      <p:pic>
        <p:nvPicPr>
          <p:cNvPr id="28" name="Picture 27"/>
          <p:cNvPicPr>
            <a:picLocks noChangeAspect="1"/>
          </p:cNvPicPr>
          <p:nvPr/>
        </p:nvPicPr>
        <p:blipFill>
          <a:blip r:embed="rId7" cstate="print"/>
          <a:stretch>
            <a:fillRect/>
          </a:stretch>
        </p:blipFill>
        <p:spPr>
          <a:xfrm>
            <a:off x="155575" y="1406370"/>
            <a:ext cx="2696016" cy="1408625"/>
          </a:xfrm>
          <a:prstGeom prst="rect">
            <a:avLst/>
          </a:prstGeom>
        </p:spPr>
      </p:pic>
      <p:pic>
        <p:nvPicPr>
          <p:cNvPr id="31" name="Picture 30"/>
          <p:cNvPicPr>
            <a:picLocks noChangeAspect="1"/>
          </p:cNvPicPr>
          <p:nvPr/>
        </p:nvPicPr>
        <p:blipFill>
          <a:blip r:embed="rId8"/>
          <a:stretch>
            <a:fillRect/>
          </a:stretch>
        </p:blipFill>
        <p:spPr>
          <a:xfrm>
            <a:off x="1611450" y="3614506"/>
            <a:ext cx="1635163" cy="2291617"/>
          </a:xfrm>
          <a:prstGeom prst="rect">
            <a:avLst/>
          </a:prstGeom>
          <a:ln>
            <a:noFill/>
          </a:ln>
          <a:effectLst>
            <a:outerShdw blurRad="292100" dist="139700" dir="2700000" algn="tl" rotWithShape="0">
              <a:srgbClr val="333333">
                <a:alpha val="65000"/>
              </a:srgbClr>
            </a:outerShdw>
          </a:effectLst>
        </p:spPr>
      </p:pic>
      <p:cxnSp>
        <p:nvCxnSpPr>
          <p:cNvPr id="41" name="Straight Arrow Connector 40"/>
          <p:cNvCxnSpPr>
            <a:cxnSpLocks/>
          </p:cNvCxnSpPr>
          <p:nvPr/>
        </p:nvCxnSpPr>
        <p:spPr>
          <a:xfrm flipV="1">
            <a:off x="5816045" y="4302353"/>
            <a:ext cx="732165" cy="15673"/>
          </a:xfrm>
          <a:prstGeom prst="straightConnector1">
            <a:avLst/>
          </a:prstGeom>
          <a:ln w="82550" cap="rnd" cmpd="thinThick">
            <a:solidFill>
              <a:schemeClr val="accent1"/>
            </a:solidFill>
            <a:round/>
            <a:tailEnd type="arrow" w="med" len="sm"/>
          </a:ln>
        </p:spPr>
        <p:style>
          <a:lnRef idx="3">
            <a:schemeClr val="accent2"/>
          </a:lnRef>
          <a:fillRef idx="0">
            <a:schemeClr val="accent2"/>
          </a:fillRef>
          <a:effectRef idx="2">
            <a:schemeClr val="accent2"/>
          </a:effectRef>
          <a:fontRef idx="minor">
            <a:schemeClr val="tx1"/>
          </a:fontRef>
        </p:style>
      </p:cxnSp>
      <p:pic>
        <p:nvPicPr>
          <p:cNvPr id="43" name="Picture 2"/>
          <p:cNvPicPr>
            <a:picLocks noGrp="1" noChangeAspect="1" noChangeArrowheads="1"/>
          </p:cNvPicPr>
          <p:nvPr>
            <p:ph idx="1"/>
          </p:nvPr>
        </p:nvPicPr>
        <p:blipFill>
          <a:blip r:embed="rId9"/>
          <a:stretch>
            <a:fillRect/>
          </a:stretch>
        </p:blipFill>
        <p:spPr bwMode="auto">
          <a:xfrm>
            <a:off x="6619116" y="618818"/>
            <a:ext cx="5475984" cy="4130305"/>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BE814159-FF8F-4A40-A6BA-6FD0BC3E65C7}"/>
              </a:ext>
            </a:extLst>
          </p:cNvPr>
          <p:cNvGrpSpPr/>
          <p:nvPr/>
        </p:nvGrpSpPr>
        <p:grpSpPr>
          <a:xfrm>
            <a:off x="-2239754" y="6532580"/>
            <a:ext cx="14431754" cy="237970"/>
            <a:chOff x="791570" y="6617916"/>
            <a:chExt cx="8352430" cy="137726"/>
          </a:xfrm>
        </p:grpSpPr>
        <p:sp>
          <p:nvSpPr>
            <p:cNvPr id="23" name="Rectangle 22">
              <a:extLst>
                <a:ext uri="{FF2B5EF4-FFF2-40B4-BE49-F238E27FC236}">
                  <a16:creationId xmlns:a16="http://schemas.microsoft.com/office/drawing/2014/main" id="{8ADA61CA-CF98-4814-86F3-32195D489079}"/>
                </a:ext>
              </a:extLst>
            </p:cNvPr>
            <p:cNvSpPr/>
            <p:nvPr/>
          </p:nvSpPr>
          <p:spPr>
            <a:xfrm>
              <a:off x="791570" y="6617916"/>
              <a:ext cx="7574508" cy="137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645BDFD-62FD-422C-8AEF-A4791A266F1C}"/>
                </a:ext>
              </a:extLst>
            </p:cNvPr>
            <p:cNvSpPr/>
            <p:nvPr/>
          </p:nvSpPr>
          <p:spPr>
            <a:xfrm>
              <a:off x="8411569" y="6617916"/>
              <a:ext cx="732431" cy="1377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F440176A-CBC4-46E7-80AC-C12A092FC242}"/>
              </a:ext>
            </a:extLst>
          </p:cNvPr>
          <p:cNvGrpSpPr/>
          <p:nvPr/>
        </p:nvGrpSpPr>
        <p:grpSpPr>
          <a:xfrm>
            <a:off x="0" y="0"/>
            <a:ext cx="545910" cy="1229632"/>
            <a:chOff x="3330054" y="-600501"/>
            <a:chExt cx="545910" cy="894865"/>
          </a:xfrm>
        </p:grpSpPr>
        <p:sp>
          <p:nvSpPr>
            <p:cNvPr id="33" name="Rectangle 32">
              <a:extLst>
                <a:ext uri="{FF2B5EF4-FFF2-40B4-BE49-F238E27FC236}">
                  <a16:creationId xmlns:a16="http://schemas.microsoft.com/office/drawing/2014/main" id="{AB0E51F1-DB0D-416C-98DA-FB793E45E7D4}"/>
                </a:ext>
              </a:extLst>
            </p:cNvPr>
            <p:cNvSpPr/>
            <p:nvPr/>
          </p:nvSpPr>
          <p:spPr>
            <a:xfrm>
              <a:off x="3330054" y="-600501"/>
              <a:ext cx="545910" cy="60050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3A4BCEB-DFB1-4845-B643-C8937C719EF4}"/>
                </a:ext>
              </a:extLst>
            </p:cNvPr>
            <p:cNvSpPr/>
            <p:nvPr/>
          </p:nvSpPr>
          <p:spPr>
            <a:xfrm>
              <a:off x="3330054" y="56394"/>
              <a:ext cx="545910" cy="2379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 name="Picture 34">
            <a:extLst>
              <a:ext uri="{FF2B5EF4-FFF2-40B4-BE49-F238E27FC236}">
                <a16:creationId xmlns:a16="http://schemas.microsoft.com/office/drawing/2014/main" id="{5714E65E-44A7-48F9-87D0-A5F40CB7011E}"/>
              </a:ext>
            </a:extLst>
          </p:cNvPr>
          <p:cNvPicPr>
            <a:picLocks noChangeAspect="1"/>
          </p:cNvPicPr>
          <p:nvPr/>
        </p:nvPicPr>
        <p:blipFill>
          <a:blip r:embed="rId10"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959892" y="4582235"/>
            <a:ext cx="3411941" cy="2275765"/>
          </a:xfrm>
          <a:prstGeom prst="rect">
            <a:avLst/>
          </a:prstGeom>
          <a:effectLst>
            <a:outerShdw blurRad="50800" dist="50800" dir="5400000" algn="ctr" rotWithShape="0">
              <a:srgbClr val="000000">
                <a:alpha val="36000"/>
              </a:srgbClr>
            </a:outerShdw>
            <a:softEdge rad="12700"/>
          </a:effectLst>
        </p:spPr>
      </p:pic>
      <p:sp>
        <p:nvSpPr>
          <p:cNvPr id="36" name="Rectangle 35">
            <a:extLst>
              <a:ext uri="{FF2B5EF4-FFF2-40B4-BE49-F238E27FC236}">
                <a16:creationId xmlns:a16="http://schemas.microsoft.com/office/drawing/2014/main" id="{08FA07DD-75A7-4803-8882-B40D17FA51CC}"/>
              </a:ext>
            </a:extLst>
          </p:cNvPr>
          <p:cNvSpPr/>
          <p:nvPr/>
        </p:nvSpPr>
        <p:spPr>
          <a:xfrm>
            <a:off x="748607" y="256307"/>
            <a:ext cx="5990727" cy="646331"/>
          </a:xfrm>
          <a:prstGeom prst="rect">
            <a:avLst/>
          </a:prstGeom>
        </p:spPr>
        <p:txBody>
          <a:bodyPr wrap="square">
            <a:spAutoFit/>
          </a:bodyPr>
          <a:lstStyle/>
          <a:p>
            <a:r>
              <a:rPr lang="en-MY" sz="3600" b="1" spc="600" dirty="0">
                <a:solidFill>
                  <a:srgbClr val="0099CC"/>
                </a:solidFill>
                <a:effectLst>
                  <a:outerShdw blurRad="38100" dist="38100" dir="2700000" algn="tl">
                    <a:srgbClr val="000000">
                      <a:alpha val="43137"/>
                    </a:srgbClr>
                  </a:outerShdw>
                </a:effectLst>
                <a:latin typeface="+mj-lt"/>
                <a:cs typeface="Arial" pitchFamily="34" charset="0"/>
              </a:rPr>
              <a:t>INTRODUCTION</a:t>
            </a:r>
          </a:p>
        </p:txBody>
      </p:sp>
    </p:spTree>
    <p:extLst>
      <p:ext uri="{BB962C8B-B14F-4D97-AF65-F5344CB8AC3E}">
        <p14:creationId xmlns:p14="http://schemas.microsoft.com/office/powerpoint/2010/main" val="364317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38314"/>
            <a:ext cx="11600121" cy="6191422"/>
          </a:xfrm>
          <a:prstGeom prst="rect">
            <a:avLst/>
          </a:prstGeom>
        </p:spPr>
      </p:pic>
      <p:grpSp>
        <p:nvGrpSpPr>
          <p:cNvPr id="4" name="Group 27">
            <a:extLst>
              <a:ext uri="{FF2B5EF4-FFF2-40B4-BE49-F238E27FC236}">
                <a16:creationId xmlns:a16="http://schemas.microsoft.com/office/drawing/2014/main" id="{AEAACA68-78EE-4A2C-8EFF-25FC6F77E39C}"/>
              </a:ext>
            </a:extLst>
          </p:cNvPr>
          <p:cNvGrpSpPr/>
          <p:nvPr/>
        </p:nvGrpSpPr>
        <p:grpSpPr>
          <a:xfrm>
            <a:off x="8449137" y="153036"/>
            <a:ext cx="3742863" cy="1415357"/>
            <a:chOff x="7014918" y="1607343"/>
            <a:chExt cx="3659913" cy="1305878"/>
          </a:xfrm>
        </p:grpSpPr>
        <p:sp>
          <p:nvSpPr>
            <p:cNvPr id="5" name="TextBox 4">
              <a:extLst>
                <a:ext uri="{FF2B5EF4-FFF2-40B4-BE49-F238E27FC236}">
                  <a16:creationId xmlns:a16="http://schemas.microsoft.com/office/drawing/2014/main" id="{9CD5F3A3-F77F-42FE-B434-DDF34139E0DB}"/>
                </a:ext>
              </a:extLst>
            </p:cNvPr>
            <p:cNvSpPr txBox="1"/>
            <p:nvPr/>
          </p:nvSpPr>
          <p:spPr>
            <a:xfrm>
              <a:off x="7127678" y="2208608"/>
              <a:ext cx="1364456" cy="33855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scene3d>
                <a:camera prst="orthographicFront"/>
                <a:lightRig rig="harsh" dir="t"/>
              </a:scene3d>
              <a:sp3d prstMaterial="matte">
                <a:contourClr>
                  <a:schemeClr val="bg1">
                    <a:lumMod val="65000"/>
                  </a:schemeClr>
                </a:contourClr>
              </a:sp3d>
            </a:bodyPr>
            <a:lstStyle/>
            <a:p>
              <a:pPr algn="ctr"/>
              <a:r>
                <a:rPr lang="en-US" sz="1600" b="1" dirty="0">
                  <a:ln/>
                  <a:solidFill>
                    <a:schemeClr val="tx1">
                      <a:lumMod val="50000"/>
                      <a:lumOff val="50000"/>
                    </a:schemeClr>
                  </a:solidFill>
                  <a:latin typeface="Arial" panose="020B0604020202020204" pitchFamily="34" charset="0"/>
                  <a:cs typeface="Arial" panose="020B0604020202020204" pitchFamily="34" charset="0"/>
                </a:rPr>
                <a:t>2021-2025</a:t>
              </a:r>
              <a:endParaRPr lang="en-US" sz="1200" b="1" dirty="0">
                <a:ln/>
                <a:solidFill>
                  <a:schemeClr val="tx1">
                    <a:lumMod val="50000"/>
                    <a:lumOff val="50000"/>
                  </a:schemeClr>
                </a:solidFill>
              </a:endParaRPr>
            </a:p>
          </p:txBody>
        </p:sp>
        <p:pic>
          <p:nvPicPr>
            <p:cNvPr id="8" name="Picture 7">
              <a:extLst>
                <a:ext uri="{FF2B5EF4-FFF2-40B4-BE49-F238E27FC236}">
                  <a16:creationId xmlns:a16="http://schemas.microsoft.com/office/drawing/2014/main" id="{F5B29F21-8D19-47FA-9A53-9AA5A1905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1038" y="1628776"/>
              <a:ext cx="1785937" cy="850106"/>
            </a:xfrm>
            <a:prstGeom prst="rect">
              <a:avLst/>
            </a:prstGeom>
          </p:spPr>
        </p:pic>
        <p:pic>
          <p:nvPicPr>
            <p:cNvPr id="9" name="Picture 8">
              <a:extLst>
                <a:ext uri="{FF2B5EF4-FFF2-40B4-BE49-F238E27FC236}">
                  <a16:creationId xmlns:a16="http://schemas.microsoft.com/office/drawing/2014/main" id="{7EB4D99C-E677-4EFB-88D5-5C09E54B1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344" y="1607343"/>
              <a:ext cx="932259" cy="661904"/>
            </a:xfrm>
            <a:prstGeom prst="rect">
              <a:avLst/>
            </a:prstGeom>
          </p:spPr>
        </p:pic>
        <p:sp>
          <p:nvSpPr>
            <p:cNvPr id="10" name="TextBox 9">
              <a:extLst>
                <a:ext uri="{FF2B5EF4-FFF2-40B4-BE49-F238E27FC236}">
                  <a16:creationId xmlns:a16="http://schemas.microsoft.com/office/drawing/2014/main" id="{77E0EA37-C92F-490F-B848-9E462A565CEC}"/>
                </a:ext>
              </a:extLst>
            </p:cNvPr>
            <p:cNvSpPr txBox="1"/>
            <p:nvPr/>
          </p:nvSpPr>
          <p:spPr>
            <a:xfrm>
              <a:off x="7014918" y="2544060"/>
              <a:ext cx="3659913" cy="36916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scene3d>
                <a:camera prst="orthographicFront"/>
                <a:lightRig rig="harsh" dir="t"/>
              </a:scene3d>
              <a:sp3d prstMaterial="matte">
                <a:contourClr>
                  <a:schemeClr val="bg1">
                    <a:lumMod val="65000"/>
                  </a:schemeClr>
                </a:contourClr>
              </a:sp3d>
            </a:bodyPr>
            <a:lstStyle/>
            <a:p>
              <a:pPr algn="ctr"/>
              <a:r>
                <a:rPr lang="en-US" sz="2000" b="1" dirty="0">
                  <a:ln/>
                  <a:solidFill>
                    <a:schemeClr val="accent6">
                      <a:lumMod val="50000"/>
                    </a:schemeClr>
                  </a:solidFill>
                  <a:effectLst>
                    <a:outerShdw blurRad="38100" dist="38100" dir="2700000" algn="tl">
                      <a:srgbClr val="000000">
                        <a:alpha val="43137"/>
                      </a:srgbClr>
                    </a:outerShdw>
                  </a:effectLst>
                  <a:latin typeface="+mj-lt"/>
                  <a:cs typeface="Arial" panose="020B0604020202020204" pitchFamily="34" charset="0"/>
                </a:rPr>
                <a:t>T</a:t>
              </a:r>
              <a:r>
                <a:rPr lang="en-US" sz="2000" b="1" dirty="0">
                  <a:ln/>
                  <a:solidFill>
                    <a:schemeClr val="tx1">
                      <a:lumMod val="85000"/>
                      <a:lumOff val="15000"/>
                    </a:schemeClr>
                  </a:solidFill>
                  <a:effectLst>
                    <a:outerShdw blurRad="38100" dist="38100" dir="2700000" algn="tl">
                      <a:srgbClr val="000000">
                        <a:alpha val="43137"/>
                      </a:srgbClr>
                    </a:outerShdw>
                  </a:effectLst>
                  <a:latin typeface="+mj-lt"/>
                  <a:cs typeface="Arial" panose="020B0604020202020204" pitchFamily="34" charset="0"/>
                </a:rPr>
                <a:t>EMA 4: MEMACU KELESTARIAN</a:t>
              </a:r>
              <a:endParaRPr lang="en-US" sz="2000" b="1" dirty="0">
                <a:ln/>
                <a:solidFill>
                  <a:schemeClr val="tx1">
                    <a:lumMod val="85000"/>
                    <a:lumOff val="15000"/>
                  </a:schemeClr>
                </a:solidFill>
                <a:effectLst>
                  <a:outerShdw blurRad="38100" dist="38100" dir="2700000" algn="tl">
                    <a:srgbClr val="000000">
                      <a:alpha val="43137"/>
                    </a:srgbClr>
                  </a:outerShdw>
                </a:effectLst>
                <a:latin typeface="+mj-lt"/>
              </a:endParaRPr>
            </a:p>
          </p:txBody>
        </p:sp>
      </p:grpSp>
      <p:sp>
        <p:nvSpPr>
          <p:cNvPr id="2" name="Rectangle 1">
            <a:extLst>
              <a:ext uri="{FF2B5EF4-FFF2-40B4-BE49-F238E27FC236}">
                <a16:creationId xmlns:a16="http://schemas.microsoft.com/office/drawing/2014/main" id="{561D1697-2710-4E1A-B3E9-76D981EB8F4C}"/>
              </a:ext>
            </a:extLst>
          </p:cNvPr>
          <p:cNvSpPr/>
          <p:nvPr/>
        </p:nvSpPr>
        <p:spPr>
          <a:xfrm>
            <a:off x="3657600" y="3880884"/>
            <a:ext cx="1924493" cy="2977116"/>
          </a:xfrm>
          <a:prstGeom prst="rect">
            <a:avLst/>
          </a:prstGeom>
          <a:noFill/>
          <a:ln w="762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660993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495AE1-9641-4815-BAE9-CBEE234745B6}"/>
              </a:ext>
            </a:extLst>
          </p:cNvPr>
          <p:cNvPicPr>
            <a:picLocks noChangeAspect="1"/>
          </p:cNvPicPr>
          <p:nvPr/>
        </p:nvPicPr>
        <p:blipFill rotWithShape="1">
          <a:blip r:embed="rId2">
            <a:extLst>
              <a:ext uri="{28A0092B-C50C-407E-A947-70E740481C1C}">
                <a14:useLocalDpi xmlns:a14="http://schemas.microsoft.com/office/drawing/2010/main" val="0"/>
              </a:ext>
            </a:extLst>
          </a:blip>
          <a:srcRect l="9902" t="2349" r="71123" b="12279"/>
          <a:stretch/>
        </p:blipFill>
        <p:spPr>
          <a:xfrm>
            <a:off x="0" y="14990"/>
            <a:ext cx="2283299" cy="6843010"/>
          </a:xfrm>
          <a:prstGeom prst="rect">
            <a:avLst/>
          </a:prstGeom>
        </p:spPr>
      </p:pic>
      <p:pic>
        <p:nvPicPr>
          <p:cNvPr id="28674" name="Picture 2"/>
          <p:cNvPicPr>
            <a:picLocks noChangeAspect="1" noChangeArrowheads="1"/>
          </p:cNvPicPr>
          <p:nvPr/>
        </p:nvPicPr>
        <p:blipFill>
          <a:blip r:embed="rId3"/>
          <a:srcRect/>
          <a:stretch>
            <a:fillRect/>
          </a:stretch>
        </p:blipFill>
        <p:spPr bwMode="auto">
          <a:xfrm>
            <a:off x="2626242" y="14990"/>
            <a:ext cx="9565758" cy="6843010"/>
          </a:xfrm>
          <a:prstGeom prst="rect">
            <a:avLst/>
          </a:prstGeom>
          <a:noFill/>
          <a:ln w="9525">
            <a:noFill/>
            <a:miter lim="800000"/>
            <a:headEnd/>
            <a:tailEnd/>
          </a:ln>
          <a:effectLst/>
        </p:spPr>
      </p:pic>
      <p:sp>
        <p:nvSpPr>
          <p:cNvPr id="5" name="Rectangle 4"/>
          <p:cNvSpPr/>
          <p:nvPr/>
        </p:nvSpPr>
        <p:spPr>
          <a:xfrm>
            <a:off x="143254" y="1412327"/>
            <a:ext cx="3533137" cy="1754326"/>
          </a:xfrm>
          <a:prstGeom prst="rect">
            <a:avLst/>
          </a:prstGeom>
        </p:spPr>
        <p:txBody>
          <a:bodyPr wrap="square">
            <a:spAutoFit/>
          </a:bodyPr>
          <a:lstStyle/>
          <a:p>
            <a:r>
              <a:rPr lang="en-MY" sz="3600" b="1" dirty="0">
                <a:solidFill>
                  <a:schemeClr val="accent4">
                    <a:lumMod val="75000"/>
                  </a:schemeClr>
                </a:solidFill>
                <a:effectLst>
                  <a:outerShdw blurRad="38100" dist="38100" dir="2700000" algn="tl">
                    <a:srgbClr val="000000">
                      <a:alpha val="43137"/>
                    </a:srgbClr>
                  </a:outerShdw>
                </a:effectLst>
                <a:latin typeface="+mj-lt"/>
                <a:cs typeface="Arial" pitchFamily="34" charset="0"/>
              </a:rPr>
              <a:t>NATIONAL CONSTRUCTION POLICY 2030</a:t>
            </a:r>
          </a:p>
        </p:txBody>
      </p:sp>
      <p:grpSp>
        <p:nvGrpSpPr>
          <p:cNvPr id="4" name="Group 3">
            <a:extLst>
              <a:ext uri="{FF2B5EF4-FFF2-40B4-BE49-F238E27FC236}">
                <a16:creationId xmlns:a16="http://schemas.microsoft.com/office/drawing/2014/main" id="{1DC6B483-34A4-4FD1-AB68-FC1BA584D919}"/>
              </a:ext>
            </a:extLst>
          </p:cNvPr>
          <p:cNvGrpSpPr/>
          <p:nvPr/>
        </p:nvGrpSpPr>
        <p:grpSpPr>
          <a:xfrm>
            <a:off x="0" y="0"/>
            <a:ext cx="545910" cy="1229632"/>
            <a:chOff x="3330054" y="-600501"/>
            <a:chExt cx="545910" cy="894865"/>
          </a:xfrm>
        </p:grpSpPr>
        <p:sp>
          <p:nvSpPr>
            <p:cNvPr id="6" name="Rectangle 5">
              <a:extLst>
                <a:ext uri="{FF2B5EF4-FFF2-40B4-BE49-F238E27FC236}">
                  <a16:creationId xmlns:a16="http://schemas.microsoft.com/office/drawing/2014/main" id="{48AC8E7E-5EAE-481E-9930-89F14A40DA9E}"/>
                </a:ext>
              </a:extLst>
            </p:cNvPr>
            <p:cNvSpPr/>
            <p:nvPr/>
          </p:nvSpPr>
          <p:spPr>
            <a:xfrm>
              <a:off x="3330054" y="-600501"/>
              <a:ext cx="545910" cy="60050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747ED4B-18AE-4779-895E-EF4B02EA67FD}"/>
                </a:ext>
              </a:extLst>
            </p:cNvPr>
            <p:cNvSpPr/>
            <p:nvPr/>
          </p:nvSpPr>
          <p:spPr>
            <a:xfrm>
              <a:off x="3330054" y="56394"/>
              <a:ext cx="545910" cy="2379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874A24FE-9D5A-40BC-9F29-661A782404A6}"/>
              </a:ext>
            </a:extLst>
          </p:cNvPr>
          <p:cNvSpPr/>
          <p:nvPr/>
        </p:nvSpPr>
        <p:spPr>
          <a:xfrm>
            <a:off x="3538330" y="902638"/>
            <a:ext cx="2335696" cy="1661658"/>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Rectangle 8">
            <a:extLst>
              <a:ext uri="{FF2B5EF4-FFF2-40B4-BE49-F238E27FC236}">
                <a16:creationId xmlns:a16="http://schemas.microsoft.com/office/drawing/2014/main" id="{51F6EA1C-28A8-47E3-BE61-4388F4BF1611}"/>
              </a:ext>
            </a:extLst>
          </p:cNvPr>
          <p:cNvSpPr/>
          <p:nvPr/>
        </p:nvSpPr>
        <p:spPr>
          <a:xfrm>
            <a:off x="3332921" y="3731540"/>
            <a:ext cx="1278836" cy="1188330"/>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Rectangle 10">
            <a:extLst>
              <a:ext uri="{FF2B5EF4-FFF2-40B4-BE49-F238E27FC236}">
                <a16:creationId xmlns:a16="http://schemas.microsoft.com/office/drawing/2014/main" id="{460D75FC-7959-42DB-8201-E9734EC1B6EE}"/>
              </a:ext>
            </a:extLst>
          </p:cNvPr>
          <p:cNvSpPr/>
          <p:nvPr/>
        </p:nvSpPr>
        <p:spPr>
          <a:xfrm>
            <a:off x="7409120" y="2572488"/>
            <a:ext cx="2156637" cy="926086"/>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BD5028C-6A47-4FC9-908E-815E75E2DDD7}"/>
              </a:ext>
            </a:extLst>
          </p:cNvPr>
          <p:cNvGrpSpPr/>
          <p:nvPr/>
        </p:nvGrpSpPr>
        <p:grpSpPr>
          <a:xfrm>
            <a:off x="-2239754" y="6532580"/>
            <a:ext cx="14431754" cy="237970"/>
            <a:chOff x="791570" y="6617916"/>
            <a:chExt cx="8352430" cy="137726"/>
          </a:xfrm>
        </p:grpSpPr>
        <p:sp>
          <p:nvSpPr>
            <p:cNvPr id="31" name="Rectangle 30">
              <a:extLst>
                <a:ext uri="{FF2B5EF4-FFF2-40B4-BE49-F238E27FC236}">
                  <a16:creationId xmlns:a16="http://schemas.microsoft.com/office/drawing/2014/main" id="{76674C46-BEE9-4CE8-BE36-EAE1C1D905C4}"/>
                </a:ext>
              </a:extLst>
            </p:cNvPr>
            <p:cNvSpPr/>
            <p:nvPr/>
          </p:nvSpPr>
          <p:spPr>
            <a:xfrm>
              <a:off x="791570" y="6617916"/>
              <a:ext cx="7574508" cy="1377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86ACEDC-1A22-4967-B439-478D1B60CA1F}"/>
                </a:ext>
              </a:extLst>
            </p:cNvPr>
            <p:cNvSpPr/>
            <p:nvPr/>
          </p:nvSpPr>
          <p:spPr>
            <a:xfrm>
              <a:off x="8411569" y="6617916"/>
              <a:ext cx="732431" cy="13772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9" name="Picture 28">
            <a:extLst>
              <a:ext uri="{FF2B5EF4-FFF2-40B4-BE49-F238E27FC236}">
                <a16:creationId xmlns:a16="http://schemas.microsoft.com/office/drawing/2014/main" id="{9F65ED85-703F-42AD-BD50-69B024CB1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576" y="0"/>
            <a:ext cx="3664424" cy="2442949"/>
          </a:xfrm>
          <a:prstGeom prst="rect">
            <a:avLst/>
          </a:prstGeom>
        </p:spPr>
      </p:pic>
      <p:sp>
        <p:nvSpPr>
          <p:cNvPr id="9" name="Rounded Rectangle 8"/>
          <p:cNvSpPr/>
          <p:nvPr/>
        </p:nvSpPr>
        <p:spPr>
          <a:xfrm>
            <a:off x="307039" y="1173436"/>
            <a:ext cx="11157632" cy="512268"/>
          </a:xfrm>
          <a:prstGeom prst="roundRect">
            <a:avLst/>
          </a:prstGeom>
        </p:spPr>
        <p:style>
          <a:lnRef idx="0">
            <a:schemeClr val="accent5"/>
          </a:lnRef>
          <a:fillRef idx="3">
            <a:schemeClr val="accent5"/>
          </a:fillRef>
          <a:effectRef idx="3">
            <a:schemeClr val="accent5"/>
          </a:effectRef>
          <a:fontRef idx="minor">
            <a:schemeClr val="lt1"/>
          </a:fontRef>
        </p:style>
        <p:txBody>
          <a:bodyPr lIns="91429" tIns="45715" rIns="91429" bIns="45715" rtlCol="0" anchor="ctr"/>
          <a:lstStyle/>
          <a:p>
            <a:pPr algn="ctr"/>
            <a:r>
              <a:rPr lang="en-MY" sz="2400" b="1" dirty="0" smtClean="0">
                <a:solidFill>
                  <a:schemeClr val="tx1"/>
                </a:solidFill>
                <a:effectLst>
                  <a:outerShdw blurRad="38100" dist="38100" dir="2700000" algn="tl">
                    <a:srgbClr val="000000">
                      <a:alpha val="43137"/>
                    </a:srgbClr>
                  </a:outerShdw>
                </a:effectLst>
                <a:latin typeface="+mj-lt"/>
              </a:rPr>
              <a:t>SUSTAINABLE INFRASTRUCTURE </a:t>
            </a:r>
            <a:r>
              <a:rPr lang="en-MY" sz="2400" b="1" dirty="0">
                <a:solidFill>
                  <a:schemeClr val="tx1"/>
                </a:solidFill>
                <a:effectLst>
                  <a:outerShdw blurRad="38100" dist="38100" dir="2700000" algn="tl">
                    <a:srgbClr val="000000">
                      <a:alpha val="43137"/>
                    </a:srgbClr>
                  </a:outerShdw>
                </a:effectLst>
                <a:latin typeface="+mj-lt"/>
              </a:rPr>
              <a:t>AND BUILDING DEVELOPMENT</a:t>
            </a:r>
          </a:p>
        </p:txBody>
      </p:sp>
      <p:sp>
        <p:nvSpPr>
          <p:cNvPr id="13" name="TextBox 12"/>
          <p:cNvSpPr txBox="1"/>
          <p:nvPr/>
        </p:nvSpPr>
        <p:spPr>
          <a:xfrm>
            <a:off x="3930963" y="534891"/>
            <a:ext cx="4330074" cy="523210"/>
          </a:xfrm>
          <a:prstGeom prst="rect">
            <a:avLst/>
          </a:prstGeom>
          <a:noFill/>
        </p:spPr>
        <p:txBody>
          <a:bodyPr wrap="none" lIns="91429" tIns="45715" rIns="91429" bIns="45715" rtlCol="0">
            <a:spAutoFit/>
          </a:bodyPr>
          <a:lstStyle/>
          <a:p>
            <a:pPr algn="ctr"/>
            <a:r>
              <a:rPr lang="en-US" sz="2800" b="1" dirty="0">
                <a:solidFill>
                  <a:schemeClr val="tx1">
                    <a:lumMod val="75000"/>
                    <a:lumOff val="25000"/>
                  </a:schemeClr>
                </a:solidFill>
                <a:latin typeface="+mj-lt"/>
                <a:cs typeface="Arial" pitchFamily="34" charset="0"/>
              </a:rPr>
              <a:t>Customer Value Proposition</a:t>
            </a:r>
            <a:endParaRPr lang="en-MY" sz="2800" b="1" dirty="0">
              <a:solidFill>
                <a:schemeClr val="tx1">
                  <a:lumMod val="75000"/>
                  <a:lumOff val="25000"/>
                </a:schemeClr>
              </a:solidFill>
              <a:latin typeface="+mj-lt"/>
              <a:cs typeface="Arial" pitchFamily="34" charset="0"/>
            </a:endParaRPr>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16000"/>
                    </a14:imgEffect>
                  </a14:imgLayer>
                </a14:imgProps>
              </a:ext>
              <a:ext uri="{28A0092B-C50C-407E-A947-70E740481C1C}">
                <a14:useLocalDpi xmlns:a14="http://schemas.microsoft.com/office/drawing/2010/main" val="0"/>
              </a:ext>
            </a:extLst>
          </a:blip>
          <a:srcRect l="66604" t="46667" r="19065" b="31111"/>
          <a:stretch/>
        </p:blipFill>
        <p:spPr>
          <a:xfrm>
            <a:off x="7946083" y="2883848"/>
            <a:ext cx="1077011" cy="1043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43F601AA-C2A8-40C2-996A-AB4B0EFED204}"/>
              </a:ext>
            </a:extLst>
          </p:cNvPr>
          <p:cNvGrpSpPr/>
          <p:nvPr/>
        </p:nvGrpSpPr>
        <p:grpSpPr>
          <a:xfrm>
            <a:off x="746652" y="1575677"/>
            <a:ext cx="11181291" cy="4983564"/>
            <a:chOff x="380098" y="1510111"/>
            <a:chExt cx="11181291" cy="4983564"/>
          </a:xfrm>
        </p:grpSpPr>
        <p:sp>
          <p:nvSpPr>
            <p:cNvPr id="4" name="Rounded Rectangle 3"/>
            <p:cNvSpPr/>
            <p:nvPr/>
          </p:nvSpPr>
          <p:spPr>
            <a:xfrm>
              <a:off x="419101" y="1994190"/>
              <a:ext cx="2235200" cy="761999"/>
            </a:xfrm>
            <a:prstGeom prst="roundRect">
              <a:avLst/>
            </a:prstGeom>
            <a:ln/>
          </p:spPr>
          <p:style>
            <a:lnRef idx="0">
              <a:schemeClr val="accent4"/>
            </a:lnRef>
            <a:fillRef idx="3">
              <a:schemeClr val="accent4"/>
            </a:fillRef>
            <a:effectRef idx="3">
              <a:schemeClr val="accent4"/>
            </a:effectRef>
            <a:fontRef idx="minor">
              <a:schemeClr val="lt1"/>
            </a:fontRef>
          </p:style>
          <p:txBody>
            <a:bodyPr lIns="91429" tIns="45715" rIns="91429" bIns="45715" rtlCol="0" anchor="ctr"/>
            <a:lstStyle/>
            <a:p>
              <a:pPr algn="ctr"/>
              <a:r>
                <a:rPr lang="ms-MY" sz="1600" b="1" dirty="0">
                  <a:solidFill>
                    <a:schemeClr val="bg1"/>
                  </a:solidFill>
                  <a:latin typeface="+mj-lt"/>
                </a:rPr>
                <a:t>OPTIMUM MAINTENANCE &amp; OPERATIONAL COST</a:t>
              </a:r>
            </a:p>
          </p:txBody>
        </p:sp>
        <p:sp>
          <p:nvSpPr>
            <p:cNvPr id="5" name="Rounded Rectangle 4"/>
            <p:cNvSpPr/>
            <p:nvPr/>
          </p:nvSpPr>
          <p:spPr>
            <a:xfrm>
              <a:off x="2945776" y="1987448"/>
              <a:ext cx="1965069" cy="768740"/>
            </a:xfrm>
            <a:prstGeom prst="roundRect">
              <a:avLst/>
            </a:prstGeom>
            <a:ln/>
          </p:spPr>
          <p:style>
            <a:lnRef idx="0">
              <a:schemeClr val="accent4"/>
            </a:lnRef>
            <a:fillRef idx="3">
              <a:schemeClr val="accent4"/>
            </a:fillRef>
            <a:effectRef idx="3">
              <a:schemeClr val="accent4"/>
            </a:effectRef>
            <a:fontRef idx="minor">
              <a:schemeClr val="lt1"/>
            </a:fontRef>
          </p:style>
          <p:txBody>
            <a:bodyPr lIns="91429" tIns="45715" rIns="91429" bIns="45715" rtlCol="0" anchor="ctr"/>
            <a:lstStyle/>
            <a:p>
              <a:pPr algn="ctr"/>
              <a:r>
                <a:rPr lang="ms-MY" sz="1600" b="1" dirty="0">
                  <a:solidFill>
                    <a:schemeClr val="bg1"/>
                  </a:solidFill>
                  <a:latin typeface="+mj-lt"/>
                </a:rPr>
                <a:t>CONDUCIVE ENVIRONMENT</a:t>
              </a:r>
            </a:p>
          </p:txBody>
        </p:sp>
        <p:sp>
          <p:nvSpPr>
            <p:cNvPr id="6" name="Rounded Rectangle 5"/>
            <p:cNvSpPr/>
            <p:nvPr/>
          </p:nvSpPr>
          <p:spPr>
            <a:xfrm>
              <a:off x="5088308" y="1981175"/>
              <a:ext cx="1968202" cy="761999"/>
            </a:xfrm>
            <a:prstGeom prst="roundRect">
              <a:avLst/>
            </a:prstGeom>
            <a:ln/>
          </p:spPr>
          <p:style>
            <a:lnRef idx="0">
              <a:schemeClr val="accent4"/>
            </a:lnRef>
            <a:fillRef idx="3">
              <a:schemeClr val="accent4"/>
            </a:fillRef>
            <a:effectRef idx="3">
              <a:schemeClr val="accent4"/>
            </a:effectRef>
            <a:fontRef idx="minor">
              <a:schemeClr val="lt1"/>
            </a:fontRef>
          </p:style>
          <p:txBody>
            <a:bodyPr lIns="91429" tIns="45715" rIns="91429" bIns="45715" rtlCol="0" anchor="ctr"/>
            <a:lstStyle/>
            <a:p>
              <a:pPr algn="ctr"/>
              <a:r>
                <a:rPr lang="ms-MY" sz="1600" b="1" dirty="0">
                  <a:solidFill>
                    <a:schemeClr val="bg1"/>
                  </a:solidFill>
                  <a:latin typeface="+mj-lt"/>
                </a:rPr>
                <a:t>MINIMISE ENVIRONMENTAL IMPACT</a:t>
              </a:r>
            </a:p>
          </p:txBody>
        </p:sp>
        <p:sp>
          <p:nvSpPr>
            <p:cNvPr id="7" name="Rounded Rectangle 6"/>
            <p:cNvSpPr/>
            <p:nvPr/>
          </p:nvSpPr>
          <p:spPr>
            <a:xfrm>
              <a:off x="7449365" y="1981175"/>
              <a:ext cx="1968901" cy="761999"/>
            </a:xfrm>
            <a:prstGeom prst="roundRect">
              <a:avLst/>
            </a:prstGeom>
            <a:ln/>
          </p:spPr>
          <p:style>
            <a:lnRef idx="0">
              <a:schemeClr val="accent4"/>
            </a:lnRef>
            <a:fillRef idx="3">
              <a:schemeClr val="accent4"/>
            </a:fillRef>
            <a:effectRef idx="3">
              <a:schemeClr val="accent4"/>
            </a:effectRef>
            <a:fontRef idx="minor">
              <a:schemeClr val="lt1"/>
            </a:fontRef>
          </p:style>
          <p:txBody>
            <a:bodyPr lIns="91429" tIns="45715" rIns="91429" bIns="45715" rtlCol="0" anchor="ctr"/>
            <a:lstStyle/>
            <a:p>
              <a:pPr algn="ctr"/>
              <a:r>
                <a:rPr lang="ms-MY" sz="1600" b="1" dirty="0">
                  <a:solidFill>
                    <a:schemeClr val="bg1"/>
                  </a:solidFill>
                  <a:latin typeface="+mj-lt"/>
                </a:rPr>
                <a:t>INCLUSIVE DESIGN</a:t>
              </a:r>
            </a:p>
          </p:txBody>
        </p:sp>
        <p:sp>
          <p:nvSpPr>
            <p:cNvPr id="8" name="Rounded Rectangle 7"/>
            <p:cNvSpPr/>
            <p:nvPr/>
          </p:nvSpPr>
          <p:spPr>
            <a:xfrm>
              <a:off x="9591506" y="1994190"/>
              <a:ext cx="1969883" cy="750503"/>
            </a:xfrm>
            <a:prstGeom prst="roundRect">
              <a:avLst/>
            </a:prstGeom>
            <a:ln/>
          </p:spPr>
          <p:style>
            <a:lnRef idx="0">
              <a:schemeClr val="accent4"/>
            </a:lnRef>
            <a:fillRef idx="3">
              <a:schemeClr val="accent4"/>
            </a:fillRef>
            <a:effectRef idx="3">
              <a:schemeClr val="accent4"/>
            </a:effectRef>
            <a:fontRef idx="minor">
              <a:schemeClr val="lt1"/>
            </a:fontRef>
          </p:style>
          <p:txBody>
            <a:bodyPr lIns="91429" tIns="45715" rIns="91429" bIns="45715" rtlCol="0" anchor="ctr"/>
            <a:lstStyle/>
            <a:p>
              <a:pPr algn="ctr"/>
              <a:r>
                <a:rPr lang="ms-MY" sz="1600" b="1" dirty="0">
                  <a:solidFill>
                    <a:schemeClr val="bg1"/>
                  </a:solidFill>
                  <a:latin typeface="+mj-lt"/>
                </a:rPr>
                <a:t>HEALTH &amp;WELL BEING</a:t>
              </a:r>
            </a:p>
          </p:txBody>
        </p:sp>
        <p:pic>
          <p:nvPicPr>
            <p:cNvPr id="14" name="Picture 1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2512" t="21515" r="3473" b="56061"/>
            <a:stretch/>
          </p:blipFill>
          <p:spPr>
            <a:xfrm>
              <a:off x="393701" y="2896074"/>
              <a:ext cx="1077011" cy="1077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3914" t="46263" r="81881" b="30909"/>
            <a:stretch/>
          </p:blipFill>
          <p:spPr>
            <a:xfrm>
              <a:off x="1594755" y="2896074"/>
              <a:ext cx="1072246" cy="1077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35290" t="46363" r="50631" b="31112"/>
            <a:stretch/>
          </p:blipFill>
          <p:spPr>
            <a:xfrm>
              <a:off x="380098" y="4137141"/>
              <a:ext cx="1072246" cy="1072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6604" t="46667" r="19065" b="31111"/>
            <a:stretch/>
          </p:blipFill>
          <p:spPr>
            <a:xfrm>
              <a:off x="1577290" y="4144806"/>
              <a:ext cx="1077011" cy="1064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82386" t="46363" r="3473" b="31011"/>
            <a:stretch/>
          </p:blipFill>
          <p:spPr>
            <a:xfrm>
              <a:off x="380098" y="5373443"/>
              <a:ext cx="1043799" cy="1043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rotWithShape="1">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l="35417" t="21515" r="50568" b="56061"/>
            <a:stretch/>
          </p:blipFill>
          <p:spPr>
            <a:xfrm>
              <a:off x="3315334" y="2896075"/>
              <a:ext cx="1101181" cy="1075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l="3914" t="46263" r="81881" b="30909"/>
            <a:stretch/>
          </p:blipFill>
          <p:spPr>
            <a:xfrm>
              <a:off x="3323151" y="4137141"/>
              <a:ext cx="1096309" cy="1101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rotWithShape="1">
            <a:blip r:embed="rId19" cstate="print">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val="0"/>
                </a:ext>
              </a:extLst>
            </a:blip>
            <a:srcRect l="3978" t="71715" r="81881" b="6062"/>
            <a:stretch/>
          </p:blipFill>
          <p:spPr>
            <a:xfrm>
              <a:off x="5537541" y="2883848"/>
              <a:ext cx="1107818" cy="10880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rotWithShape="1">
            <a:blip r:embed="rId21" cstate="print">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val="0"/>
                </a:ext>
              </a:extLst>
            </a:blip>
            <a:srcRect l="19571" t="71616" r="66288" b="5859"/>
            <a:stretch/>
          </p:blipFill>
          <p:spPr>
            <a:xfrm>
              <a:off x="5546157" y="4137141"/>
              <a:ext cx="1099685" cy="1094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sharpenSoften amount="50000"/>
                      </a14:imgEffect>
                    </a14:imgLayer>
                  </a14:imgProps>
                </a:ext>
                <a:ext uri="{28A0092B-C50C-407E-A947-70E740481C1C}">
                  <a14:useLocalDpi xmlns:a14="http://schemas.microsoft.com/office/drawing/2010/main" val="0"/>
                </a:ext>
              </a:extLst>
            </a:blip>
            <a:srcRect l="35353" t="71515" r="50442" b="5757"/>
            <a:stretch/>
          </p:blipFill>
          <p:spPr>
            <a:xfrm>
              <a:off x="5548858" y="5397174"/>
              <a:ext cx="1096501" cy="1096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p:cNvPicPr>
              <a:picLocks noChangeAspect="1"/>
            </p:cNvPicPr>
            <p:nvPr/>
          </p:nvPicPr>
          <p:blipFill rotWithShape="1">
            <a:blip r:embed="rId25" cstate="print">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rcRect l="35417" t="21515" r="50568" b="56061"/>
            <a:stretch/>
          </p:blipFill>
          <p:spPr>
            <a:xfrm>
              <a:off x="10023067" y="2870103"/>
              <a:ext cx="1101181" cy="1101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Rounded Rectangle 32"/>
            <p:cNvSpPr/>
            <p:nvPr/>
          </p:nvSpPr>
          <p:spPr>
            <a:xfrm>
              <a:off x="419101" y="1534540"/>
              <a:ext cx="2235200" cy="57193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lIns="91429" tIns="45715" rIns="91429" bIns="45715" rtlCol="0" anchor="ctr"/>
            <a:lstStyle/>
            <a:p>
              <a:pPr algn="ctr"/>
              <a:r>
                <a:rPr lang="ms-MY" b="1" dirty="0">
                  <a:solidFill>
                    <a:srgbClr val="0099CC"/>
                  </a:solidFill>
                  <a:latin typeface="+mj-lt"/>
                </a:rPr>
                <a:t>ECONOMY</a:t>
              </a:r>
              <a:endParaRPr lang="ms-MY" sz="1600" b="1" dirty="0">
                <a:solidFill>
                  <a:srgbClr val="0099CC"/>
                </a:solidFill>
                <a:latin typeface="+mj-lt"/>
              </a:endParaRPr>
            </a:p>
          </p:txBody>
        </p:sp>
        <p:sp>
          <p:nvSpPr>
            <p:cNvPr id="34" name="Rounded Rectangle 33"/>
            <p:cNvSpPr/>
            <p:nvPr/>
          </p:nvSpPr>
          <p:spPr>
            <a:xfrm>
              <a:off x="2768313" y="1532694"/>
              <a:ext cx="4590763" cy="57193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lIns="91429" tIns="45715" rIns="91429" bIns="45715" rtlCol="0" anchor="ctr"/>
            <a:lstStyle/>
            <a:p>
              <a:pPr algn="ctr"/>
              <a:r>
                <a:rPr lang="ms-MY" b="1" dirty="0">
                  <a:solidFill>
                    <a:srgbClr val="0099CC"/>
                  </a:solidFill>
                  <a:latin typeface="+mj-lt"/>
                </a:rPr>
                <a:t>ENVIRONMENT</a:t>
              </a:r>
            </a:p>
          </p:txBody>
        </p:sp>
        <p:sp>
          <p:nvSpPr>
            <p:cNvPr id="35" name="Rounded Rectangle 34"/>
            <p:cNvSpPr/>
            <p:nvPr/>
          </p:nvSpPr>
          <p:spPr>
            <a:xfrm>
              <a:off x="7756436" y="1510111"/>
              <a:ext cx="3407593" cy="57193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lIns="91429" tIns="45715" rIns="91429" bIns="45715" rtlCol="0" anchor="ctr"/>
            <a:lstStyle/>
            <a:p>
              <a:pPr algn="ctr"/>
              <a:r>
                <a:rPr lang="ms-MY" b="1" dirty="0">
                  <a:solidFill>
                    <a:srgbClr val="0099CC"/>
                  </a:solidFill>
                  <a:latin typeface="+mj-lt"/>
                </a:rPr>
                <a:t>SOCIAL</a:t>
              </a:r>
            </a:p>
          </p:txBody>
        </p:sp>
      </p:grpSp>
      <p:cxnSp>
        <p:nvCxnSpPr>
          <p:cNvPr id="37" name="Straight Connector 36"/>
          <p:cNvCxnSpPr/>
          <p:nvPr/>
        </p:nvCxnSpPr>
        <p:spPr>
          <a:xfrm flipH="1">
            <a:off x="3174753" y="1717854"/>
            <a:ext cx="38684" cy="4969706"/>
          </a:xfrm>
          <a:prstGeom prst="line">
            <a:avLst/>
          </a:prstGeom>
          <a:ln w="57150">
            <a:solidFill>
              <a:srgbClr val="FF0000"/>
            </a:solidFill>
            <a:prstDash val="sysDot"/>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H="1">
            <a:off x="7558745" y="1749567"/>
            <a:ext cx="38684" cy="4969706"/>
          </a:xfrm>
          <a:prstGeom prst="line">
            <a:avLst/>
          </a:prstGeom>
          <a:ln w="57150">
            <a:solidFill>
              <a:srgbClr val="FF0000"/>
            </a:solidFill>
            <a:prstDash val="sysDot"/>
          </a:ln>
        </p:spPr>
        <p:style>
          <a:lnRef idx="3">
            <a:schemeClr val="accent2"/>
          </a:lnRef>
          <a:fillRef idx="0">
            <a:schemeClr val="accent2"/>
          </a:fillRef>
          <a:effectRef idx="2">
            <a:schemeClr val="accent2"/>
          </a:effectRef>
          <a:fontRef idx="minor">
            <a:schemeClr val="tx1"/>
          </a:fontRef>
        </p:style>
      </p:cxnSp>
      <p:sp>
        <p:nvSpPr>
          <p:cNvPr id="40" name="Rectangle 39"/>
          <p:cNvSpPr/>
          <p:nvPr/>
        </p:nvSpPr>
        <p:spPr>
          <a:xfrm>
            <a:off x="380099" y="138727"/>
            <a:ext cx="11170858" cy="523220"/>
          </a:xfrm>
          <a:prstGeom prst="rect">
            <a:avLst/>
          </a:prstGeom>
        </p:spPr>
        <p:txBody>
          <a:bodyPr wrap="square">
            <a:spAutoFit/>
          </a:bodyPr>
          <a:lstStyle/>
          <a:p>
            <a:pPr algn="ctr"/>
            <a:r>
              <a:rPr lang="en-MY" sz="2800" b="1" dirty="0">
                <a:solidFill>
                  <a:schemeClr val="bg2">
                    <a:lumMod val="50000"/>
                  </a:schemeClr>
                </a:solidFill>
                <a:effectLst>
                  <a:outerShdw blurRad="38100" dist="38100" dir="2700000" algn="tl">
                    <a:srgbClr val="000000">
                      <a:alpha val="43137"/>
                    </a:srgbClr>
                  </a:outerShdw>
                </a:effectLst>
                <a:latin typeface="+mj-lt"/>
                <a:cs typeface="Arial" pitchFamily="34" charset="0"/>
              </a:rPr>
              <a:t>JKR STRATEGIC PLAN: LEADING SUSTAINABILITY  2021-2025</a:t>
            </a:r>
          </a:p>
        </p:txBody>
      </p:sp>
    </p:spTree>
    <p:extLst>
      <p:ext uri="{BB962C8B-B14F-4D97-AF65-F5344CB8AC3E}">
        <p14:creationId xmlns:p14="http://schemas.microsoft.com/office/powerpoint/2010/main" val="3778559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CD08ED-4FE9-4F7E-9DE9-0A935FA9F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576" y="0"/>
            <a:ext cx="3664424" cy="2442949"/>
          </a:xfrm>
          <a:prstGeom prst="rect">
            <a:avLst/>
          </a:prstGeom>
        </p:spPr>
      </p:pic>
      <p:pic>
        <p:nvPicPr>
          <p:cNvPr id="5" name="Picture 4"/>
          <p:cNvPicPr>
            <a:picLocks noChangeAspect="1"/>
          </p:cNvPicPr>
          <p:nvPr/>
        </p:nvPicPr>
        <p:blipFill rotWithShape="1">
          <a:blip r:embed="rId3"/>
          <a:srcRect r="3247"/>
          <a:stretch/>
        </p:blipFill>
        <p:spPr>
          <a:xfrm>
            <a:off x="665916" y="902638"/>
            <a:ext cx="6174155" cy="4824275"/>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7167338" y="2081059"/>
            <a:ext cx="4006866" cy="3339376"/>
          </a:xfrm>
          <a:prstGeom prst="rect">
            <a:avLst/>
          </a:prstGeom>
          <a:noFill/>
        </p:spPr>
        <p:txBody>
          <a:bodyPr wrap="square" rtlCol="0">
            <a:spAutoFit/>
          </a:bodyPr>
          <a:lstStyle/>
          <a:p>
            <a:pPr algn="just">
              <a:lnSpc>
                <a:spcPct val="100000"/>
              </a:lnSpc>
              <a:spcAft>
                <a:spcPts val="600"/>
              </a:spcAft>
              <a:buClr>
                <a:srgbClr val="134359"/>
              </a:buClr>
            </a:pPr>
            <a:r>
              <a:rPr lang="en-MY" sz="2800" b="1" dirty="0" smtClean="0">
                <a:solidFill>
                  <a:srgbClr val="00B050"/>
                </a:solidFill>
                <a:latin typeface="+mj-lt"/>
                <a:cs typeface="Arial" pitchFamily="34" charset="0"/>
              </a:rPr>
              <a:t>Play leadership role in the field of sustainability</a:t>
            </a:r>
          </a:p>
          <a:p>
            <a:pPr algn="just">
              <a:lnSpc>
                <a:spcPct val="100000"/>
              </a:lnSpc>
              <a:spcAft>
                <a:spcPts val="600"/>
              </a:spcAft>
              <a:buClr>
                <a:srgbClr val="134359"/>
              </a:buClr>
            </a:pPr>
            <a:endParaRPr lang="en-MY" sz="2800" b="1" dirty="0" smtClean="0">
              <a:solidFill>
                <a:srgbClr val="00B050"/>
              </a:solidFill>
              <a:latin typeface="+mj-lt"/>
              <a:cs typeface="Arial" pitchFamily="34" charset="0"/>
            </a:endParaRPr>
          </a:p>
          <a:p>
            <a:pPr algn="just">
              <a:lnSpc>
                <a:spcPct val="100000"/>
              </a:lnSpc>
              <a:spcAft>
                <a:spcPts val="600"/>
              </a:spcAft>
              <a:buClr>
                <a:srgbClr val="134359"/>
              </a:buClr>
            </a:pPr>
            <a:r>
              <a:rPr lang="en-MY" sz="2800" b="1" dirty="0" smtClean="0">
                <a:solidFill>
                  <a:srgbClr val="00B050"/>
                </a:solidFill>
                <a:latin typeface="+mj-lt"/>
                <a:cs typeface="Arial" pitchFamily="34" charset="0"/>
              </a:rPr>
              <a:t>Embrace sustainability in the entire </a:t>
            </a:r>
            <a:r>
              <a:rPr lang="en-MY" sz="2800" b="1" dirty="0">
                <a:solidFill>
                  <a:srgbClr val="00B050"/>
                </a:solidFill>
                <a:latin typeface="+mj-lt"/>
                <a:cs typeface="Arial" pitchFamily="34" charset="0"/>
              </a:rPr>
              <a:t>design and construction    processes</a:t>
            </a:r>
          </a:p>
          <a:p>
            <a:pPr marL="285750" indent="-285750">
              <a:spcAft>
                <a:spcPts val="600"/>
              </a:spcAft>
              <a:buFont typeface="Arial" panose="020B0604020202020204" pitchFamily="34" charset="0"/>
              <a:buChar char="•"/>
            </a:pPr>
            <a:endParaRPr lang="en-MY" sz="2800" b="1" dirty="0">
              <a:solidFill>
                <a:srgbClr val="00B050"/>
              </a:solidFill>
            </a:endParaRPr>
          </a:p>
        </p:txBody>
      </p:sp>
      <p:sp>
        <p:nvSpPr>
          <p:cNvPr id="10" name="Rectangle 9"/>
          <p:cNvSpPr/>
          <p:nvPr/>
        </p:nvSpPr>
        <p:spPr>
          <a:xfrm>
            <a:off x="545910" y="5782771"/>
            <a:ext cx="6294161" cy="1015663"/>
          </a:xfrm>
          <a:prstGeom prst="rect">
            <a:avLst/>
          </a:prstGeom>
        </p:spPr>
        <p:txBody>
          <a:bodyPr wrap="square">
            <a:spAutoFit/>
          </a:bodyPr>
          <a:lstStyle/>
          <a:p>
            <a:pPr algn="just"/>
            <a:r>
              <a:rPr lang="en-MY" sz="2000" b="1" dirty="0">
                <a:solidFill>
                  <a:schemeClr val="accent1">
                    <a:lumMod val="75000"/>
                  </a:schemeClr>
                </a:solidFill>
                <a:latin typeface="+mj-lt"/>
                <a:cs typeface="Arial" pitchFamily="34" charset="0"/>
              </a:rPr>
              <a:t>MEMPERKASA AP 182 - JKR </a:t>
            </a:r>
            <a:r>
              <a:rPr lang="en-MY" sz="2000" b="1" dirty="0" err="1">
                <a:solidFill>
                  <a:schemeClr val="accent1">
                    <a:lumMod val="75000"/>
                  </a:schemeClr>
                </a:solidFill>
                <a:latin typeface="+mj-lt"/>
                <a:cs typeface="Arial" pitchFamily="34" charset="0"/>
              </a:rPr>
              <a:t>telah</a:t>
            </a:r>
            <a:r>
              <a:rPr lang="en-MY" sz="2000" b="1" dirty="0">
                <a:solidFill>
                  <a:schemeClr val="accent1">
                    <a:lumMod val="75000"/>
                  </a:schemeClr>
                </a:solidFill>
                <a:latin typeface="+mj-lt"/>
                <a:cs typeface="Arial" pitchFamily="34" charset="0"/>
              </a:rPr>
              <a:t> di </a:t>
            </a:r>
            <a:r>
              <a:rPr lang="en-MY" sz="2000" b="1" dirty="0" err="1">
                <a:solidFill>
                  <a:schemeClr val="accent1">
                    <a:lumMod val="75000"/>
                  </a:schemeClr>
                </a:solidFill>
                <a:latin typeface="+mj-lt"/>
                <a:cs typeface="Arial" pitchFamily="34" charset="0"/>
              </a:rPr>
              <a:t>beri</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mandat</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dan</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tanggungjawab</a:t>
            </a:r>
            <a:r>
              <a:rPr lang="en-MY" sz="2000" b="1" dirty="0">
                <a:solidFill>
                  <a:schemeClr val="accent1">
                    <a:lumMod val="75000"/>
                  </a:schemeClr>
                </a:solidFill>
                <a:latin typeface="+mj-lt"/>
                <a:cs typeface="Arial" pitchFamily="34" charset="0"/>
              </a:rPr>
              <a:t> yang </a:t>
            </a:r>
            <a:r>
              <a:rPr lang="en-MY" sz="2000" b="1" dirty="0" err="1">
                <a:solidFill>
                  <a:schemeClr val="accent1">
                    <a:lumMod val="75000"/>
                  </a:schemeClr>
                </a:solidFill>
                <a:latin typeface="+mj-lt"/>
                <a:cs typeface="Arial" pitchFamily="34" charset="0"/>
              </a:rPr>
              <a:t>lebih</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besar</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untuk</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melaksanakan</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semua</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projek-projek</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kerajaan</a:t>
            </a:r>
            <a:r>
              <a:rPr lang="en-MY" sz="2000" b="1" dirty="0">
                <a:solidFill>
                  <a:schemeClr val="accent1">
                    <a:lumMod val="75000"/>
                  </a:schemeClr>
                </a:solidFill>
                <a:latin typeface="+mj-lt"/>
                <a:cs typeface="Arial" pitchFamily="34" charset="0"/>
              </a:rPr>
              <a:t>.</a:t>
            </a:r>
          </a:p>
        </p:txBody>
      </p:sp>
      <p:sp>
        <p:nvSpPr>
          <p:cNvPr id="11" name="Rectangle 10"/>
          <p:cNvSpPr/>
          <p:nvPr/>
        </p:nvSpPr>
        <p:spPr>
          <a:xfrm>
            <a:off x="545910" y="135574"/>
            <a:ext cx="6621428" cy="553998"/>
          </a:xfrm>
          <a:prstGeom prst="rect">
            <a:avLst/>
          </a:prstGeom>
        </p:spPr>
        <p:txBody>
          <a:bodyPr wrap="none">
            <a:spAutoFit/>
          </a:bodyPr>
          <a:lstStyle/>
          <a:p>
            <a:r>
              <a:rPr lang="en-MY" sz="3000" b="1" dirty="0">
                <a:solidFill>
                  <a:schemeClr val="accent5">
                    <a:lumMod val="75000"/>
                  </a:schemeClr>
                </a:solidFill>
                <a:effectLst>
                  <a:outerShdw blurRad="38100" dist="38100" dir="2700000" algn="tl">
                    <a:srgbClr val="000000">
                      <a:alpha val="43137"/>
                    </a:srgbClr>
                  </a:outerShdw>
                </a:effectLst>
                <a:latin typeface="+mj-lt"/>
                <a:cs typeface="Arial" pitchFamily="34" charset="0"/>
              </a:rPr>
              <a:t>ARCHITECT’S ROLE &amp; RESPONSIBILITIES </a:t>
            </a:r>
            <a:endParaRPr lang="en-MY" sz="3000" b="1" dirty="0">
              <a:solidFill>
                <a:schemeClr val="accent5">
                  <a:lumMod val="75000"/>
                </a:schemeClr>
              </a:solidFill>
              <a:effectLst>
                <a:outerShdw blurRad="38100" dist="38100" dir="2700000" algn="tl">
                  <a:srgbClr val="000000">
                    <a:alpha val="43137"/>
                  </a:srgbClr>
                </a:outerShdw>
              </a:effectLst>
              <a:latin typeface="+mj-lt"/>
            </a:endParaRPr>
          </a:p>
        </p:txBody>
      </p:sp>
      <p:grpSp>
        <p:nvGrpSpPr>
          <p:cNvPr id="13" name="Group 12">
            <a:extLst>
              <a:ext uri="{FF2B5EF4-FFF2-40B4-BE49-F238E27FC236}">
                <a16:creationId xmlns:a16="http://schemas.microsoft.com/office/drawing/2014/main" id="{5F622E7D-EE79-4F96-A261-70FA22A0A28F}"/>
              </a:ext>
            </a:extLst>
          </p:cNvPr>
          <p:cNvGrpSpPr/>
          <p:nvPr/>
        </p:nvGrpSpPr>
        <p:grpSpPr>
          <a:xfrm>
            <a:off x="0" y="0"/>
            <a:ext cx="545910" cy="1229632"/>
            <a:chOff x="3330054" y="-600501"/>
            <a:chExt cx="545910" cy="894865"/>
          </a:xfrm>
        </p:grpSpPr>
        <p:sp>
          <p:nvSpPr>
            <p:cNvPr id="14" name="Rectangle 13">
              <a:extLst>
                <a:ext uri="{FF2B5EF4-FFF2-40B4-BE49-F238E27FC236}">
                  <a16:creationId xmlns:a16="http://schemas.microsoft.com/office/drawing/2014/main" id="{D45919A9-F541-4E26-B698-E92F098D9F07}"/>
                </a:ext>
              </a:extLst>
            </p:cNvPr>
            <p:cNvSpPr/>
            <p:nvPr/>
          </p:nvSpPr>
          <p:spPr>
            <a:xfrm>
              <a:off x="3330054" y="-600501"/>
              <a:ext cx="545910" cy="6005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EC3F9F66-776F-421B-8F4A-51A47811700F}"/>
                </a:ext>
              </a:extLst>
            </p:cNvPr>
            <p:cNvSpPr/>
            <p:nvPr/>
          </p:nvSpPr>
          <p:spPr>
            <a:xfrm>
              <a:off x="3330054" y="56394"/>
              <a:ext cx="545910" cy="2379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11630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CD08ED-4FE9-4F7E-9DE9-0A935FA9F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576" y="0"/>
            <a:ext cx="3664424" cy="2442949"/>
          </a:xfrm>
          <a:prstGeom prst="rect">
            <a:avLst/>
          </a:prstGeom>
        </p:spPr>
      </p:pic>
      <p:pic>
        <p:nvPicPr>
          <p:cNvPr id="4" name="Picture 3"/>
          <p:cNvPicPr>
            <a:picLocks noChangeAspect="1"/>
          </p:cNvPicPr>
          <p:nvPr/>
        </p:nvPicPr>
        <p:blipFill>
          <a:blip r:embed="rId3"/>
          <a:stretch>
            <a:fillRect/>
          </a:stretch>
        </p:blipFill>
        <p:spPr>
          <a:xfrm>
            <a:off x="1084729" y="707130"/>
            <a:ext cx="4374777" cy="5145908"/>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5764426" y="1236390"/>
            <a:ext cx="4952292" cy="3770263"/>
          </a:xfrm>
          <a:prstGeom prst="rect">
            <a:avLst/>
          </a:prstGeom>
          <a:noFill/>
        </p:spPr>
        <p:txBody>
          <a:bodyPr wrap="square" rtlCol="0">
            <a:spAutoFit/>
          </a:bodyPr>
          <a:lstStyle/>
          <a:p>
            <a:pPr algn="just">
              <a:lnSpc>
                <a:spcPct val="100000"/>
              </a:lnSpc>
              <a:spcAft>
                <a:spcPts val="600"/>
              </a:spcAft>
              <a:buClr>
                <a:srgbClr val="134359"/>
              </a:buClr>
            </a:pPr>
            <a:r>
              <a:rPr lang="en-US" sz="2800" b="1" dirty="0">
                <a:solidFill>
                  <a:srgbClr val="00B050"/>
                </a:solidFill>
                <a:latin typeface="+mj-lt"/>
                <a:cs typeface="Arial" pitchFamily="34" charset="0"/>
              </a:rPr>
              <a:t>Use green rating </a:t>
            </a:r>
            <a:r>
              <a:rPr lang="en-US" sz="2800" b="1" dirty="0" err="1">
                <a:solidFill>
                  <a:srgbClr val="00B050"/>
                </a:solidFill>
                <a:latin typeface="+mj-lt"/>
                <a:cs typeface="Arial" pitchFamily="34" charset="0"/>
              </a:rPr>
              <a:t>pHJKR</a:t>
            </a:r>
            <a:r>
              <a:rPr lang="en-US" sz="2800" b="1" dirty="0">
                <a:solidFill>
                  <a:srgbClr val="00B050"/>
                </a:solidFill>
                <a:latin typeface="+mj-lt"/>
                <a:cs typeface="Arial" pitchFamily="34" charset="0"/>
              </a:rPr>
              <a:t>/ </a:t>
            </a:r>
            <a:r>
              <a:rPr lang="en-US" sz="2800" b="1" dirty="0" err="1" smtClean="0">
                <a:solidFill>
                  <a:srgbClr val="00B050"/>
                </a:solidFill>
                <a:latin typeface="+mj-lt"/>
                <a:cs typeface="Arial" pitchFamily="34" charset="0"/>
              </a:rPr>
              <a:t>MyCREST</a:t>
            </a:r>
            <a:r>
              <a:rPr lang="en-US" sz="2800" b="1" dirty="0" smtClean="0">
                <a:solidFill>
                  <a:srgbClr val="00B050"/>
                </a:solidFill>
                <a:latin typeface="+mj-lt"/>
                <a:cs typeface="Arial" pitchFamily="34" charset="0"/>
              </a:rPr>
              <a:t> </a:t>
            </a:r>
            <a:r>
              <a:rPr lang="en-US" sz="2800" b="1" dirty="0" smtClean="0">
                <a:solidFill>
                  <a:srgbClr val="00B050"/>
                </a:solidFill>
                <a:latin typeface="+mj-lt"/>
                <a:cs typeface="Arial" pitchFamily="34" charset="0"/>
              </a:rPr>
              <a:t>for all projects</a:t>
            </a:r>
          </a:p>
          <a:p>
            <a:pPr algn="just">
              <a:lnSpc>
                <a:spcPct val="100000"/>
              </a:lnSpc>
              <a:spcAft>
                <a:spcPts val="600"/>
              </a:spcAft>
              <a:buClr>
                <a:srgbClr val="134359"/>
              </a:buClr>
            </a:pPr>
            <a:endParaRPr lang="en-US" sz="2800" b="1" dirty="0" smtClean="0">
              <a:solidFill>
                <a:srgbClr val="00B050"/>
              </a:solidFill>
              <a:latin typeface="+mj-lt"/>
              <a:cs typeface="Arial" pitchFamily="34" charset="0"/>
            </a:endParaRPr>
          </a:p>
          <a:p>
            <a:pPr algn="just">
              <a:lnSpc>
                <a:spcPct val="100000"/>
              </a:lnSpc>
              <a:spcAft>
                <a:spcPts val="600"/>
              </a:spcAft>
              <a:buClr>
                <a:srgbClr val="134359"/>
              </a:buClr>
            </a:pPr>
            <a:r>
              <a:rPr lang="en-US" sz="2800" b="1" dirty="0" smtClean="0">
                <a:solidFill>
                  <a:srgbClr val="00B050"/>
                </a:solidFill>
                <a:latin typeface="+mj-lt"/>
                <a:cs typeface="Arial" pitchFamily="34" charset="0"/>
              </a:rPr>
              <a:t>Work </a:t>
            </a:r>
            <a:r>
              <a:rPr lang="en-US" sz="2800" b="1" dirty="0">
                <a:solidFill>
                  <a:srgbClr val="00B050"/>
                </a:solidFill>
                <a:latin typeface="+mj-lt"/>
                <a:cs typeface="Arial" pitchFamily="34" charset="0"/>
              </a:rPr>
              <a:t>strongly together with other professionals at every phase of the design process </a:t>
            </a:r>
            <a:r>
              <a:rPr lang="en-US" sz="2800" b="1" dirty="0" smtClean="0">
                <a:solidFill>
                  <a:srgbClr val="00B050"/>
                </a:solidFill>
                <a:latin typeface="+mj-lt"/>
                <a:cs typeface="Arial" pitchFamily="34" charset="0"/>
              </a:rPr>
              <a:t>to determine sustainability</a:t>
            </a:r>
          </a:p>
          <a:p>
            <a:pPr marL="285750" indent="-285750" algn="just">
              <a:lnSpc>
                <a:spcPct val="100000"/>
              </a:lnSpc>
              <a:spcAft>
                <a:spcPts val="600"/>
              </a:spcAft>
              <a:buClr>
                <a:srgbClr val="134359"/>
              </a:buClr>
              <a:buFont typeface="Arial" panose="020B0604020202020204" pitchFamily="34" charset="0"/>
              <a:buChar char="•"/>
            </a:pPr>
            <a:endParaRPr lang="en-US" sz="2800" b="1" dirty="0">
              <a:solidFill>
                <a:srgbClr val="00B050"/>
              </a:solidFill>
              <a:latin typeface="+mj-lt"/>
              <a:cs typeface="Arial" pitchFamily="34" charset="0"/>
            </a:endParaRPr>
          </a:p>
        </p:txBody>
      </p:sp>
      <p:sp>
        <p:nvSpPr>
          <p:cNvPr id="9" name="Rectangle 8"/>
          <p:cNvSpPr/>
          <p:nvPr/>
        </p:nvSpPr>
        <p:spPr>
          <a:xfrm>
            <a:off x="545910" y="5790702"/>
            <a:ext cx="5276731" cy="1015663"/>
          </a:xfrm>
          <a:prstGeom prst="rect">
            <a:avLst/>
          </a:prstGeom>
        </p:spPr>
        <p:txBody>
          <a:bodyPr wrap="square">
            <a:spAutoFit/>
          </a:bodyPr>
          <a:lstStyle/>
          <a:p>
            <a:pPr algn="just"/>
            <a:r>
              <a:rPr lang="en-MY" sz="2000" b="1" dirty="0">
                <a:solidFill>
                  <a:schemeClr val="accent1">
                    <a:lumMod val="75000"/>
                  </a:schemeClr>
                </a:solidFill>
                <a:latin typeface="+mj-lt"/>
                <a:cs typeface="Arial" pitchFamily="34" charset="0"/>
              </a:rPr>
              <a:t>MENERAJU KELESTARIAN – Surat </a:t>
            </a:r>
            <a:r>
              <a:rPr lang="en-MY" sz="2000" b="1" dirty="0" err="1">
                <a:solidFill>
                  <a:schemeClr val="accent1">
                    <a:lumMod val="75000"/>
                  </a:schemeClr>
                </a:solidFill>
                <a:latin typeface="+mj-lt"/>
                <a:cs typeface="Arial" pitchFamily="34" charset="0"/>
              </a:rPr>
              <a:t>arahan</a:t>
            </a:r>
            <a:r>
              <a:rPr lang="en-MY" sz="2000" b="1" dirty="0">
                <a:solidFill>
                  <a:schemeClr val="accent1">
                    <a:lumMod val="75000"/>
                  </a:schemeClr>
                </a:solidFill>
                <a:latin typeface="+mj-lt"/>
                <a:cs typeface="Arial" pitchFamily="34" charset="0"/>
              </a:rPr>
              <a:t> KPKR </a:t>
            </a:r>
            <a:r>
              <a:rPr lang="en-MY" sz="2000" b="1" dirty="0" err="1">
                <a:solidFill>
                  <a:schemeClr val="accent1">
                    <a:lumMod val="75000"/>
                  </a:schemeClr>
                </a:solidFill>
                <a:latin typeface="+mj-lt"/>
                <a:cs typeface="Arial" pitchFamily="34" charset="0"/>
              </a:rPr>
              <a:t>dalam</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pelaksanaan</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penarafan</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hijau</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bagi</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projek</a:t>
            </a:r>
            <a:r>
              <a:rPr lang="en-MY" sz="2000" b="1" dirty="0">
                <a:solidFill>
                  <a:schemeClr val="accent1">
                    <a:lumMod val="75000"/>
                  </a:schemeClr>
                </a:solidFill>
                <a:latin typeface="+mj-lt"/>
                <a:cs typeface="Arial" pitchFamily="34" charset="0"/>
              </a:rPr>
              <a:t> JKR </a:t>
            </a:r>
            <a:r>
              <a:rPr lang="en-MY" sz="2000" b="1" dirty="0" err="1">
                <a:solidFill>
                  <a:schemeClr val="accent1">
                    <a:lumMod val="75000"/>
                  </a:schemeClr>
                </a:solidFill>
                <a:latin typeface="+mj-lt"/>
                <a:cs typeface="Arial" pitchFamily="34" charset="0"/>
              </a:rPr>
              <a:t>bernilai</a:t>
            </a:r>
            <a:r>
              <a:rPr lang="en-MY" sz="2000" b="1" dirty="0">
                <a:solidFill>
                  <a:schemeClr val="accent1">
                    <a:lumMod val="75000"/>
                  </a:schemeClr>
                </a:solidFill>
                <a:latin typeface="+mj-lt"/>
                <a:cs typeface="Arial" pitchFamily="34" charset="0"/>
              </a:rPr>
              <a:t> RM 20 </a:t>
            </a:r>
            <a:r>
              <a:rPr lang="en-MY" sz="2000" b="1" dirty="0" err="1">
                <a:solidFill>
                  <a:schemeClr val="accent1">
                    <a:lumMod val="75000"/>
                  </a:schemeClr>
                </a:solidFill>
                <a:latin typeface="+mj-lt"/>
                <a:cs typeface="Arial" pitchFamily="34" charset="0"/>
              </a:rPr>
              <a:t>juta</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ke</a:t>
            </a:r>
            <a:r>
              <a:rPr lang="en-MY" sz="2000" b="1" dirty="0">
                <a:solidFill>
                  <a:schemeClr val="accent1">
                    <a:lumMod val="75000"/>
                  </a:schemeClr>
                </a:solidFill>
                <a:latin typeface="+mj-lt"/>
                <a:cs typeface="Arial" pitchFamily="34" charset="0"/>
              </a:rPr>
              <a:t> </a:t>
            </a:r>
            <a:r>
              <a:rPr lang="en-MY" sz="2000" b="1" dirty="0" err="1">
                <a:solidFill>
                  <a:schemeClr val="accent1">
                    <a:lumMod val="75000"/>
                  </a:schemeClr>
                </a:solidFill>
                <a:latin typeface="+mj-lt"/>
                <a:cs typeface="Arial" pitchFamily="34" charset="0"/>
              </a:rPr>
              <a:t>atas</a:t>
            </a:r>
            <a:r>
              <a:rPr lang="en-MY" sz="2000" b="1" dirty="0">
                <a:solidFill>
                  <a:schemeClr val="accent1">
                    <a:lumMod val="75000"/>
                  </a:schemeClr>
                </a:solidFill>
                <a:latin typeface="+mj-lt"/>
                <a:cs typeface="Arial" pitchFamily="34" charset="0"/>
              </a:rPr>
              <a:t>  </a:t>
            </a:r>
          </a:p>
        </p:txBody>
      </p:sp>
      <p:sp>
        <p:nvSpPr>
          <p:cNvPr id="11" name="Rectangle 10"/>
          <p:cNvSpPr/>
          <p:nvPr/>
        </p:nvSpPr>
        <p:spPr>
          <a:xfrm>
            <a:off x="545910" y="135574"/>
            <a:ext cx="6621428" cy="553998"/>
          </a:xfrm>
          <a:prstGeom prst="rect">
            <a:avLst/>
          </a:prstGeom>
        </p:spPr>
        <p:txBody>
          <a:bodyPr wrap="none">
            <a:spAutoFit/>
          </a:bodyPr>
          <a:lstStyle/>
          <a:p>
            <a:r>
              <a:rPr lang="en-MY" sz="3000" b="1" dirty="0">
                <a:solidFill>
                  <a:schemeClr val="accent5">
                    <a:lumMod val="75000"/>
                  </a:schemeClr>
                </a:solidFill>
                <a:effectLst>
                  <a:outerShdw blurRad="38100" dist="38100" dir="2700000" algn="tl">
                    <a:srgbClr val="000000">
                      <a:alpha val="43137"/>
                    </a:srgbClr>
                  </a:outerShdw>
                </a:effectLst>
                <a:latin typeface="+mj-lt"/>
                <a:cs typeface="Arial" pitchFamily="34" charset="0"/>
              </a:rPr>
              <a:t>ARCHITECT’S ROLE &amp; RESPONSIBILITIES </a:t>
            </a:r>
            <a:endParaRPr lang="en-MY" sz="3000" b="1" dirty="0">
              <a:solidFill>
                <a:schemeClr val="accent5">
                  <a:lumMod val="75000"/>
                </a:schemeClr>
              </a:solidFill>
              <a:effectLst>
                <a:outerShdw blurRad="38100" dist="38100" dir="2700000" algn="tl">
                  <a:srgbClr val="000000">
                    <a:alpha val="43137"/>
                  </a:srgbClr>
                </a:outerShdw>
              </a:effectLst>
              <a:latin typeface="+mj-lt"/>
            </a:endParaRPr>
          </a:p>
        </p:txBody>
      </p:sp>
      <p:grpSp>
        <p:nvGrpSpPr>
          <p:cNvPr id="13" name="Group 12">
            <a:extLst>
              <a:ext uri="{FF2B5EF4-FFF2-40B4-BE49-F238E27FC236}">
                <a16:creationId xmlns:a16="http://schemas.microsoft.com/office/drawing/2014/main" id="{5F622E7D-EE79-4F96-A261-70FA22A0A28F}"/>
              </a:ext>
            </a:extLst>
          </p:cNvPr>
          <p:cNvGrpSpPr/>
          <p:nvPr/>
        </p:nvGrpSpPr>
        <p:grpSpPr>
          <a:xfrm>
            <a:off x="0" y="0"/>
            <a:ext cx="545910" cy="1229632"/>
            <a:chOff x="3330054" y="-600501"/>
            <a:chExt cx="545910" cy="894865"/>
          </a:xfrm>
        </p:grpSpPr>
        <p:sp>
          <p:nvSpPr>
            <p:cNvPr id="14" name="Rectangle 13">
              <a:extLst>
                <a:ext uri="{FF2B5EF4-FFF2-40B4-BE49-F238E27FC236}">
                  <a16:creationId xmlns:a16="http://schemas.microsoft.com/office/drawing/2014/main" id="{D45919A9-F541-4E26-B698-E92F098D9F07}"/>
                </a:ext>
              </a:extLst>
            </p:cNvPr>
            <p:cNvSpPr/>
            <p:nvPr/>
          </p:nvSpPr>
          <p:spPr>
            <a:xfrm>
              <a:off x="3330054" y="-600501"/>
              <a:ext cx="545910" cy="6005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EC3F9F66-776F-421B-8F4A-51A47811700F}"/>
                </a:ext>
              </a:extLst>
            </p:cNvPr>
            <p:cNvSpPr/>
            <p:nvPr/>
          </p:nvSpPr>
          <p:spPr>
            <a:xfrm>
              <a:off x="3330054" y="56394"/>
              <a:ext cx="545910" cy="2379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01606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3011</TotalTime>
  <Words>214</Words>
  <Application>Microsoft Office PowerPoint</Application>
  <PresentationFormat>Widescreen</PresentationFormat>
  <Paragraphs>56</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Rockwell</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195</cp:revision>
  <dcterms:created xsi:type="dcterms:W3CDTF">2020-01-30T08:05:31Z</dcterms:created>
  <dcterms:modified xsi:type="dcterms:W3CDTF">2020-02-19T08:11:54Z</dcterms:modified>
</cp:coreProperties>
</file>