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58" r:id="rId3"/>
    <p:sldId id="260" r:id="rId4"/>
    <p:sldId id="261" r:id="rId5"/>
    <p:sldId id="264" r:id="rId6"/>
    <p:sldId id="265" r:id="rId7"/>
    <p:sldId id="262" r:id="rId8"/>
    <p:sldId id="266" r:id="rId9"/>
    <p:sldId id="267" r:id="rId10"/>
    <p:sldId id="268" r:id="rId11"/>
    <p:sldId id="263" r:id="rId12"/>
    <p:sldId id="269" r:id="rId13"/>
    <p:sldId id="270" r:id="rId14"/>
    <p:sldId id="271" r:id="rId15"/>
    <p:sldId id="257" r:id="rId16"/>
    <p:sldId id="272" r:id="rId17"/>
    <p:sldId id="25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9" d="100"/>
          <a:sy n="79"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239090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4EA2A63-DB58-456D-A5C0-E15ED73073F2}"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770158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1934323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2526431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658093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743177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57875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422154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110955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211005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A2A63-DB58-456D-A5C0-E15ED73073F2}"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167942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EA2A63-DB58-456D-A5C0-E15ED73073F2}"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17629453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EA2A63-DB58-456D-A5C0-E15ED73073F2}" type="datetimeFigureOut">
              <a:rPr lang="en-US" smtClean="0"/>
              <a:t>7/24/2021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226704422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EA2A63-DB58-456D-A5C0-E15ED73073F2}" type="datetimeFigureOut">
              <a:rPr lang="en-US" smtClean="0"/>
              <a:t>7/24/2021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256230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EA2A63-DB58-456D-A5C0-E15ED73073F2}" type="datetimeFigureOut">
              <a:rPr lang="en-US" smtClean="0"/>
              <a:t>7/24/2021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259117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4EA2A63-DB58-456D-A5C0-E15ED73073F2}"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369332956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4EA2A63-DB58-456D-A5C0-E15ED73073F2}"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76D4D2-FCF7-4493-80CC-C0D7ECAD6EB6}" type="slidenum">
              <a:rPr lang="en-US" smtClean="0"/>
              <a:t>‹#›</a:t>
            </a:fld>
            <a:endParaRPr lang="en-US"/>
          </a:p>
        </p:txBody>
      </p:sp>
    </p:spTree>
    <p:extLst>
      <p:ext uri="{BB962C8B-B14F-4D97-AF65-F5344CB8AC3E}">
        <p14:creationId xmlns:p14="http://schemas.microsoft.com/office/powerpoint/2010/main" val="116577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EA2A63-DB58-456D-A5C0-E15ED73073F2}" type="datetimeFigureOut">
              <a:rPr lang="en-US" smtClean="0"/>
              <a:t>7/24/2021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976D4D2-FCF7-4493-80CC-C0D7ECAD6EB6}" type="slidenum">
              <a:rPr lang="en-US" smtClean="0"/>
              <a:t>‹#›</a:t>
            </a:fld>
            <a:endParaRPr lang="en-US"/>
          </a:p>
        </p:txBody>
      </p:sp>
    </p:spTree>
    <p:extLst>
      <p:ext uri="{BB962C8B-B14F-4D97-AF65-F5344CB8AC3E}">
        <p14:creationId xmlns:p14="http://schemas.microsoft.com/office/powerpoint/2010/main" val="2229932886"/>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3E1001-C1AE-4CC3-8625-37AF4A9ACAA0}"/>
              </a:ext>
            </a:extLst>
          </p:cNvPr>
          <p:cNvSpPr>
            <a:spLocks noGrp="1"/>
          </p:cNvSpPr>
          <p:nvPr>
            <p:ph type="ctrTitle"/>
          </p:nvPr>
        </p:nvSpPr>
        <p:spPr/>
        <p:txBody>
          <a:bodyPr>
            <a:normAutofit fontScale="90000"/>
          </a:bodyPr>
          <a:lstStyle/>
          <a:p>
            <a:r>
              <a:rPr lang="en-US" b="1" dirty="0"/>
              <a:t>SPESIFIKASI &amp; STANDARD SISTEM LAMPU ISYARAT</a:t>
            </a:r>
          </a:p>
        </p:txBody>
      </p:sp>
      <p:sp>
        <p:nvSpPr>
          <p:cNvPr id="3" name="Subtitle 2">
            <a:extLst>
              <a:ext uri="{FF2B5EF4-FFF2-40B4-BE49-F238E27FC236}">
                <a16:creationId xmlns:a16="http://schemas.microsoft.com/office/drawing/2014/main" xmlns="" id="{6ABFE68B-EE88-470A-A59D-9098AC255815}"/>
              </a:ext>
            </a:extLst>
          </p:cNvPr>
          <p:cNvSpPr>
            <a:spLocks noGrp="1"/>
          </p:cNvSpPr>
          <p:nvPr>
            <p:ph type="subTitle" idx="1"/>
          </p:nvPr>
        </p:nvSpPr>
        <p:spPr>
          <a:xfrm>
            <a:off x="4601438" y="4783665"/>
            <a:ext cx="6987645" cy="1388534"/>
          </a:xfrm>
        </p:spPr>
        <p:txBody>
          <a:bodyPr/>
          <a:lstStyle/>
          <a:p>
            <a:r>
              <a:rPr lang="en-MY" dirty="0"/>
              <a:t>Ir. NOOR HAFIZA BT NOOR KASSIM</a:t>
            </a:r>
          </a:p>
          <a:p>
            <a:r>
              <a:rPr lang="en-MY" dirty="0"/>
              <a:t>KURSUS REKABENTUK SISTEM LAMPU ISYARAT CKE, JKR  26 </a:t>
            </a:r>
            <a:r>
              <a:rPr lang="en-MY" dirty="0" err="1"/>
              <a:t>Julai</a:t>
            </a:r>
            <a:r>
              <a:rPr lang="en-MY" dirty="0"/>
              <a:t> 2021</a:t>
            </a:r>
          </a:p>
          <a:p>
            <a:endParaRPr lang="en-US" dirty="0"/>
          </a:p>
        </p:txBody>
      </p:sp>
    </p:spTree>
    <p:extLst>
      <p:ext uri="{BB962C8B-B14F-4D97-AF65-F5344CB8AC3E}">
        <p14:creationId xmlns:p14="http://schemas.microsoft.com/office/powerpoint/2010/main" val="23746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B55CC-B961-4E4F-9BA7-D8D8F104E2FA}"/>
              </a:ext>
            </a:extLst>
          </p:cNvPr>
          <p:cNvSpPr>
            <a:spLocks noGrp="1"/>
          </p:cNvSpPr>
          <p:nvPr>
            <p:ph type="title"/>
          </p:nvPr>
        </p:nvSpPr>
        <p:spPr/>
        <p:txBody>
          <a:bodyPr/>
          <a:lstStyle/>
          <a:p>
            <a:r>
              <a:rPr lang="en-US" dirty="0"/>
              <a:t>Section 4 : Signal Post/Poles and Mast Arms</a:t>
            </a:r>
          </a:p>
        </p:txBody>
      </p:sp>
      <p:sp>
        <p:nvSpPr>
          <p:cNvPr id="3" name="Content Placeholder 2">
            <a:extLst>
              <a:ext uri="{FF2B5EF4-FFF2-40B4-BE49-F238E27FC236}">
                <a16:creationId xmlns:a16="http://schemas.microsoft.com/office/drawing/2014/main" xmlns="" id="{3CED3B2B-C105-4BA6-85C6-789A5C683764}"/>
              </a:ext>
            </a:extLst>
          </p:cNvPr>
          <p:cNvSpPr>
            <a:spLocks noGrp="1"/>
          </p:cNvSpPr>
          <p:nvPr>
            <p:ph idx="1"/>
          </p:nvPr>
        </p:nvSpPr>
        <p:spPr>
          <a:xfrm>
            <a:off x="1484311" y="2438399"/>
            <a:ext cx="10018713" cy="3456792"/>
          </a:xfrm>
        </p:spPr>
        <p:txBody>
          <a:bodyPr>
            <a:normAutofit lnSpcReduction="10000"/>
          </a:bodyPr>
          <a:lstStyle/>
          <a:p>
            <a:r>
              <a:rPr lang="en-MY" dirty="0">
                <a:latin typeface="Arial" panose="020B0604020202020204" pitchFamily="34" charset="0"/>
                <a:cs typeface="Arial" panose="020B0604020202020204" pitchFamily="34" charset="0"/>
              </a:rPr>
              <a:t>signal posts / poles, signal mast arms and mountings of signal lanterns / heads shall be shown as in drawings</a:t>
            </a:r>
          </a:p>
          <a:p>
            <a:r>
              <a:rPr lang="en-MY" dirty="0">
                <a:latin typeface="Arial" panose="020B0604020202020204" pitchFamily="34" charset="0"/>
                <a:cs typeface="Arial" panose="020B0604020202020204" pitchFamily="34" charset="0"/>
              </a:rPr>
              <a:t>signal  posts  shall  be  of  tubular  hollow  section  of  steel  with  a  nominal  diameter  of 100mm </a:t>
            </a:r>
          </a:p>
          <a:p>
            <a:r>
              <a:rPr lang="en-MY" dirty="0">
                <a:latin typeface="Arial" panose="020B0604020202020204" pitchFamily="34" charset="0"/>
                <a:cs typeface="Arial" panose="020B0604020202020204" pitchFamily="34" charset="0"/>
              </a:rPr>
              <a:t>fitted with a  weather-proof cap to prevent ingress of water</a:t>
            </a:r>
          </a:p>
          <a:p>
            <a:r>
              <a:rPr lang="en-MY" dirty="0">
                <a:latin typeface="Arial" panose="020B0604020202020204" pitchFamily="34" charset="0"/>
                <a:cs typeface="Arial" panose="020B0604020202020204" pitchFamily="34" charset="0"/>
              </a:rPr>
              <a:t>posts and mast arms shall be capable of having holes drilled in the vertical section, 1m  above  the  ground,  for  the  mounting  of  one  pedestrian  push-button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3451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76D8D1-FF55-419C-B080-71EED5D1B11D}"/>
              </a:ext>
            </a:extLst>
          </p:cNvPr>
          <p:cNvSpPr>
            <a:spLocks noGrp="1"/>
          </p:cNvSpPr>
          <p:nvPr>
            <p:ph type="title"/>
          </p:nvPr>
        </p:nvSpPr>
        <p:spPr/>
        <p:txBody>
          <a:bodyPr/>
          <a:lstStyle/>
          <a:p>
            <a:r>
              <a:rPr lang="en-US" dirty="0"/>
              <a:t>Section 5 : Pedestrian Push Buttons</a:t>
            </a:r>
          </a:p>
        </p:txBody>
      </p:sp>
      <p:sp>
        <p:nvSpPr>
          <p:cNvPr id="3" name="Content Placeholder 2">
            <a:extLst>
              <a:ext uri="{FF2B5EF4-FFF2-40B4-BE49-F238E27FC236}">
                <a16:creationId xmlns:a16="http://schemas.microsoft.com/office/drawing/2014/main" xmlns="" id="{159938F6-031D-4B88-A3EC-F99436E1A816}"/>
              </a:ext>
            </a:extLst>
          </p:cNvPr>
          <p:cNvSpPr>
            <a:spLocks noGrp="1"/>
          </p:cNvSpPr>
          <p:nvPr>
            <p:ph idx="1"/>
          </p:nvPr>
        </p:nvSpPr>
        <p:spPr>
          <a:xfrm>
            <a:off x="1398249" y="2156013"/>
            <a:ext cx="10018713" cy="1752599"/>
          </a:xfrm>
        </p:spPr>
        <p:txBody>
          <a:bodyPr>
            <a:normAutofit fontScale="92500" lnSpcReduction="10000"/>
          </a:bodyPr>
          <a:lstStyle/>
          <a:p>
            <a:r>
              <a:rPr lang="en-MY" dirty="0">
                <a:latin typeface="Arial" panose="020B0604020202020204" pitchFamily="34" charset="0"/>
                <a:cs typeface="Arial" panose="020B0604020202020204" pitchFamily="34" charset="0"/>
              </a:rPr>
              <a:t>push-button detectors shall be provided facing the footpath at each end of each crosswalk </a:t>
            </a:r>
          </a:p>
          <a:p>
            <a:r>
              <a:rPr lang="en-MY" dirty="0">
                <a:latin typeface="Arial" panose="020B0604020202020204" pitchFamily="34" charset="0"/>
                <a:cs typeface="Arial" panose="020B0604020202020204" pitchFamily="34" charset="0"/>
              </a:rPr>
              <a:t>push button  is  pressed,  an  internally  illuminated  panel  shall  light  up  bearing  a symbolic red standing man. It shall continue to be displayed until the cross signal (green man) commences.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3457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76D8D1-FF55-419C-B080-71EED5D1B11D}"/>
              </a:ext>
            </a:extLst>
          </p:cNvPr>
          <p:cNvSpPr>
            <a:spLocks noGrp="1"/>
          </p:cNvSpPr>
          <p:nvPr>
            <p:ph type="title"/>
          </p:nvPr>
        </p:nvSpPr>
        <p:spPr/>
        <p:txBody>
          <a:bodyPr/>
          <a:lstStyle/>
          <a:p>
            <a:r>
              <a:rPr lang="en-US" dirty="0"/>
              <a:t>Section 6 : Traffic Controller</a:t>
            </a:r>
          </a:p>
        </p:txBody>
      </p:sp>
      <p:sp>
        <p:nvSpPr>
          <p:cNvPr id="3" name="Content Placeholder 2">
            <a:extLst>
              <a:ext uri="{FF2B5EF4-FFF2-40B4-BE49-F238E27FC236}">
                <a16:creationId xmlns:a16="http://schemas.microsoft.com/office/drawing/2014/main" xmlns="" id="{159938F6-031D-4B88-A3EC-F99436E1A816}"/>
              </a:ext>
            </a:extLst>
          </p:cNvPr>
          <p:cNvSpPr>
            <a:spLocks noGrp="1"/>
          </p:cNvSpPr>
          <p:nvPr>
            <p:ph idx="1"/>
          </p:nvPr>
        </p:nvSpPr>
        <p:spPr>
          <a:xfrm>
            <a:off x="1296988" y="2076450"/>
            <a:ext cx="10018713" cy="3695700"/>
          </a:xfrm>
        </p:spPr>
        <p:txBody>
          <a:bodyPr>
            <a:normAutofit/>
          </a:bodyPr>
          <a:lstStyle/>
          <a:p>
            <a:r>
              <a:rPr lang="en-US" dirty="0">
                <a:latin typeface="Arial" panose="020B0604020202020204" pitchFamily="34" charset="0"/>
                <a:cs typeface="Arial" panose="020B0604020202020204" pitchFamily="34" charset="0"/>
              </a:rPr>
              <a:t>Weatherproof cabinet Class IP55</a:t>
            </a:r>
          </a:p>
          <a:p>
            <a:r>
              <a:rPr lang="en-MY" dirty="0">
                <a:latin typeface="Arial" panose="020B0604020202020204" pitchFamily="34" charset="0"/>
                <a:cs typeface="Arial" panose="020B0604020202020204" pitchFamily="34" charset="0"/>
              </a:rPr>
              <a:t>microprocessor-based  consisting  of  a  micro processing unit, interfacing unit for inputs and outputs </a:t>
            </a:r>
          </a:p>
          <a:p>
            <a:r>
              <a:rPr lang="en-MY" dirty="0">
                <a:latin typeface="Arial" panose="020B0604020202020204" pitchFamily="34" charset="0"/>
                <a:cs typeface="Arial" panose="020B0604020202020204" pitchFamily="34" charset="0"/>
              </a:rPr>
              <a:t>controller shall be able to provide eight signal groups of control and shall be capable of expansion to at least sixteen signal groups by the addition of modules on site, which shall be in addition to any special phase required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5361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76D8D1-FF55-419C-B080-71EED5D1B11D}"/>
              </a:ext>
            </a:extLst>
          </p:cNvPr>
          <p:cNvSpPr>
            <a:spLocks noGrp="1"/>
          </p:cNvSpPr>
          <p:nvPr>
            <p:ph type="title"/>
          </p:nvPr>
        </p:nvSpPr>
        <p:spPr>
          <a:xfrm>
            <a:off x="1484311" y="685800"/>
            <a:ext cx="9717089" cy="1133475"/>
          </a:xfrm>
        </p:spPr>
        <p:txBody>
          <a:bodyPr/>
          <a:lstStyle/>
          <a:p>
            <a:r>
              <a:rPr lang="en-US" dirty="0"/>
              <a:t>Section 6 : Traffic Controller</a:t>
            </a:r>
          </a:p>
        </p:txBody>
      </p:sp>
      <p:sp>
        <p:nvSpPr>
          <p:cNvPr id="3" name="Content Placeholder 2">
            <a:extLst>
              <a:ext uri="{FF2B5EF4-FFF2-40B4-BE49-F238E27FC236}">
                <a16:creationId xmlns:a16="http://schemas.microsoft.com/office/drawing/2014/main" xmlns="" id="{159938F6-031D-4B88-A3EC-F99436E1A816}"/>
              </a:ext>
            </a:extLst>
          </p:cNvPr>
          <p:cNvSpPr>
            <a:spLocks noGrp="1"/>
          </p:cNvSpPr>
          <p:nvPr>
            <p:ph idx="1"/>
          </p:nvPr>
        </p:nvSpPr>
        <p:spPr>
          <a:xfrm>
            <a:off x="1381125" y="1714500"/>
            <a:ext cx="9944101" cy="4924425"/>
          </a:xfrm>
        </p:spPr>
        <p:txBody>
          <a:bodyPr>
            <a:normAutofit lnSpcReduction="10000"/>
          </a:bodyPr>
          <a:lstStyle/>
          <a:p>
            <a:r>
              <a:rPr lang="en-MY" dirty="0">
                <a:latin typeface="Arial" panose="020B0604020202020204" pitchFamily="34" charset="0"/>
                <a:cs typeface="Arial" panose="020B0604020202020204" pitchFamily="34" charset="0"/>
              </a:rPr>
              <a:t>Housing</a:t>
            </a:r>
          </a:p>
          <a:p>
            <a:pPr lvl="1"/>
            <a:r>
              <a:rPr lang="en-MY" dirty="0">
                <a:latin typeface="Arial" panose="020B0604020202020204" pitchFamily="34" charset="0"/>
                <a:cs typeface="Arial" panose="020B0604020202020204" pitchFamily="34" charset="0"/>
              </a:rPr>
              <a:t>shall  have  a  weatherproof  enclosure  for  the  protection  of  power  supplies, </a:t>
            </a:r>
            <a:r>
              <a:rPr lang="en-MY" dirty="0" err="1">
                <a:latin typeface="Arial" panose="020B0604020202020204" pitchFamily="34" charset="0"/>
                <a:cs typeface="Arial" panose="020B0604020202020204" pitchFamily="34" charset="0"/>
              </a:rPr>
              <a:t>kWH</a:t>
            </a:r>
            <a:r>
              <a:rPr lang="en-MY" dirty="0">
                <a:latin typeface="Arial" panose="020B0604020202020204" pitchFamily="34" charset="0"/>
                <a:cs typeface="Arial" panose="020B0604020202020204" pitchFamily="34" charset="0"/>
              </a:rPr>
              <a:t>  meter panel,  mains supply  panel, facility switch, logic  module, vehicle detectors, interfacing  and  lamp  switching  modules  and  battery  back-up  mains  supply  system  (if  specified). </a:t>
            </a:r>
            <a:endParaRPr lang="en-US" dirty="0">
              <a:latin typeface="Arial" panose="020B0604020202020204" pitchFamily="34" charset="0"/>
              <a:cs typeface="Arial" panose="020B0604020202020204" pitchFamily="34" charset="0"/>
            </a:endParaRPr>
          </a:p>
          <a:p>
            <a:pPr lvl="1"/>
            <a:r>
              <a:rPr lang="en-MY" dirty="0">
                <a:latin typeface="Arial" panose="020B0604020202020204" pitchFamily="34" charset="0"/>
                <a:cs typeface="Arial" panose="020B0604020202020204" pitchFamily="34" charset="0"/>
              </a:rPr>
              <a:t>shall be manufactured from aluminium, stainless steel SS316, electro galvanized steel or mild steel material</a:t>
            </a:r>
          </a:p>
          <a:p>
            <a:pPr lvl="1"/>
            <a:r>
              <a:rPr lang="en-MY" dirty="0">
                <a:latin typeface="Arial" panose="020B0604020202020204" pitchFamily="34" charset="0"/>
                <a:cs typeface="Arial" panose="020B0604020202020204" pitchFamily="34" charset="0"/>
              </a:rPr>
              <a:t>shall  be  coated  with  epoxy  dry-powder  and  oven baked semi-gloss enamel grey except  for  stainless  steel </a:t>
            </a:r>
          </a:p>
          <a:p>
            <a:pPr lvl="1"/>
            <a:r>
              <a:rPr lang="en-MY" dirty="0">
                <a:latin typeface="Arial" panose="020B0604020202020204" pitchFamily="34" charset="0"/>
                <a:cs typeface="Arial" panose="020B0604020202020204" pitchFamily="34" charset="0"/>
              </a:rPr>
              <a:t>shall be bolted to steel channel base on concrete plinth</a:t>
            </a:r>
          </a:p>
          <a:p>
            <a:pPr lvl="1"/>
            <a:r>
              <a:rPr lang="en-MY" dirty="0">
                <a:latin typeface="Arial" panose="020B0604020202020204" pitchFamily="34" charset="0"/>
                <a:cs typeface="Arial" panose="020B0604020202020204" pitchFamily="34" charset="0"/>
              </a:rPr>
              <a:t>Appropriate entry and support for cables shall be provided</a:t>
            </a:r>
          </a:p>
          <a:p>
            <a:pPr lvl="1"/>
            <a:r>
              <a:rPr lang="en-MY" dirty="0">
                <a:latin typeface="Arial" panose="020B0604020202020204" pitchFamily="34" charset="0"/>
                <a:cs typeface="Arial" panose="020B0604020202020204" pitchFamily="34" charset="0"/>
              </a:rPr>
              <a:t>metal bracket bar with pad lock shall be installed to hold the controller housing. A log book shall be provided and attached to the housing.</a:t>
            </a:r>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3294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76D8D1-FF55-419C-B080-71EED5D1B11D}"/>
              </a:ext>
            </a:extLst>
          </p:cNvPr>
          <p:cNvSpPr>
            <a:spLocks noGrp="1"/>
          </p:cNvSpPr>
          <p:nvPr>
            <p:ph type="title"/>
          </p:nvPr>
        </p:nvSpPr>
        <p:spPr>
          <a:xfrm>
            <a:off x="1484311" y="685800"/>
            <a:ext cx="9717089" cy="1133475"/>
          </a:xfrm>
        </p:spPr>
        <p:txBody>
          <a:bodyPr/>
          <a:lstStyle/>
          <a:p>
            <a:r>
              <a:rPr lang="en-US" dirty="0"/>
              <a:t>Section 6 : Traffic Controller</a:t>
            </a:r>
          </a:p>
        </p:txBody>
      </p:sp>
      <p:sp>
        <p:nvSpPr>
          <p:cNvPr id="3" name="Content Placeholder 2">
            <a:extLst>
              <a:ext uri="{FF2B5EF4-FFF2-40B4-BE49-F238E27FC236}">
                <a16:creationId xmlns:a16="http://schemas.microsoft.com/office/drawing/2014/main" xmlns="" id="{159938F6-031D-4B88-A3EC-F99436E1A816}"/>
              </a:ext>
            </a:extLst>
          </p:cNvPr>
          <p:cNvSpPr>
            <a:spLocks noGrp="1"/>
          </p:cNvSpPr>
          <p:nvPr>
            <p:ph idx="1"/>
          </p:nvPr>
        </p:nvSpPr>
        <p:spPr>
          <a:xfrm>
            <a:off x="1551779" y="1733550"/>
            <a:ext cx="9582151" cy="2362200"/>
          </a:xfrm>
        </p:spPr>
        <p:txBody>
          <a:bodyPr>
            <a:normAutofit lnSpcReduction="10000"/>
          </a:bodyPr>
          <a:lstStyle/>
          <a:p>
            <a:r>
              <a:rPr lang="en-MY" dirty="0">
                <a:latin typeface="Arial" panose="020B0604020202020204" pitchFamily="34" charset="0"/>
                <a:cs typeface="Arial" panose="020B0604020202020204" pitchFamily="34" charset="0"/>
              </a:rPr>
              <a:t>Controller Mains Supply Panel</a:t>
            </a:r>
          </a:p>
          <a:p>
            <a:pPr lvl="1"/>
            <a:r>
              <a:rPr lang="en-MY" dirty="0">
                <a:latin typeface="Arial" panose="020B0604020202020204" pitchFamily="34" charset="0"/>
                <a:cs typeface="Arial" panose="020B0604020202020204" pitchFamily="34" charset="0"/>
              </a:rPr>
              <a:t>shall  include  one  number  of  single  pole  miniature circuit breaker (MCB) of minimum rated current 30A </a:t>
            </a:r>
          </a:p>
          <a:p>
            <a:pPr lvl="1"/>
            <a:r>
              <a:rPr lang="en-MY" dirty="0">
                <a:latin typeface="Arial" panose="020B0604020202020204" pitchFamily="34" charset="0"/>
                <a:cs typeface="Arial" panose="020B0604020202020204" pitchFamily="34" charset="0"/>
              </a:rPr>
              <a:t>Tinned  copper earthing bar of cross sectional area not less than 25mm x 6mm</a:t>
            </a:r>
          </a:p>
          <a:p>
            <a:pPr lvl="1"/>
            <a:r>
              <a:rPr lang="en-MY" dirty="0">
                <a:latin typeface="Arial" panose="020B0604020202020204" pitchFamily="34" charset="0"/>
                <a:cs typeface="Arial" panose="020B0604020202020204" pitchFamily="34" charset="0"/>
              </a:rPr>
              <a:t>SPD or isolation transformer shall be install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647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F25775-7B04-4077-8FFB-1702B6B968BF}"/>
              </a:ext>
            </a:extLst>
          </p:cNvPr>
          <p:cNvSpPr>
            <a:spLocks noGrp="1"/>
          </p:cNvSpPr>
          <p:nvPr>
            <p:ph type="title"/>
          </p:nvPr>
        </p:nvSpPr>
        <p:spPr>
          <a:xfrm>
            <a:off x="1351877" y="170778"/>
            <a:ext cx="9488245" cy="1012564"/>
          </a:xfrm>
        </p:spPr>
        <p:txBody>
          <a:bodyPr>
            <a:normAutofit fontScale="90000"/>
          </a:bodyPr>
          <a:lstStyle/>
          <a:p>
            <a:r>
              <a:rPr lang="en-US" dirty="0"/>
              <a:t/>
            </a:r>
            <a:br>
              <a:rPr lang="en-US" dirty="0"/>
            </a:br>
            <a:r>
              <a:rPr lang="en-US" dirty="0"/>
              <a:t>STANDARD DRAWINGS</a:t>
            </a:r>
          </a:p>
        </p:txBody>
      </p:sp>
      <p:sp>
        <p:nvSpPr>
          <p:cNvPr id="3" name="Content Placeholder 2">
            <a:extLst>
              <a:ext uri="{FF2B5EF4-FFF2-40B4-BE49-F238E27FC236}">
                <a16:creationId xmlns:a16="http://schemas.microsoft.com/office/drawing/2014/main" xmlns="" id="{870BAAEF-5536-4CF9-80F4-52E67E35B21C}"/>
              </a:ext>
            </a:extLst>
          </p:cNvPr>
          <p:cNvSpPr>
            <a:spLocks noGrp="1"/>
          </p:cNvSpPr>
          <p:nvPr>
            <p:ph idx="1"/>
          </p:nvPr>
        </p:nvSpPr>
        <p:spPr>
          <a:xfrm>
            <a:off x="1872504" y="1378828"/>
            <a:ext cx="9488244" cy="3972821"/>
          </a:xfrm>
        </p:spPr>
        <p:txBody>
          <a:bodyPr>
            <a:normAutofit fontScale="40000" lnSpcReduction="20000"/>
          </a:bodyPr>
          <a:lstStyle/>
          <a:p>
            <a:pPr marL="0" indent="0">
              <a:buNone/>
            </a:pPr>
            <a:r>
              <a:rPr lang="en-US" sz="6400" dirty="0">
                <a:latin typeface="Arial" panose="020B0604020202020204" pitchFamily="34" charset="0"/>
                <a:cs typeface="Arial" panose="020B0604020202020204" pitchFamily="34" charset="0"/>
              </a:rPr>
              <a:t>Standard Drawings For Road Works STD DRW/S8 (PINDAAN 2014) Section 8 : Traffic Signal System</a:t>
            </a:r>
          </a:p>
          <a:p>
            <a:pPr marL="457200" indent="-457200">
              <a:buFont typeface="+mj-lt"/>
              <a:buAutoNum type="arabicPeriod"/>
            </a:pPr>
            <a:r>
              <a:rPr lang="en-US" sz="6400" dirty="0">
                <a:latin typeface="Arial" panose="020B0604020202020204" pitchFamily="34" charset="0"/>
                <a:cs typeface="Arial" panose="020B0604020202020204" pitchFamily="34" charset="0"/>
              </a:rPr>
              <a:t>Standard Traffic Signal Head</a:t>
            </a:r>
          </a:p>
          <a:p>
            <a:pPr marL="457200" indent="-457200">
              <a:buFont typeface="+mj-lt"/>
              <a:buAutoNum type="arabicPeriod"/>
            </a:pPr>
            <a:r>
              <a:rPr lang="en-US" sz="6400" dirty="0">
                <a:latin typeface="Arial" panose="020B0604020202020204" pitchFamily="34" charset="0"/>
                <a:cs typeface="Arial" panose="020B0604020202020204" pitchFamily="34" charset="0"/>
              </a:rPr>
              <a:t>Standard Pedestrian Signal Head</a:t>
            </a:r>
          </a:p>
          <a:p>
            <a:pPr marL="457200" indent="-457200">
              <a:buFont typeface="+mj-lt"/>
              <a:buAutoNum type="arabicPeriod"/>
            </a:pPr>
            <a:r>
              <a:rPr lang="en-US" sz="6400" dirty="0">
                <a:latin typeface="Arial" panose="020B0604020202020204" pitchFamily="34" charset="0"/>
                <a:cs typeface="Arial" panose="020B0604020202020204" pitchFamily="34" charset="0"/>
              </a:rPr>
              <a:t>Signal Head Details</a:t>
            </a:r>
          </a:p>
          <a:p>
            <a:pPr marL="457200" indent="-457200">
              <a:buFont typeface="+mj-lt"/>
              <a:buAutoNum type="arabicPeriod"/>
            </a:pPr>
            <a:r>
              <a:rPr lang="en-US" sz="6400" dirty="0">
                <a:latin typeface="Arial" panose="020B0604020202020204" pitchFamily="34" charset="0"/>
                <a:cs typeface="Arial" panose="020B0604020202020204" pitchFamily="34" charset="0"/>
              </a:rPr>
              <a:t>Feeder Pillar / Controller  Housing</a:t>
            </a:r>
          </a:p>
          <a:p>
            <a:pPr marL="457200" indent="-457200">
              <a:buFont typeface="+mj-lt"/>
              <a:buAutoNum type="arabicPeriod"/>
            </a:pPr>
            <a:r>
              <a:rPr lang="en-US" sz="6400" dirty="0">
                <a:latin typeface="Arial" panose="020B0604020202020204" pitchFamily="34" charset="0"/>
                <a:cs typeface="Arial" panose="020B0604020202020204" pitchFamily="34" charset="0"/>
              </a:rPr>
              <a:t>Details of Feeder Pillar / Controller</a:t>
            </a:r>
          </a:p>
          <a:p>
            <a:pPr marL="457200" indent="-457200">
              <a:buFont typeface="+mj-lt"/>
              <a:buAutoNum type="arabicPeriod"/>
            </a:pPr>
            <a:r>
              <a:rPr lang="en-US" sz="6400" dirty="0">
                <a:latin typeface="Arial" panose="020B0604020202020204" pitchFamily="34" charset="0"/>
                <a:cs typeface="Arial" panose="020B0604020202020204" pitchFamily="34" charset="0"/>
              </a:rPr>
              <a:t>Traffic Signal Column (Tubular Hollow Type – Side Hinge)</a:t>
            </a:r>
          </a:p>
        </p:txBody>
      </p:sp>
    </p:spTree>
    <p:extLst>
      <p:ext uri="{BB962C8B-B14F-4D97-AF65-F5344CB8AC3E}">
        <p14:creationId xmlns:p14="http://schemas.microsoft.com/office/powerpoint/2010/main" val="2138745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F25775-7B04-4077-8FFB-1702B6B968BF}"/>
              </a:ext>
            </a:extLst>
          </p:cNvPr>
          <p:cNvSpPr>
            <a:spLocks noGrp="1"/>
          </p:cNvSpPr>
          <p:nvPr>
            <p:ph type="title"/>
          </p:nvPr>
        </p:nvSpPr>
        <p:spPr>
          <a:xfrm>
            <a:off x="1351877" y="170778"/>
            <a:ext cx="9488245" cy="1012564"/>
          </a:xfrm>
        </p:spPr>
        <p:txBody>
          <a:bodyPr>
            <a:normAutofit fontScale="90000"/>
          </a:bodyPr>
          <a:lstStyle/>
          <a:p>
            <a:r>
              <a:rPr lang="en-US" dirty="0"/>
              <a:t/>
            </a:r>
            <a:br>
              <a:rPr lang="en-US" dirty="0"/>
            </a:br>
            <a:r>
              <a:rPr lang="en-US" dirty="0"/>
              <a:t>STANDARD DRAWINGS</a:t>
            </a:r>
          </a:p>
        </p:txBody>
      </p:sp>
      <p:sp>
        <p:nvSpPr>
          <p:cNvPr id="3" name="Content Placeholder 2">
            <a:extLst>
              <a:ext uri="{FF2B5EF4-FFF2-40B4-BE49-F238E27FC236}">
                <a16:creationId xmlns:a16="http://schemas.microsoft.com/office/drawing/2014/main" xmlns="" id="{870BAAEF-5536-4CF9-80F4-52E67E35B21C}"/>
              </a:ext>
            </a:extLst>
          </p:cNvPr>
          <p:cNvSpPr>
            <a:spLocks noGrp="1"/>
          </p:cNvSpPr>
          <p:nvPr>
            <p:ph idx="1"/>
          </p:nvPr>
        </p:nvSpPr>
        <p:spPr>
          <a:xfrm>
            <a:off x="1739152" y="1647825"/>
            <a:ext cx="9488245" cy="4134746"/>
          </a:xfrm>
        </p:spPr>
        <p:txBody>
          <a:bodyPr>
            <a:normAutofit fontScale="32500" lnSpcReduction="20000"/>
          </a:bodyPr>
          <a:lstStyle/>
          <a:p>
            <a:pPr marL="0" indent="0">
              <a:buNone/>
            </a:pPr>
            <a:r>
              <a:rPr lang="en-US" sz="6400" dirty="0">
                <a:latin typeface="Arial" panose="020B0604020202020204" pitchFamily="34" charset="0"/>
                <a:cs typeface="Arial" panose="020B0604020202020204" pitchFamily="34" charset="0"/>
              </a:rPr>
              <a:t>Standard Drawings For Road Works STD DRW/S8 (PINDAAN 2014) Section 8 : Traffic Signal System</a:t>
            </a:r>
          </a:p>
          <a:p>
            <a:pPr marL="457200" indent="-457200">
              <a:buFont typeface="+mj-lt"/>
              <a:buAutoNum type="arabicPeriod"/>
            </a:pPr>
            <a:r>
              <a:rPr lang="en-US" sz="6400" dirty="0">
                <a:latin typeface="Arial" panose="020B0604020202020204" pitchFamily="34" charset="0"/>
                <a:cs typeface="Arial" panose="020B0604020202020204" pitchFamily="34" charset="0"/>
              </a:rPr>
              <a:t>Traffic Signal Column (Tubular Hollow Type – Top Hinge)</a:t>
            </a:r>
          </a:p>
          <a:p>
            <a:pPr marL="457200" indent="-457200">
              <a:buFont typeface="+mj-lt"/>
              <a:buAutoNum type="arabicPeriod"/>
            </a:pPr>
            <a:r>
              <a:rPr lang="en-US" sz="6400" dirty="0">
                <a:latin typeface="Arial" panose="020B0604020202020204" pitchFamily="34" charset="0"/>
                <a:cs typeface="Arial" panose="020B0604020202020204" pitchFamily="34" charset="0"/>
              </a:rPr>
              <a:t>Traffic Signal Column (Overhead Type )</a:t>
            </a:r>
          </a:p>
          <a:p>
            <a:pPr marL="457200" indent="-457200">
              <a:buFont typeface="+mj-lt"/>
              <a:buAutoNum type="arabicPeriod"/>
            </a:pPr>
            <a:r>
              <a:rPr lang="en-US" sz="6400" dirty="0">
                <a:latin typeface="Arial" panose="020B0604020202020204" pitchFamily="34" charset="0"/>
                <a:cs typeface="Arial" panose="020B0604020202020204" pitchFamily="34" charset="0"/>
              </a:rPr>
              <a:t>Octagonal Tapered Joint Used Mast Arm Column (No Arm Type)</a:t>
            </a:r>
          </a:p>
          <a:p>
            <a:pPr marL="457200" indent="-457200">
              <a:buFont typeface="+mj-lt"/>
              <a:buAutoNum type="arabicPeriod"/>
            </a:pPr>
            <a:r>
              <a:rPr lang="en-US" sz="6400" dirty="0">
                <a:latin typeface="Arial" panose="020B0604020202020204" pitchFamily="34" charset="0"/>
                <a:cs typeface="Arial" panose="020B0604020202020204" pitchFamily="34" charset="0"/>
              </a:rPr>
              <a:t>Octagonal Tapered Joint Used Mast Arm Column (With Arm Type)</a:t>
            </a:r>
          </a:p>
          <a:p>
            <a:pPr marL="457200" indent="-457200">
              <a:buFont typeface="+mj-lt"/>
              <a:buAutoNum type="arabicPeriod"/>
            </a:pPr>
            <a:r>
              <a:rPr lang="en-US" sz="6400" dirty="0">
                <a:latin typeface="Arial" panose="020B0604020202020204" pitchFamily="34" charset="0"/>
                <a:cs typeface="Arial" panose="020B0604020202020204" pitchFamily="34" charset="0"/>
              </a:rPr>
              <a:t>Traffic Signal Head Mounted On Road Lighting Column  (No Arm Type)</a:t>
            </a:r>
          </a:p>
          <a:p>
            <a:pPr marL="457200" indent="-457200">
              <a:buFont typeface="+mj-lt"/>
              <a:buAutoNum type="arabicPeriod"/>
            </a:pPr>
            <a:r>
              <a:rPr lang="en-US" sz="6400" dirty="0">
                <a:latin typeface="Arial" panose="020B0604020202020204" pitchFamily="34" charset="0"/>
                <a:cs typeface="Arial" panose="020B0604020202020204" pitchFamily="34" charset="0"/>
              </a:rPr>
              <a:t>Traffic Signal Head Mounted On Road Lighting Column  (With Arm Type)</a:t>
            </a:r>
          </a:p>
          <a:p>
            <a:pPr marL="457200" indent="-457200">
              <a:buFont typeface="+mj-lt"/>
              <a:buAutoNum type="arabicPeriod"/>
            </a:pPr>
            <a:r>
              <a:rPr lang="en-US" sz="6400" dirty="0">
                <a:latin typeface="Arial" panose="020B0604020202020204" pitchFamily="34" charset="0"/>
                <a:cs typeface="Arial" panose="020B0604020202020204" pitchFamily="34" charset="0"/>
              </a:rPr>
              <a:t>Traffic Signal Information Board</a:t>
            </a:r>
          </a:p>
        </p:txBody>
      </p:sp>
    </p:spTree>
    <p:extLst>
      <p:ext uri="{BB962C8B-B14F-4D97-AF65-F5344CB8AC3E}">
        <p14:creationId xmlns:p14="http://schemas.microsoft.com/office/powerpoint/2010/main" val="3894458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9377B-1F27-43DF-95EE-5DCC70842E6F}"/>
              </a:ext>
            </a:extLst>
          </p:cNvPr>
          <p:cNvSpPr>
            <a:spLocks noGrp="1"/>
          </p:cNvSpPr>
          <p:nvPr>
            <p:ph type="title"/>
          </p:nvPr>
        </p:nvSpPr>
        <p:spPr/>
        <p:txBody>
          <a:bodyPr/>
          <a:lstStyle/>
          <a:p>
            <a:r>
              <a:rPr lang="en-US" dirty="0"/>
              <a:t>LAIN </a:t>
            </a:r>
            <a:r>
              <a:rPr lang="en-US" dirty="0" err="1"/>
              <a:t>LAIN</a:t>
            </a:r>
            <a:r>
              <a:rPr lang="en-US" dirty="0"/>
              <a:t> RUJUKAN</a:t>
            </a:r>
          </a:p>
        </p:txBody>
      </p:sp>
      <p:sp>
        <p:nvSpPr>
          <p:cNvPr id="3" name="Content Placeholder 2">
            <a:extLst>
              <a:ext uri="{FF2B5EF4-FFF2-40B4-BE49-F238E27FC236}">
                <a16:creationId xmlns:a16="http://schemas.microsoft.com/office/drawing/2014/main" xmlns="" id="{4CDBBE7F-D307-4D7D-8FA9-7210A0D61FE2}"/>
              </a:ext>
            </a:extLst>
          </p:cNvPr>
          <p:cNvSpPr>
            <a:spLocks noGrp="1"/>
          </p:cNvSpPr>
          <p:nvPr>
            <p:ph idx="1"/>
          </p:nvPr>
        </p:nvSpPr>
        <p:spPr>
          <a:xfrm>
            <a:off x="1484311" y="2148840"/>
            <a:ext cx="9843492" cy="2362200"/>
          </a:xfrm>
        </p:spPr>
        <p:txBody>
          <a:bodyPr/>
          <a:lstStyle/>
          <a:p>
            <a:r>
              <a:rPr lang="en-US" dirty="0"/>
              <a:t>ATJ 13/87 (PINDAAN 2017)</a:t>
            </a:r>
          </a:p>
          <a:p>
            <a:pPr marL="0" indent="0">
              <a:buNone/>
            </a:pPr>
            <a:r>
              <a:rPr lang="en-US" dirty="0"/>
              <a:t>	A GUIDE TO THE DESIGN OF TRAFFIC SIGNAL </a:t>
            </a:r>
          </a:p>
        </p:txBody>
      </p:sp>
    </p:spTree>
    <p:extLst>
      <p:ext uri="{BB962C8B-B14F-4D97-AF65-F5344CB8AC3E}">
        <p14:creationId xmlns:p14="http://schemas.microsoft.com/office/powerpoint/2010/main" val="3094042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4CA043-0050-41D4-AF19-DEC47C4A0676}"/>
              </a:ext>
            </a:extLst>
          </p:cNvPr>
          <p:cNvSpPr>
            <a:spLocks noGrp="1"/>
          </p:cNvSpPr>
          <p:nvPr>
            <p:ph type="title"/>
          </p:nvPr>
        </p:nvSpPr>
        <p:spPr/>
        <p:txBody>
          <a:bodyPr/>
          <a:lstStyle/>
          <a:p>
            <a:r>
              <a:rPr lang="en-US" dirty="0"/>
              <a:t>SPESIFIKASI</a:t>
            </a:r>
          </a:p>
        </p:txBody>
      </p:sp>
      <p:sp>
        <p:nvSpPr>
          <p:cNvPr id="3" name="Content Placeholder 2">
            <a:extLst>
              <a:ext uri="{FF2B5EF4-FFF2-40B4-BE49-F238E27FC236}">
                <a16:creationId xmlns:a16="http://schemas.microsoft.com/office/drawing/2014/main" xmlns="" id="{9907B2A7-EBA7-44F0-AA95-BE7BC0B899B6}"/>
              </a:ext>
            </a:extLst>
          </p:cNvPr>
          <p:cNvSpPr>
            <a:spLocks noGrp="1"/>
          </p:cNvSpPr>
          <p:nvPr>
            <p:ph idx="1"/>
          </p:nvPr>
        </p:nvSpPr>
        <p:spPr>
          <a:xfrm>
            <a:off x="1614951" y="2184699"/>
            <a:ext cx="9757431" cy="2488602"/>
          </a:xfrm>
        </p:spPr>
        <p:txBody>
          <a:bodyPr>
            <a:normAutofit lnSpcReduction="10000"/>
          </a:bodyPr>
          <a:lstStyle/>
          <a:p>
            <a:r>
              <a:rPr lang="en-US" dirty="0">
                <a:latin typeface="Arial" panose="020B0604020202020204" pitchFamily="34" charset="0"/>
                <a:cs typeface="Arial" panose="020B0604020202020204" pitchFamily="34" charset="0"/>
              </a:rPr>
              <a:t>JKR/SPJ/2008-S8 : Section 8 Traffic Signal System</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L-S1 : Specification For Low Voltage Internal Electrical Installation</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L-S3 : Specification For Low Voltage Underground Cables</a:t>
            </a:r>
          </a:p>
        </p:txBody>
      </p:sp>
    </p:spTree>
    <p:extLst>
      <p:ext uri="{BB962C8B-B14F-4D97-AF65-F5344CB8AC3E}">
        <p14:creationId xmlns:p14="http://schemas.microsoft.com/office/powerpoint/2010/main" val="2027617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975A98-B5AF-453B-B53C-0688524B85FD}"/>
              </a:ext>
            </a:extLst>
          </p:cNvPr>
          <p:cNvSpPr>
            <a:spLocks noGrp="1"/>
          </p:cNvSpPr>
          <p:nvPr>
            <p:ph type="title"/>
          </p:nvPr>
        </p:nvSpPr>
        <p:spPr/>
        <p:txBody>
          <a:bodyPr>
            <a:normAutofit fontScale="90000"/>
          </a:bodyPr>
          <a:lstStyle/>
          <a:p>
            <a:r>
              <a:rPr lang="en-US" dirty="0"/>
              <a:t>JKR/SPJ/2008-S8 : Section 8 Traffic Signal System</a:t>
            </a:r>
            <a:br>
              <a:rPr lang="en-US" dirty="0"/>
            </a:br>
            <a:endParaRPr lang="en-US" dirty="0"/>
          </a:p>
        </p:txBody>
      </p:sp>
      <p:sp>
        <p:nvSpPr>
          <p:cNvPr id="3" name="Content Placeholder 2">
            <a:extLst>
              <a:ext uri="{FF2B5EF4-FFF2-40B4-BE49-F238E27FC236}">
                <a16:creationId xmlns:a16="http://schemas.microsoft.com/office/drawing/2014/main" xmlns="" id="{A3A3E3B3-A33D-4029-86A2-B4FBBCFDC102}"/>
              </a:ext>
            </a:extLst>
          </p:cNvPr>
          <p:cNvSpPr>
            <a:spLocks noGrp="1"/>
          </p:cNvSpPr>
          <p:nvPr>
            <p:ph idx="1"/>
          </p:nvPr>
        </p:nvSpPr>
        <p:spPr>
          <a:xfrm>
            <a:off x="1484310" y="1904104"/>
            <a:ext cx="10018713" cy="3887097"/>
          </a:xfrm>
        </p:spPr>
        <p:txBody>
          <a:bodyPr>
            <a:normAutofit lnSpcReduction="10000"/>
          </a:bodyPr>
          <a:lstStyle/>
          <a:p>
            <a:pPr marL="457200" indent="-457200">
              <a:buFont typeface="+mj-lt"/>
              <a:buAutoNum type="arabicPeriod"/>
            </a:pPr>
            <a:r>
              <a:rPr lang="en-US" dirty="0">
                <a:latin typeface="Arial" panose="020B0604020202020204" pitchFamily="34" charset="0"/>
                <a:cs typeface="Arial" panose="020B0604020202020204" pitchFamily="34" charset="0"/>
              </a:rPr>
              <a:t>General</a:t>
            </a:r>
          </a:p>
          <a:p>
            <a:pPr marL="457200" indent="-457200">
              <a:buFont typeface="+mj-lt"/>
              <a:buAutoNum type="arabicPeriod"/>
            </a:pPr>
            <a:r>
              <a:rPr lang="en-US" dirty="0">
                <a:latin typeface="Arial" panose="020B0604020202020204" pitchFamily="34" charset="0"/>
                <a:cs typeface="Arial" panose="020B0604020202020204" pitchFamily="34" charset="0"/>
              </a:rPr>
              <a:t>Low voltage underground cables</a:t>
            </a:r>
          </a:p>
          <a:p>
            <a:pPr marL="457200" indent="-457200">
              <a:buFont typeface="+mj-lt"/>
              <a:buAutoNum type="arabicPeriod"/>
            </a:pPr>
            <a:r>
              <a:rPr lang="en-US" dirty="0">
                <a:latin typeface="Arial" panose="020B0604020202020204" pitchFamily="34" charset="0"/>
                <a:cs typeface="Arial" panose="020B0604020202020204" pitchFamily="34" charset="0"/>
              </a:rPr>
              <a:t>Signal lanterns/ heads</a:t>
            </a:r>
          </a:p>
          <a:p>
            <a:pPr marL="457200" indent="-457200">
              <a:buFont typeface="+mj-lt"/>
              <a:buAutoNum type="arabicPeriod"/>
            </a:pPr>
            <a:r>
              <a:rPr lang="en-US" dirty="0">
                <a:latin typeface="Arial" panose="020B0604020202020204" pitchFamily="34" charset="0"/>
                <a:cs typeface="Arial" panose="020B0604020202020204" pitchFamily="34" charset="0"/>
              </a:rPr>
              <a:t>Signal post/poles and mast arm</a:t>
            </a:r>
          </a:p>
          <a:p>
            <a:pPr marL="457200" indent="-457200">
              <a:buFont typeface="+mj-lt"/>
              <a:buAutoNum type="arabicPeriod"/>
            </a:pPr>
            <a:r>
              <a:rPr lang="en-US" dirty="0">
                <a:latin typeface="Arial" panose="020B0604020202020204" pitchFamily="34" charset="0"/>
                <a:cs typeface="Arial" panose="020B0604020202020204" pitchFamily="34" charset="0"/>
              </a:rPr>
              <a:t>Pedestrian push buttons</a:t>
            </a:r>
          </a:p>
          <a:p>
            <a:pPr marL="457200" indent="-457200">
              <a:buFont typeface="+mj-lt"/>
              <a:buAutoNum type="arabicPeriod"/>
            </a:pPr>
            <a:r>
              <a:rPr lang="en-US" dirty="0">
                <a:latin typeface="Arial" panose="020B0604020202020204" pitchFamily="34" charset="0"/>
                <a:cs typeface="Arial" panose="020B0604020202020204" pitchFamily="34" charset="0"/>
              </a:rPr>
              <a:t>Traffic controller</a:t>
            </a:r>
          </a:p>
          <a:p>
            <a:pPr marL="457200" indent="-457200">
              <a:buFont typeface="+mj-lt"/>
              <a:buAutoNum type="arabicPeriod"/>
            </a:pPr>
            <a:r>
              <a:rPr lang="en-US" dirty="0">
                <a:latin typeface="Arial" panose="020B0604020202020204" pitchFamily="34" charset="0"/>
                <a:cs typeface="Arial" panose="020B0604020202020204" pitchFamily="34" charset="0"/>
              </a:rPr>
              <a:t>Vehicle detectors</a:t>
            </a:r>
          </a:p>
          <a:p>
            <a:pPr marL="457200" indent="-457200">
              <a:buFont typeface="+mj-lt"/>
              <a:buAutoNum type="arabicPeriod"/>
            </a:pPr>
            <a:r>
              <a:rPr lang="en-US" dirty="0">
                <a:latin typeface="Arial" panose="020B0604020202020204" pitchFamily="34" charset="0"/>
                <a:cs typeface="Arial" panose="020B0604020202020204" pitchFamily="34" charset="0"/>
              </a:rPr>
              <a:t>Road works</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3973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1D28FD-29C5-4A39-A443-E93D7680CBFB}"/>
              </a:ext>
            </a:extLst>
          </p:cNvPr>
          <p:cNvSpPr>
            <a:spLocks noGrp="1"/>
          </p:cNvSpPr>
          <p:nvPr>
            <p:ph type="title"/>
          </p:nvPr>
        </p:nvSpPr>
        <p:spPr/>
        <p:txBody>
          <a:bodyPr/>
          <a:lstStyle/>
          <a:p>
            <a:r>
              <a:rPr lang="en-US" dirty="0"/>
              <a:t>Section 2 : Low Voltage Underground Cables</a:t>
            </a:r>
          </a:p>
        </p:txBody>
      </p:sp>
      <p:sp>
        <p:nvSpPr>
          <p:cNvPr id="3" name="Content Placeholder 2">
            <a:extLst>
              <a:ext uri="{FF2B5EF4-FFF2-40B4-BE49-F238E27FC236}">
                <a16:creationId xmlns:a16="http://schemas.microsoft.com/office/drawing/2014/main" xmlns="" id="{0ECDE5FC-386D-4179-BB30-94153866BB3F}"/>
              </a:ext>
            </a:extLst>
          </p:cNvPr>
          <p:cNvSpPr>
            <a:spLocks noGrp="1"/>
          </p:cNvSpPr>
          <p:nvPr>
            <p:ph idx="1"/>
          </p:nvPr>
        </p:nvSpPr>
        <p:spPr>
          <a:xfrm>
            <a:off x="1484310" y="2108499"/>
            <a:ext cx="10018713" cy="3682701"/>
          </a:xfrm>
        </p:spPr>
        <p:txBody>
          <a:bodyPr>
            <a:normAutofit/>
          </a:bodyPr>
          <a:lstStyle/>
          <a:p>
            <a:r>
              <a:rPr lang="en-US" dirty="0">
                <a:latin typeface="Arial" panose="020B0604020202020204" pitchFamily="34" charset="0"/>
                <a:cs typeface="Arial" panose="020B0604020202020204" pitchFamily="34" charset="0"/>
              </a:rPr>
              <a:t>Power Cables : PVC/SWA/PVC</a:t>
            </a:r>
          </a:p>
          <a:p>
            <a:r>
              <a:rPr lang="en-US" dirty="0">
                <a:latin typeface="Arial" panose="020B0604020202020204" pitchFamily="34" charset="0"/>
                <a:cs typeface="Arial" panose="020B0604020202020204" pitchFamily="34" charset="0"/>
              </a:rPr>
              <a:t>Feeder Cables  for Vehicle Detectors : PVC/SWA/PVC</a:t>
            </a:r>
          </a:p>
          <a:p>
            <a:r>
              <a:rPr lang="en-US" dirty="0">
                <a:latin typeface="Arial" panose="020B0604020202020204" pitchFamily="34" charset="0"/>
                <a:cs typeface="Arial" panose="020B0604020202020204" pitchFamily="34" charset="0"/>
              </a:rPr>
              <a:t>Loop Cables : Inductive vehicle loop detector</a:t>
            </a:r>
          </a:p>
          <a:p>
            <a:pPr marL="0" indent="0">
              <a:buNone/>
            </a:pPr>
            <a:r>
              <a:rPr lang="en-US" dirty="0">
                <a:latin typeface="Arial" panose="020B0604020202020204" pitchFamily="34" charset="0"/>
                <a:cs typeface="Arial" panose="020B0604020202020204" pitchFamily="34" charset="0"/>
              </a:rPr>
              <a:t>	Latest : </a:t>
            </a:r>
            <a:r>
              <a:rPr lang="en-US" dirty="0" err="1">
                <a:latin typeface="Arial" panose="020B0604020202020204" pitchFamily="34" charset="0"/>
                <a:cs typeface="Arial" panose="020B0604020202020204" pitchFamily="34" charset="0"/>
              </a:rPr>
              <a:t>Flourinated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Ethylane</a:t>
            </a:r>
            <a:r>
              <a:rPr lang="en-US" dirty="0">
                <a:latin typeface="Arial" panose="020B0604020202020204" pitchFamily="34" charset="0"/>
                <a:cs typeface="Arial" panose="020B0604020202020204" pitchFamily="34" charset="0"/>
              </a:rPr>
              <a:t> Propylene (FEP) insulated Cu Loop 							detector cable, 20 SWG, 18 </a:t>
            </a:r>
            <a:r>
              <a:rPr lang="en-US" dirty="0" err="1">
                <a:latin typeface="Arial" panose="020B0604020202020204" pitchFamily="34" charset="0"/>
                <a:cs typeface="Arial" panose="020B0604020202020204" pitchFamily="34" charset="0"/>
              </a:rPr>
              <a:t>nos</a:t>
            </a:r>
            <a:r>
              <a:rPr lang="en-US" dirty="0">
                <a:latin typeface="Arial" panose="020B0604020202020204" pitchFamily="34" charset="0"/>
                <a:cs typeface="Arial" panose="020B0604020202020204" pitchFamily="34" charset="0"/>
              </a:rPr>
              <a:t> stranded, 0.18mm </a:t>
            </a:r>
            <a:r>
              <a:rPr lang="en-US" dirty="0" err="1">
                <a:latin typeface="Arial" panose="020B0604020202020204" pitchFamily="34" charset="0"/>
                <a:cs typeface="Arial" panose="020B0604020202020204" pitchFamily="34" charset="0"/>
              </a:rPr>
              <a:t>Dia</a:t>
            </a:r>
            <a:r>
              <a:rPr lang="en-US" dirty="0">
                <a:latin typeface="Arial" panose="020B0604020202020204" pitchFamily="34" charset="0"/>
                <a:cs typeface="Arial" panose="020B0604020202020204" pitchFamily="34" charset="0"/>
              </a:rPr>
              <a:t>, 0.25m 						Protection Thickness with FT 1 flammability, low friction, heat &amp; 	chemical and UV resistance</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659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1D28FD-29C5-4A39-A443-E93D7680CBFB}"/>
              </a:ext>
            </a:extLst>
          </p:cNvPr>
          <p:cNvSpPr>
            <a:spLocks noGrp="1"/>
          </p:cNvSpPr>
          <p:nvPr>
            <p:ph type="title"/>
          </p:nvPr>
        </p:nvSpPr>
        <p:spPr/>
        <p:txBody>
          <a:bodyPr/>
          <a:lstStyle/>
          <a:p>
            <a:r>
              <a:rPr lang="en-US" dirty="0"/>
              <a:t>Section 2 : Low Voltage Underground Cables</a:t>
            </a:r>
          </a:p>
        </p:txBody>
      </p:sp>
      <p:sp>
        <p:nvSpPr>
          <p:cNvPr id="3" name="Content Placeholder 2">
            <a:extLst>
              <a:ext uri="{FF2B5EF4-FFF2-40B4-BE49-F238E27FC236}">
                <a16:creationId xmlns:a16="http://schemas.microsoft.com/office/drawing/2014/main" xmlns="" id="{0ECDE5FC-386D-4179-BB30-94153866BB3F}"/>
              </a:ext>
            </a:extLst>
          </p:cNvPr>
          <p:cNvSpPr>
            <a:spLocks noGrp="1"/>
          </p:cNvSpPr>
          <p:nvPr>
            <p:ph idx="1"/>
          </p:nvPr>
        </p:nvSpPr>
        <p:spPr>
          <a:xfrm>
            <a:off x="1484310" y="2108499"/>
            <a:ext cx="10018713" cy="3682701"/>
          </a:xfrm>
        </p:spPr>
        <p:txBody>
          <a:bodyPr>
            <a:normAutofit lnSpcReduction="10000"/>
          </a:bodyPr>
          <a:lstStyle/>
          <a:p>
            <a:r>
              <a:rPr lang="en-US" dirty="0">
                <a:latin typeface="Arial" panose="020B0604020202020204" pitchFamily="34" charset="0"/>
                <a:cs typeface="Arial" panose="020B0604020202020204" pitchFamily="34" charset="0"/>
              </a:rPr>
              <a:t>Earthing system</a:t>
            </a:r>
          </a:p>
          <a:p>
            <a:pPr lvl="1"/>
            <a:r>
              <a:rPr lang="en-US" dirty="0">
                <a:latin typeface="Arial" panose="020B0604020202020204" pitchFamily="34" charset="0"/>
                <a:cs typeface="Arial" panose="020B0604020202020204" pitchFamily="34" charset="0"/>
              </a:rPr>
              <a:t>Earthing conductor shall be 25mm x 3mm copper tape</a:t>
            </a:r>
          </a:p>
          <a:p>
            <a:pPr lvl="1"/>
            <a:r>
              <a:rPr lang="en-US" dirty="0">
                <a:latin typeface="Arial" panose="020B0604020202020204" pitchFamily="34" charset="0"/>
                <a:cs typeface="Arial" panose="020B0604020202020204" pitchFamily="34" charset="0"/>
              </a:rPr>
              <a:t>Earth electrode shall be copper jacketed steel core rods with 16mm diameter 1500mm length ( each earth electrode is driven 3000mm) </a:t>
            </a:r>
          </a:p>
          <a:p>
            <a:pPr lvl="1"/>
            <a:r>
              <a:rPr lang="en-US" dirty="0">
                <a:latin typeface="Arial" panose="020B0604020202020204" pitchFamily="34" charset="0"/>
                <a:cs typeface="Arial" panose="020B0604020202020204" pitchFamily="34" charset="0"/>
              </a:rPr>
              <a:t>Earth chamber </a:t>
            </a:r>
            <a:r>
              <a:rPr lang="en-MY" dirty="0">
                <a:latin typeface="Arial" panose="020B0604020202020204" pitchFamily="34" charset="0"/>
                <a:cs typeface="Arial" panose="020B0604020202020204" pitchFamily="34" charset="0"/>
              </a:rPr>
              <a:t>heavy  duty  pre-cast  concrete  of  minimum 300mm (L) x 300mm (W) x 210mm (H) complete with removable concrete cover</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Cable Pit : Precast concrete pit 450mm (L) x 450mm (W) x 450mm (H)</a:t>
            </a:r>
          </a:p>
          <a:p>
            <a:r>
              <a:rPr lang="en-US" dirty="0">
                <a:latin typeface="Arial" panose="020B0604020202020204" pitchFamily="34" charset="0"/>
                <a:cs typeface="Arial" panose="020B0604020202020204" pitchFamily="34" charset="0"/>
              </a:rPr>
              <a:t>Detector Pit : Precast concrete pit 300mm (L) x 300mm (W) x 300mm (H)</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478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1D28FD-29C5-4A39-A443-E93D7680CBFB}"/>
              </a:ext>
            </a:extLst>
          </p:cNvPr>
          <p:cNvSpPr>
            <a:spLocks noGrp="1"/>
          </p:cNvSpPr>
          <p:nvPr>
            <p:ph type="title"/>
          </p:nvPr>
        </p:nvSpPr>
        <p:spPr/>
        <p:txBody>
          <a:bodyPr/>
          <a:lstStyle/>
          <a:p>
            <a:r>
              <a:rPr lang="en-US" dirty="0"/>
              <a:t>Section 2 : Low Voltage Underground Cables</a:t>
            </a:r>
          </a:p>
        </p:txBody>
      </p:sp>
      <p:sp>
        <p:nvSpPr>
          <p:cNvPr id="3" name="Content Placeholder 2">
            <a:extLst>
              <a:ext uri="{FF2B5EF4-FFF2-40B4-BE49-F238E27FC236}">
                <a16:creationId xmlns:a16="http://schemas.microsoft.com/office/drawing/2014/main" xmlns="" id="{0ECDE5FC-386D-4179-BB30-94153866BB3F}"/>
              </a:ext>
            </a:extLst>
          </p:cNvPr>
          <p:cNvSpPr>
            <a:spLocks noGrp="1"/>
          </p:cNvSpPr>
          <p:nvPr>
            <p:ph idx="1"/>
          </p:nvPr>
        </p:nvSpPr>
        <p:spPr>
          <a:xfrm>
            <a:off x="1484310" y="2108499"/>
            <a:ext cx="10018713" cy="3682701"/>
          </a:xfrm>
        </p:spPr>
        <p:txBody>
          <a:bodyPr>
            <a:normAutofit/>
          </a:bodyPr>
          <a:lstStyle/>
          <a:p>
            <a:r>
              <a:rPr lang="en-MY" dirty="0">
                <a:latin typeface="Arial" panose="020B0604020202020204" pitchFamily="34" charset="0"/>
                <a:cs typeface="Arial" panose="020B0604020202020204" pitchFamily="34" charset="0"/>
              </a:rPr>
              <a:t>Cable termination</a:t>
            </a:r>
          </a:p>
          <a:p>
            <a:pPr lvl="1"/>
            <a:r>
              <a:rPr lang="en-MY" dirty="0">
                <a:latin typeface="Arial" panose="020B0604020202020204" pitchFamily="34" charset="0"/>
                <a:cs typeface="Arial" panose="020B0604020202020204" pitchFamily="34" charset="0"/>
              </a:rPr>
              <a:t>all cable termination and jointing works shall be carried out in the presence of the S.O</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Power, feeder and loop cables shall be terminated as LS-3</a:t>
            </a:r>
          </a:p>
          <a:p>
            <a:pPr lvl="1"/>
            <a:r>
              <a:rPr lang="en-US" dirty="0">
                <a:latin typeface="Arial" panose="020B0604020202020204" pitchFamily="34" charset="0"/>
                <a:cs typeface="Arial" panose="020B0604020202020204" pitchFamily="34" charset="0"/>
              </a:rPr>
              <a:t>Loop cables shall be terminated using appropriate cable connector</a:t>
            </a:r>
          </a:p>
          <a:p>
            <a:pPr lvl="1"/>
            <a:r>
              <a:rPr lang="en-MY" dirty="0">
                <a:latin typeface="Arial" panose="020B0604020202020204" pitchFamily="34" charset="0"/>
                <a:cs typeface="Arial" panose="020B0604020202020204" pitchFamily="34" charset="0"/>
              </a:rPr>
              <a:t>cables between  poles,  loop  detectors  and  traffic  signal  controller  shall  be  fully installed in galvanized steel pipes and cable pits. The galvanized steel pipes shall be of heavy  duty  type,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805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B55CC-B961-4E4F-9BA7-D8D8F104E2FA}"/>
              </a:ext>
            </a:extLst>
          </p:cNvPr>
          <p:cNvSpPr>
            <a:spLocks noGrp="1"/>
          </p:cNvSpPr>
          <p:nvPr>
            <p:ph type="title"/>
          </p:nvPr>
        </p:nvSpPr>
        <p:spPr/>
        <p:txBody>
          <a:bodyPr/>
          <a:lstStyle/>
          <a:p>
            <a:r>
              <a:rPr lang="en-US" dirty="0"/>
              <a:t>Section 3 : Signal Lanterns/Heads</a:t>
            </a:r>
          </a:p>
        </p:txBody>
      </p:sp>
      <p:sp>
        <p:nvSpPr>
          <p:cNvPr id="3" name="Content Placeholder 2">
            <a:extLst>
              <a:ext uri="{FF2B5EF4-FFF2-40B4-BE49-F238E27FC236}">
                <a16:creationId xmlns:a16="http://schemas.microsoft.com/office/drawing/2014/main" xmlns="" id="{3CED3B2B-C105-4BA6-85C6-789A5C683764}"/>
              </a:ext>
            </a:extLst>
          </p:cNvPr>
          <p:cNvSpPr>
            <a:spLocks noGrp="1"/>
          </p:cNvSpPr>
          <p:nvPr>
            <p:ph idx="1"/>
          </p:nvPr>
        </p:nvSpPr>
        <p:spPr>
          <a:xfrm>
            <a:off x="1484311" y="2438399"/>
            <a:ext cx="10018713" cy="3456792"/>
          </a:xfrm>
        </p:spPr>
        <p:txBody>
          <a:bodyPr/>
          <a:lstStyle/>
          <a:p>
            <a:r>
              <a:rPr lang="en-US" dirty="0">
                <a:latin typeface="Arial" panose="020B0604020202020204" pitchFamily="34" charset="0"/>
                <a:cs typeface="Arial" panose="020B0604020202020204" pitchFamily="34" charset="0"/>
              </a:rPr>
              <a:t>Nominal diameter : 300mm</a:t>
            </a:r>
          </a:p>
          <a:p>
            <a:r>
              <a:rPr lang="en-US" dirty="0">
                <a:latin typeface="Arial" panose="020B0604020202020204" pitchFamily="34" charset="0"/>
                <a:cs typeface="Arial" panose="020B0604020202020204" pitchFamily="34" charset="0"/>
              </a:rPr>
              <a:t>Three optical system : Red, Amber and Green</a:t>
            </a:r>
          </a:p>
          <a:p>
            <a:r>
              <a:rPr lang="en-US" dirty="0">
                <a:latin typeface="Arial" panose="020B0604020202020204" pitchFamily="34" charset="0"/>
                <a:cs typeface="Arial" panose="020B0604020202020204" pitchFamily="34" charset="0"/>
              </a:rPr>
              <a:t>Height of signal head : </a:t>
            </a:r>
          </a:p>
          <a:p>
            <a:pPr lvl="1"/>
            <a:r>
              <a:rPr lang="en-US" dirty="0">
                <a:latin typeface="Arial" panose="020B0604020202020204" pitchFamily="34" charset="0"/>
                <a:cs typeface="Arial" panose="020B0604020202020204" pitchFamily="34" charset="0"/>
              </a:rPr>
              <a:t>For drivers / Pedestrian : Centre of Green optical is 2.5m above carriageway level</a:t>
            </a:r>
          </a:p>
          <a:p>
            <a:pPr lvl="1"/>
            <a:r>
              <a:rPr lang="en-US" dirty="0">
                <a:latin typeface="Arial" panose="020B0604020202020204" pitchFamily="34" charset="0"/>
                <a:cs typeface="Arial" panose="020B0604020202020204" pitchFamily="34" charset="0"/>
              </a:rPr>
              <a:t>Overhead Pole : Lowest point signal head 5.5m not more than 6.5m</a:t>
            </a:r>
          </a:p>
        </p:txBody>
      </p:sp>
    </p:spTree>
    <p:extLst>
      <p:ext uri="{BB962C8B-B14F-4D97-AF65-F5344CB8AC3E}">
        <p14:creationId xmlns:p14="http://schemas.microsoft.com/office/powerpoint/2010/main" val="378505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B55CC-B961-4E4F-9BA7-D8D8F104E2FA}"/>
              </a:ext>
            </a:extLst>
          </p:cNvPr>
          <p:cNvSpPr>
            <a:spLocks noGrp="1"/>
          </p:cNvSpPr>
          <p:nvPr>
            <p:ph type="title"/>
          </p:nvPr>
        </p:nvSpPr>
        <p:spPr/>
        <p:txBody>
          <a:bodyPr/>
          <a:lstStyle/>
          <a:p>
            <a:r>
              <a:rPr lang="en-US" dirty="0"/>
              <a:t>Section 3 : Signal Lanterns/Heads</a:t>
            </a:r>
          </a:p>
        </p:txBody>
      </p:sp>
      <p:sp>
        <p:nvSpPr>
          <p:cNvPr id="3" name="Content Placeholder 2">
            <a:extLst>
              <a:ext uri="{FF2B5EF4-FFF2-40B4-BE49-F238E27FC236}">
                <a16:creationId xmlns:a16="http://schemas.microsoft.com/office/drawing/2014/main" xmlns="" id="{3CED3B2B-C105-4BA6-85C6-789A5C683764}"/>
              </a:ext>
            </a:extLst>
          </p:cNvPr>
          <p:cNvSpPr>
            <a:spLocks noGrp="1"/>
          </p:cNvSpPr>
          <p:nvPr>
            <p:ph idx="1"/>
          </p:nvPr>
        </p:nvSpPr>
        <p:spPr>
          <a:xfrm>
            <a:off x="1484311" y="2438399"/>
            <a:ext cx="10018713" cy="3456792"/>
          </a:xfrm>
        </p:spPr>
        <p:txBody>
          <a:bodyPr/>
          <a:lstStyle/>
          <a:p>
            <a:r>
              <a:rPr lang="en-US" dirty="0">
                <a:latin typeface="Arial" panose="020B0604020202020204" pitchFamily="34" charset="0"/>
                <a:cs typeface="Arial" panose="020B0604020202020204" pitchFamily="34" charset="0"/>
              </a:rPr>
              <a:t>Lamp</a:t>
            </a:r>
          </a:p>
          <a:p>
            <a:pPr lvl="1"/>
            <a:r>
              <a:rPr lang="en-US" dirty="0">
                <a:latin typeface="Arial" panose="020B0604020202020204" pitchFamily="34" charset="0"/>
                <a:cs typeface="Arial" panose="020B0604020202020204" pitchFamily="34" charset="0"/>
              </a:rPr>
              <a:t>Halogen </a:t>
            </a:r>
            <a:r>
              <a:rPr lang="en-MY" dirty="0">
                <a:latin typeface="Arial" panose="020B0604020202020204" pitchFamily="34" charset="0"/>
                <a:cs typeface="Arial" panose="020B0604020202020204" pitchFamily="34" charset="0"/>
              </a:rPr>
              <a:t>lamp used in the optical system shall be a 10 V, 50W, long life tungsten halogen lamp</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LED Hi-Flux : 12W – 15W (Typical 12W)</a:t>
            </a:r>
          </a:p>
          <a:p>
            <a:pPr lvl="1"/>
            <a:r>
              <a:rPr lang="en-US" dirty="0">
                <a:latin typeface="Arial" panose="020B0604020202020204" pitchFamily="34" charset="0"/>
                <a:cs typeface="Arial" panose="020B0604020202020204" pitchFamily="34" charset="0"/>
              </a:rPr>
              <a:t>LED </a:t>
            </a:r>
            <a:r>
              <a:rPr lang="en-MY" dirty="0">
                <a:latin typeface="Arial" panose="020B0604020202020204" pitchFamily="34" charset="0"/>
                <a:cs typeface="Arial" panose="020B0604020202020204" pitchFamily="34" charset="0"/>
              </a:rPr>
              <a:t>ultra bright type rated for 100,000 hours of continuous operation from -15°C to + 60°C</a:t>
            </a:r>
          </a:p>
          <a:p>
            <a:pPr lvl="1"/>
            <a:r>
              <a:rPr lang="en-MY" dirty="0">
                <a:latin typeface="Arial" panose="020B0604020202020204" pitchFamily="34" charset="0"/>
                <a:cs typeface="Arial" panose="020B0604020202020204" pitchFamily="34" charset="0"/>
              </a:rPr>
              <a:t>LED module minimum useful life of 48 months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788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B55CC-B961-4E4F-9BA7-D8D8F104E2FA}"/>
              </a:ext>
            </a:extLst>
          </p:cNvPr>
          <p:cNvSpPr>
            <a:spLocks noGrp="1"/>
          </p:cNvSpPr>
          <p:nvPr>
            <p:ph type="title"/>
          </p:nvPr>
        </p:nvSpPr>
        <p:spPr/>
        <p:txBody>
          <a:bodyPr/>
          <a:lstStyle/>
          <a:p>
            <a:r>
              <a:rPr lang="en-US" dirty="0"/>
              <a:t>Section 3 : Signal Lanterns/Heads</a:t>
            </a:r>
          </a:p>
        </p:txBody>
      </p:sp>
      <p:sp>
        <p:nvSpPr>
          <p:cNvPr id="3" name="Content Placeholder 2">
            <a:extLst>
              <a:ext uri="{FF2B5EF4-FFF2-40B4-BE49-F238E27FC236}">
                <a16:creationId xmlns:a16="http://schemas.microsoft.com/office/drawing/2014/main" xmlns="" id="{3CED3B2B-C105-4BA6-85C6-789A5C683764}"/>
              </a:ext>
            </a:extLst>
          </p:cNvPr>
          <p:cNvSpPr>
            <a:spLocks noGrp="1"/>
          </p:cNvSpPr>
          <p:nvPr>
            <p:ph idx="1"/>
          </p:nvPr>
        </p:nvSpPr>
        <p:spPr>
          <a:xfrm>
            <a:off x="1484311" y="2438399"/>
            <a:ext cx="10018713" cy="3456792"/>
          </a:xfrm>
        </p:spPr>
        <p:txBody>
          <a:bodyPr/>
          <a:lstStyle/>
          <a:p>
            <a:r>
              <a:rPr lang="en-MY" dirty="0">
                <a:latin typeface="Arial" panose="020B0604020202020204" pitchFamily="34" charset="0"/>
                <a:cs typeface="Arial" panose="020B0604020202020204" pitchFamily="34" charset="0"/>
              </a:rPr>
              <a:t>Digital countdown unit</a:t>
            </a:r>
          </a:p>
          <a:p>
            <a:pPr lvl="1"/>
            <a:r>
              <a:rPr lang="en-MY" dirty="0">
                <a:latin typeface="Arial" panose="020B0604020202020204" pitchFamily="34" charset="0"/>
                <a:cs typeface="Arial" panose="020B0604020202020204" pitchFamily="34" charset="0"/>
              </a:rPr>
              <a:t> shall  consist  of  a  double  digit  display  made  of  Red  and  Green LEDs</a:t>
            </a:r>
          </a:p>
          <a:p>
            <a:pPr lvl="1"/>
            <a:r>
              <a:rPr lang="en-MY" dirty="0">
                <a:latin typeface="Arial" panose="020B0604020202020204" pitchFamily="34" charset="0"/>
                <a:cs typeface="Arial" panose="020B0604020202020204" pitchFamily="34" charset="0"/>
              </a:rPr>
              <a:t>Timing is derived directly from controller using Vehicle Actuated Data and no timing shall be programmed</a:t>
            </a:r>
          </a:p>
          <a:p>
            <a:pPr lvl="1"/>
            <a:r>
              <a:rPr lang="en-MY" dirty="0">
                <a:latin typeface="Arial" panose="020B0604020202020204" pitchFamily="34" charset="0"/>
                <a:cs typeface="Arial" panose="020B0604020202020204" pitchFamily="34" charset="0"/>
              </a:rPr>
              <a:t> Each  unit  shall  have  the  manufacturer's  name,  trademark,  model  number,  serial number,  date  of  manufacture  (month-year),  and  lot  number  as  identification permanently marked on the back of the module. </a:t>
            </a:r>
          </a:p>
          <a:p>
            <a:pPr lvl="1"/>
            <a:r>
              <a:rPr lang="en-MY" dirty="0">
                <a:latin typeface="Arial" panose="020B0604020202020204" pitchFamily="34" charset="0"/>
                <a:cs typeface="Arial" panose="020B0604020202020204" pitchFamily="34" charset="0"/>
              </a:rPr>
              <a:t>rated voltage and power shall be permanently marked on the back of the module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7489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733</TotalTime>
  <Words>1015</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Corbel</vt:lpstr>
      <vt:lpstr>Parallax</vt:lpstr>
      <vt:lpstr>SPESIFIKASI &amp; STANDARD SISTEM LAMPU ISYARAT</vt:lpstr>
      <vt:lpstr>SPESIFIKASI</vt:lpstr>
      <vt:lpstr>JKR/SPJ/2008-S8 : Section 8 Traffic Signal System </vt:lpstr>
      <vt:lpstr>Section 2 : Low Voltage Underground Cables</vt:lpstr>
      <vt:lpstr>Section 2 : Low Voltage Underground Cables</vt:lpstr>
      <vt:lpstr>Section 2 : Low Voltage Underground Cables</vt:lpstr>
      <vt:lpstr>Section 3 : Signal Lanterns/Heads</vt:lpstr>
      <vt:lpstr>Section 3 : Signal Lanterns/Heads</vt:lpstr>
      <vt:lpstr>Section 3 : Signal Lanterns/Heads</vt:lpstr>
      <vt:lpstr>Section 4 : Signal Post/Poles and Mast Arms</vt:lpstr>
      <vt:lpstr>Section 5 : Pedestrian Push Buttons</vt:lpstr>
      <vt:lpstr>Section 6 : Traffic Controller</vt:lpstr>
      <vt:lpstr>Section 6 : Traffic Controller</vt:lpstr>
      <vt:lpstr>Section 6 : Traffic Controller</vt:lpstr>
      <vt:lpstr> STANDARD DRAWINGS</vt:lpstr>
      <vt:lpstr> STANDARD DRAWINGS</vt:lpstr>
      <vt:lpstr>LAIN LAIN RUJUKAN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SPESIFIKASI &amp; STANDARD SISTEM LAMPU ISYARAT</dc:title>
  <dc:creator>Noor Hafiza Noor Kassim</dc:creator>
  <cp:lastModifiedBy>User</cp:lastModifiedBy>
  <cp:revision>19</cp:revision>
  <dcterms:created xsi:type="dcterms:W3CDTF">2019-03-04T04:53:09Z</dcterms:created>
  <dcterms:modified xsi:type="dcterms:W3CDTF">2021-07-23T19:12:07Z</dcterms:modified>
</cp:coreProperties>
</file>