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283" r:id="rId2"/>
    <p:sldId id="2219" r:id="rId3"/>
    <p:sldId id="2228" r:id="rId4"/>
    <p:sldId id="2245" r:id="rId5"/>
    <p:sldId id="2384" r:id="rId6"/>
    <p:sldId id="2234" r:id="rId7"/>
    <p:sldId id="1917" r:id="rId8"/>
    <p:sldId id="2240" r:id="rId9"/>
    <p:sldId id="2216" r:id="rId10"/>
    <p:sldId id="2217" r:id="rId11"/>
    <p:sldId id="2218" r:id="rId12"/>
    <p:sldId id="2378" r:id="rId13"/>
    <p:sldId id="2387" r:id="rId14"/>
    <p:sldId id="2372" r:id="rId15"/>
    <p:sldId id="2388" r:id="rId16"/>
    <p:sldId id="2389" r:id="rId17"/>
    <p:sldId id="2390" r:id="rId18"/>
    <p:sldId id="1923" r:id="rId19"/>
  </p:sldIdLst>
  <p:sldSz cx="9144000" cy="6858000" type="screen4x3"/>
  <p:notesSz cx="6669088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FFCC00"/>
    <a:srgbClr val="FF9900"/>
    <a:srgbClr val="D9AA33"/>
    <a:srgbClr val="FF9933"/>
    <a:srgbClr val="31859C"/>
    <a:srgbClr val="FFC000"/>
    <a:srgbClr val="00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9412" autoAdjust="0"/>
  </p:normalViewPr>
  <p:slideViewPr>
    <p:cSldViewPr>
      <p:cViewPr>
        <p:scale>
          <a:sx n="90" d="100"/>
          <a:sy n="90" d="100"/>
        </p:scale>
        <p:origin x="-7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90" y="-102"/>
      </p:cViewPr>
      <p:guideLst>
        <p:guide orient="horz" pos="3206"/>
        <p:guide orient="horz" pos="3127"/>
        <p:guide pos="2215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9377F-1C15-4DF7-AE94-7828A7B41DA7}" type="doc">
      <dgm:prSet loTypeId="urn:microsoft.com/office/officeart/2008/layout/VerticalCurvedList#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MY"/>
        </a:p>
      </dgm:t>
    </dgm:pt>
    <dgm:pt modelId="{C37E63E1-B7B2-45D5-A369-47E912ABB235}">
      <dgm:prSet phldrT="[Text]" custT="1"/>
      <dgm:spPr/>
      <dgm:t>
        <a:bodyPr/>
        <a:lstStyle/>
        <a:p>
          <a:r>
            <a:rPr lang="en-MY" sz="1800" dirty="0" smtClean="0">
              <a:solidFill>
                <a:schemeClr val="tx1"/>
              </a:solidFill>
            </a:rPr>
            <a:t>MESYUARAT PEJABAT PORTFOLIO (MPO)</a:t>
          </a:r>
          <a:endParaRPr lang="en-MY" sz="1800" dirty="0">
            <a:solidFill>
              <a:schemeClr val="tx1"/>
            </a:solidFill>
          </a:endParaRPr>
        </a:p>
      </dgm:t>
    </dgm:pt>
    <dgm:pt modelId="{AAE7B78F-82A2-424B-B2FB-67E56D2BA969}" type="parTrans" cxnId="{74803F13-07F8-49CE-840B-C4B8C390BC56}">
      <dgm:prSet/>
      <dgm:spPr/>
      <dgm:t>
        <a:bodyPr/>
        <a:lstStyle/>
        <a:p>
          <a:endParaRPr lang="en-MY" sz="1800"/>
        </a:p>
      </dgm:t>
    </dgm:pt>
    <dgm:pt modelId="{C203CE23-E27C-41A1-B703-5C0AB79E2950}" type="sibTrans" cxnId="{74803F13-07F8-49CE-840B-C4B8C390BC56}">
      <dgm:prSet/>
      <dgm:spPr/>
      <dgm:t>
        <a:bodyPr/>
        <a:lstStyle/>
        <a:p>
          <a:endParaRPr lang="en-MY" sz="1800"/>
        </a:p>
      </dgm:t>
    </dgm:pt>
    <dgm:pt modelId="{EC061124-AF40-471D-90D6-FD74EDE2B0F6}">
      <dgm:prSet phldrT="[Text]" custT="1"/>
      <dgm:spPr/>
      <dgm:t>
        <a:bodyPr/>
        <a:lstStyle/>
        <a:p>
          <a:pPr algn="ctr"/>
          <a:r>
            <a:rPr lang="en-MY" sz="1800" dirty="0" smtClean="0">
              <a:solidFill>
                <a:schemeClr val="tx1"/>
              </a:solidFill>
            </a:rPr>
            <a:t>BIL. 1/2017</a:t>
          </a:r>
          <a:endParaRPr lang="en-MY" sz="1800" dirty="0">
            <a:solidFill>
              <a:schemeClr val="tx1"/>
            </a:solidFill>
          </a:endParaRPr>
        </a:p>
      </dgm:t>
    </dgm:pt>
    <dgm:pt modelId="{8039A9A1-3CF6-4980-B66B-71B616E261FB}" type="parTrans" cxnId="{EFEC34CE-5352-4D93-8B00-8D4B2F7CDBE6}">
      <dgm:prSet/>
      <dgm:spPr/>
      <dgm:t>
        <a:bodyPr/>
        <a:lstStyle/>
        <a:p>
          <a:endParaRPr lang="en-MY" sz="1800"/>
        </a:p>
      </dgm:t>
    </dgm:pt>
    <dgm:pt modelId="{87981B23-DA46-4322-97B0-F4B89A7D7ACF}" type="sibTrans" cxnId="{EFEC34CE-5352-4D93-8B00-8D4B2F7CDBE6}">
      <dgm:prSet/>
      <dgm:spPr/>
      <dgm:t>
        <a:bodyPr/>
        <a:lstStyle/>
        <a:p>
          <a:endParaRPr lang="en-MY" sz="1800"/>
        </a:p>
      </dgm:t>
    </dgm:pt>
    <dgm:pt modelId="{FFF6ACEE-AB85-419D-BCF7-9D3C3E338BE3}">
      <dgm:prSet phldrT="[Text]" custT="1"/>
      <dgm:spPr/>
      <dgm:t>
        <a:bodyPr/>
        <a:lstStyle/>
        <a:p>
          <a:r>
            <a:rPr lang="en-MY" sz="1800" dirty="0" smtClean="0">
              <a:solidFill>
                <a:schemeClr val="tx1"/>
              </a:solidFill>
            </a:rPr>
            <a:t>TARIKH : </a:t>
          </a:r>
          <a:r>
            <a:rPr lang="en-MY" sz="1800" smtClean="0">
              <a:solidFill>
                <a:schemeClr val="tx1"/>
              </a:solidFill>
            </a:rPr>
            <a:t>26 </a:t>
          </a:r>
          <a:r>
            <a:rPr lang="en-MY" sz="1800" smtClean="0">
              <a:solidFill>
                <a:schemeClr val="tx1"/>
              </a:solidFill>
            </a:rPr>
            <a:t>FEBRUARI </a:t>
          </a:r>
          <a:r>
            <a:rPr lang="en-MY" sz="1800" dirty="0" smtClean="0">
              <a:solidFill>
                <a:schemeClr val="tx1"/>
              </a:solidFill>
            </a:rPr>
            <a:t>2017</a:t>
          </a:r>
          <a:endParaRPr lang="en-MY" sz="1800" dirty="0">
            <a:solidFill>
              <a:schemeClr val="tx1"/>
            </a:solidFill>
          </a:endParaRPr>
        </a:p>
      </dgm:t>
    </dgm:pt>
    <dgm:pt modelId="{9649A1AF-45B2-4256-9AE9-F9F9626580FD}" type="parTrans" cxnId="{BEB10296-2575-40C7-AC85-37C4286C83A3}">
      <dgm:prSet/>
      <dgm:spPr/>
      <dgm:t>
        <a:bodyPr/>
        <a:lstStyle/>
        <a:p>
          <a:endParaRPr lang="en-MY" sz="1800"/>
        </a:p>
      </dgm:t>
    </dgm:pt>
    <dgm:pt modelId="{8403BE99-FF2A-438E-AD83-B65EF0FEA46F}" type="sibTrans" cxnId="{BEB10296-2575-40C7-AC85-37C4286C83A3}">
      <dgm:prSet/>
      <dgm:spPr/>
      <dgm:t>
        <a:bodyPr/>
        <a:lstStyle/>
        <a:p>
          <a:endParaRPr lang="en-MY" sz="1800"/>
        </a:p>
      </dgm:t>
    </dgm:pt>
    <dgm:pt modelId="{BB246A14-E965-4F2C-B9AF-1C6E6790E32C}">
      <dgm:prSet phldrT="[Text]" custT="1"/>
      <dgm:spPr/>
      <dgm:t>
        <a:bodyPr/>
        <a:lstStyle/>
        <a:p>
          <a:r>
            <a:rPr lang="en-MY" sz="1800" dirty="0" smtClean="0">
              <a:solidFill>
                <a:schemeClr val="tx1"/>
              </a:solidFill>
            </a:rPr>
            <a:t>LOKASI :JKR PERAK, IPOH, PERAK</a:t>
          </a:r>
          <a:endParaRPr lang="en-MY" sz="1800" dirty="0">
            <a:solidFill>
              <a:schemeClr val="tx1"/>
            </a:solidFill>
          </a:endParaRPr>
        </a:p>
      </dgm:t>
    </dgm:pt>
    <dgm:pt modelId="{F8D0C4AC-6F3E-4D43-A895-272A9836B6EF}" type="parTrans" cxnId="{577674D4-B2EA-4A5A-8B56-85E3A084D021}">
      <dgm:prSet/>
      <dgm:spPr/>
      <dgm:t>
        <a:bodyPr/>
        <a:lstStyle/>
        <a:p>
          <a:endParaRPr lang="en-MY" sz="1800"/>
        </a:p>
      </dgm:t>
    </dgm:pt>
    <dgm:pt modelId="{7C89134E-97B9-4A25-A524-D26161A88C36}" type="sibTrans" cxnId="{577674D4-B2EA-4A5A-8B56-85E3A084D021}">
      <dgm:prSet/>
      <dgm:spPr/>
      <dgm:t>
        <a:bodyPr/>
        <a:lstStyle/>
        <a:p>
          <a:endParaRPr lang="en-MY" sz="1800"/>
        </a:p>
      </dgm:t>
    </dgm:pt>
    <dgm:pt modelId="{270F6BCB-4BFD-452E-A75B-20678F656580}" type="pres">
      <dgm:prSet presAssocID="{A149377F-1C15-4DF7-AE94-7828A7B41D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D930FD6-3C3F-4057-80DB-E88C2AC165F6}" type="pres">
      <dgm:prSet presAssocID="{A149377F-1C15-4DF7-AE94-7828A7B41DA7}" presName="Name1" presStyleCnt="0"/>
      <dgm:spPr/>
    </dgm:pt>
    <dgm:pt modelId="{5D5D432E-41DC-4094-915D-851010204D22}" type="pres">
      <dgm:prSet presAssocID="{A149377F-1C15-4DF7-AE94-7828A7B41DA7}" presName="cycle" presStyleCnt="0"/>
      <dgm:spPr/>
    </dgm:pt>
    <dgm:pt modelId="{1A756A50-D48C-48F2-B9D2-2F746CFB2D81}" type="pres">
      <dgm:prSet presAssocID="{A149377F-1C15-4DF7-AE94-7828A7B41DA7}" presName="srcNode" presStyleLbl="node1" presStyleIdx="0" presStyleCnt="4"/>
      <dgm:spPr/>
    </dgm:pt>
    <dgm:pt modelId="{A7D6D058-7B4F-44E7-8B7F-926B93E3905C}" type="pres">
      <dgm:prSet presAssocID="{A149377F-1C15-4DF7-AE94-7828A7B41DA7}" presName="conn" presStyleLbl="parChTrans1D2" presStyleIdx="0" presStyleCnt="1"/>
      <dgm:spPr/>
      <dgm:t>
        <a:bodyPr/>
        <a:lstStyle/>
        <a:p>
          <a:endParaRPr lang="en-US"/>
        </a:p>
      </dgm:t>
    </dgm:pt>
    <dgm:pt modelId="{875F5600-CC2A-4BDD-A96D-D407CC68C7F5}" type="pres">
      <dgm:prSet presAssocID="{A149377F-1C15-4DF7-AE94-7828A7B41DA7}" presName="extraNode" presStyleLbl="node1" presStyleIdx="0" presStyleCnt="4"/>
      <dgm:spPr/>
    </dgm:pt>
    <dgm:pt modelId="{8D63DC8C-B467-45E5-97C7-7FB45E722101}" type="pres">
      <dgm:prSet presAssocID="{A149377F-1C15-4DF7-AE94-7828A7B41DA7}" presName="dstNode" presStyleLbl="node1" presStyleIdx="0" presStyleCnt="4"/>
      <dgm:spPr/>
    </dgm:pt>
    <dgm:pt modelId="{CC62FB13-651D-430F-AD71-59C301456AD3}" type="pres">
      <dgm:prSet presAssocID="{C37E63E1-B7B2-45D5-A369-47E912ABB23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A9D72-42C5-4DC6-B4F5-E5AF57EA9899}" type="pres">
      <dgm:prSet presAssocID="{C37E63E1-B7B2-45D5-A369-47E912ABB235}" presName="accent_1" presStyleCnt="0"/>
      <dgm:spPr/>
    </dgm:pt>
    <dgm:pt modelId="{318F670C-72E4-497F-9297-FC30446D9CDA}" type="pres">
      <dgm:prSet presAssocID="{C37E63E1-B7B2-45D5-A369-47E912ABB235}" presName="accentRepeatNode" presStyleLbl="solidFgAcc1" presStyleIdx="0" presStyleCnt="4"/>
      <dgm:spPr/>
    </dgm:pt>
    <dgm:pt modelId="{42BAA604-FBEE-4C31-B88F-4195C29D2029}" type="pres">
      <dgm:prSet presAssocID="{EC061124-AF40-471D-90D6-FD74EDE2B0F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62F7E-08CF-4424-8B33-0E4E2DF77CE7}" type="pres">
      <dgm:prSet presAssocID="{EC061124-AF40-471D-90D6-FD74EDE2B0F6}" presName="accent_2" presStyleCnt="0"/>
      <dgm:spPr/>
    </dgm:pt>
    <dgm:pt modelId="{BB82982A-D759-42EF-A260-8704482C8115}" type="pres">
      <dgm:prSet presAssocID="{EC061124-AF40-471D-90D6-FD74EDE2B0F6}" presName="accentRepeatNode" presStyleLbl="solidFgAcc1" presStyleIdx="1" presStyleCnt="4"/>
      <dgm:spPr/>
    </dgm:pt>
    <dgm:pt modelId="{B76624B6-DC85-4A0E-838B-7915009FF92C}" type="pres">
      <dgm:prSet presAssocID="{FFF6ACEE-AB85-419D-BCF7-9D3C3E338BE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FC18D-42E1-4287-824F-44193549ACE5}" type="pres">
      <dgm:prSet presAssocID="{FFF6ACEE-AB85-419D-BCF7-9D3C3E338BE3}" presName="accent_3" presStyleCnt="0"/>
      <dgm:spPr/>
    </dgm:pt>
    <dgm:pt modelId="{34E0A66B-478F-4211-A6B3-99A02EEB1544}" type="pres">
      <dgm:prSet presAssocID="{FFF6ACEE-AB85-419D-BCF7-9D3C3E338BE3}" presName="accentRepeatNode" presStyleLbl="solidFgAcc1" presStyleIdx="2" presStyleCnt="4"/>
      <dgm:spPr/>
    </dgm:pt>
    <dgm:pt modelId="{76B22ABB-8575-4EF0-B81A-6779F086B2A1}" type="pres">
      <dgm:prSet presAssocID="{BB246A14-E965-4F2C-B9AF-1C6E6790E3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3B1DA-1FE4-45FE-A2B5-D01E4E89E136}" type="pres">
      <dgm:prSet presAssocID="{BB246A14-E965-4F2C-B9AF-1C6E6790E32C}" presName="accent_4" presStyleCnt="0"/>
      <dgm:spPr/>
    </dgm:pt>
    <dgm:pt modelId="{08070194-B1DF-4029-B752-7D3FE118231E}" type="pres">
      <dgm:prSet presAssocID="{BB246A14-E965-4F2C-B9AF-1C6E6790E32C}" presName="accentRepeatNode" presStyleLbl="solidFgAcc1" presStyleIdx="3" presStyleCnt="4"/>
      <dgm:spPr/>
    </dgm:pt>
  </dgm:ptLst>
  <dgm:cxnLst>
    <dgm:cxn modelId="{CC0BE2C0-9FE6-417F-ACF8-0B88E120D911}" type="presOf" srcId="{A149377F-1C15-4DF7-AE94-7828A7B41DA7}" destId="{270F6BCB-4BFD-452E-A75B-20678F656580}" srcOrd="0" destOrd="0" presId="urn:microsoft.com/office/officeart/2008/layout/VerticalCurvedList#2"/>
    <dgm:cxn modelId="{CC92CC06-5175-4A53-9D25-39319A9DEBC1}" type="presOf" srcId="{BB246A14-E965-4F2C-B9AF-1C6E6790E32C}" destId="{76B22ABB-8575-4EF0-B81A-6779F086B2A1}" srcOrd="0" destOrd="0" presId="urn:microsoft.com/office/officeart/2008/layout/VerticalCurvedList#2"/>
    <dgm:cxn modelId="{577674D4-B2EA-4A5A-8B56-85E3A084D021}" srcId="{A149377F-1C15-4DF7-AE94-7828A7B41DA7}" destId="{BB246A14-E965-4F2C-B9AF-1C6E6790E32C}" srcOrd="3" destOrd="0" parTransId="{F8D0C4AC-6F3E-4D43-A895-272A9836B6EF}" sibTransId="{7C89134E-97B9-4A25-A524-D26161A88C36}"/>
    <dgm:cxn modelId="{BEB10296-2575-40C7-AC85-37C4286C83A3}" srcId="{A149377F-1C15-4DF7-AE94-7828A7B41DA7}" destId="{FFF6ACEE-AB85-419D-BCF7-9D3C3E338BE3}" srcOrd="2" destOrd="0" parTransId="{9649A1AF-45B2-4256-9AE9-F9F9626580FD}" sibTransId="{8403BE99-FF2A-438E-AD83-B65EF0FEA46F}"/>
    <dgm:cxn modelId="{5C0F3986-6358-449F-9BB9-C4DC5B7162A3}" type="presOf" srcId="{EC061124-AF40-471D-90D6-FD74EDE2B0F6}" destId="{42BAA604-FBEE-4C31-B88F-4195C29D2029}" srcOrd="0" destOrd="0" presId="urn:microsoft.com/office/officeart/2008/layout/VerticalCurvedList#2"/>
    <dgm:cxn modelId="{74803F13-07F8-49CE-840B-C4B8C390BC56}" srcId="{A149377F-1C15-4DF7-AE94-7828A7B41DA7}" destId="{C37E63E1-B7B2-45D5-A369-47E912ABB235}" srcOrd="0" destOrd="0" parTransId="{AAE7B78F-82A2-424B-B2FB-67E56D2BA969}" sibTransId="{C203CE23-E27C-41A1-B703-5C0AB79E2950}"/>
    <dgm:cxn modelId="{EFEC34CE-5352-4D93-8B00-8D4B2F7CDBE6}" srcId="{A149377F-1C15-4DF7-AE94-7828A7B41DA7}" destId="{EC061124-AF40-471D-90D6-FD74EDE2B0F6}" srcOrd="1" destOrd="0" parTransId="{8039A9A1-3CF6-4980-B66B-71B616E261FB}" sibTransId="{87981B23-DA46-4322-97B0-F4B89A7D7ACF}"/>
    <dgm:cxn modelId="{7B99100D-43A4-4876-8899-EC3A0B64D290}" type="presOf" srcId="{C37E63E1-B7B2-45D5-A369-47E912ABB235}" destId="{CC62FB13-651D-430F-AD71-59C301456AD3}" srcOrd="0" destOrd="0" presId="urn:microsoft.com/office/officeart/2008/layout/VerticalCurvedList#2"/>
    <dgm:cxn modelId="{DB8A9AD8-637B-4018-A4FB-E378EAF2B899}" type="presOf" srcId="{FFF6ACEE-AB85-419D-BCF7-9D3C3E338BE3}" destId="{B76624B6-DC85-4A0E-838B-7915009FF92C}" srcOrd="0" destOrd="0" presId="urn:microsoft.com/office/officeart/2008/layout/VerticalCurvedList#2"/>
    <dgm:cxn modelId="{33DA7C7F-EB8B-4987-8837-9FC00FA73B51}" type="presOf" srcId="{C203CE23-E27C-41A1-B703-5C0AB79E2950}" destId="{A7D6D058-7B4F-44E7-8B7F-926B93E3905C}" srcOrd="0" destOrd="0" presId="urn:microsoft.com/office/officeart/2008/layout/VerticalCurvedList#2"/>
    <dgm:cxn modelId="{805F012E-0197-4C05-9888-E7D1EA0FC6C5}" type="presParOf" srcId="{270F6BCB-4BFD-452E-A75B-20678F656580}" destId="{FD930FD6-3C3F-4057-80DB-E88C2AC165F6}" srcOrd="0" destOrd="0" presId="urn:microsoft.com/office/officeart/2008/layout/VerticalCurvedList#2"/>
    <dgm:cxn modelId="{819A87F2-387D-4E8A-9128-02B33AB1E4E1}" type="presParOf" srcId="{FD930FD6-3C3F-4057-80DB-E88C2AC165F6}" destId="{5D5D432E-41DC-4094-915D-851010204D22}" srcOrd="0" destOrd="0" presId="urn:microsoft.com/office/officeart/2008/layout/VerticalCurvedList#2"/>
    <dgm:cxn modelId="{CD4AD7C3-696E-4701-9BC1-B7A28DD5A1AE}" type="presParOf" srcId="{5D5D432E-41DC-4094-915D-851010204D22}" destId="{1A756A50-D48C-48F2-B9D2-2F746CFB2D81}" srcOrd="0" destOrd="0" presId="urn:microsoft.com/office/officeart/2008/layout/VerticalCurvedList#2"/>
    <dgm:cxn modelId="{6C5436CC-9F1A-4C2E-BB7B-E114E4808BCB}" type="presParOf" srcId="{5D5D432E-41DC-4094-915D-851010204D22}" destId="{A7D6D058-7B4F-44E7-8B7F-926B93E3905C}" srcOrd="1" destOrd="0" presId="urn:microsoft.com/office/officeart/2008/layout/VerticalCurvedList#2"/>
    <dgm:cxn modelId="{87198788-D5FC-4793-A843-4386EB176209}" type="presParOf" srcId="{5D5D432E-41DC-4094-915D-851010204D22}" destId="{875F5600-CC2A-4BDD-A96D-D407CC68C7F5}" srcOrd="2" destOrd="0" presId="urn:microsoft.com/office/officeart/2008/layout/VerticalCurvedList#2"/>
    <dgm:cxn modelId="{30994157-7E7E-4308-B6AE-6916C6BB85C9}" type="presParOf" srcId="{5D5D432E-41DC-4094-915D-851010204D22}" destId="{8D63DC8C-B467-45E5-97C7-7FB45E722101}" srcOrd="3" destOrd="0" presId="urn:microsoft.com/office/officeart/2008/layout/VerticalCurvedList#2"/>
    <dgm:cxn modelId="{9811DBE4-12F9-4F7E-BF58-BBFD8D7DE634}" type="presParOf" srcId="{FD930FD6-3C3F-4057-80DB-E88C2AC165F6}" destId="{CC62FB13-651D-430F-AD71-59C301456AD3}" srcOrd="1" destOrd="0" presId="urn:microsoft.com/office/officeart/2008/layout/VerticalCurvedList#2"/>
    <dgm:cxn modelId="{8AD24C68-82F7-4198-8644-2D813F2F6433}" type="presParOf" srcId="{FD930FD6-3C3F-4057-80DB-E88C2AC165F6}" destId="{60AA9D72-42C5-4DC6-B4F5-E5AF57EA9899}" srcOrd="2" destOrd="0" presId="urn:microsoft.com/office/officeart/2008/layout/VerticalCurvedList#2"/>
    <dgm:cxn modelId="{2B035AFE-F47D-463C-9186-04C5BE6CD34C}" type="presParOf" srcId="{60AA9D72-42C5-4DC6-B4F5-E5AF57EA9899}" destId="{318F670C-72E4-497F-9297-FC30446D9CDA}" srcOrd="0" destOrd="0" presId="urn:microsoft.com/office/officeart/2008/layout/VerticalCurvedList#2"/>
    <dgm:cxn modelId="{6E433AE6-BB7D-461B-8E04-C0A8ACF67A63}" type="presParOf" srcId="{FD930FD6-3C3F-4057-80DB-E88C2AC165F6}" destId="{42BAA604-FBEE-4C31-B88F-4195C29D2029}" srcOrd="3" destOrd="0" presId="urn:microsoft.com/office/officeart/2008/layout/VerticalCurvedList#2"/>
    <dgm:cxn modelId="{1E9330CA-A7EC-4110-B2A3-77E4D8FD201D}" type="presParOf" srcId="{FD930FD6-3C3F-4057-80DB-E88C2AC165F6}" destId="{2B562F7E-08CF-4424-8B33-0E4E2DF77CE7}" srcOrd="4" destOrd="0" presId="urn:microsoft.com/office/officeart/2008/layout/VerticalCurvedList#2"/>
    <dgm:cxn modelId="{6871D629-62F5-4EA7-9A55-1F2C3D896147}" type="presParOf" srcId="{2B562F7E-08CF-4424-8B33-0E4E2DF77CE7}" destId="{BB82982A-D759-42EF-A260-8704482C8115}" srcOrd="0" destOrd="0" presId="urn:microsoft.com/office/officeart/2008/layout/VerticalCurvedList#2"/>
    <dgm:cxn modelId="{D9118405-30DE-47CB-AA0B-9B6518B56854}" type="presParOf" srcId="{FD930FD6-3C3F-4057-80DB-E88C2AC165F6}" destId="{B76624B6-DC85-4A0E-838B-7915009FF92C}" srcOrd="5" destOrd="0" presId="urn:microsoft.com/office/officeart/2008/layout/VerticalCurvedList#2"/>
    <dgm:cxn modelId="{8D4DCA4F-65F5-40FF-AE84-75B25ADA57F3}" type="presParOf" srcId="{FD930FD6-3C3F-4057-80DB-E88C2AC165F6}" destId="{9B1FC18D-42E1-4287-824F-44193549ACE5}" srcOrd="6" destOrd="0" presId="urn:microsoft.com/office/officeart/2008/layout/VerticalCurvedList#2"/>
    <dgm:cxn modelId="{A4080EBD-936F-47FF-82E2-4C3679FD6E5B}" type="presParOf" srcId="{9B1FC18D-42E1-4287-824F-44193549ACE5}" destId="{34E0A66B-478F-4211-A6B3-99A02EEB1544}" srcOrd="0" destOrd="0" presId="urn:microsoft.com/office/officeart/2008/layout/VerticalCurvedList#2"/>
    <dgm:cxn modelId="{C9EF8651-8265-4E77-A46F-8B793C928A35}" type="presParOf" srcId="{FD930FD6-3C3F-4057-80DB-E88C2AC165F6}" destId="{76B22ABB-8575-4EF0-B81A-6779F086B2A1}" srcOrd="7" destOrd="0" presId="urn:microsoft.com/office/officeart/2008/layout/VerticalCurvedList#2"/>
    <dgm:cxn modelId="{8CAE2BC7-46CF-4941-AC86-F7D7F43840A1}" type="presParOf" srcId="{FD930FD6-3C3F-4057-80DB-E88C2AC165F6}" destId="{C973B1DA-1FE4-45FE-A2B5-D01E4E89E136}" srcOrd="8" destOrd="0" presId="urn:microsoft.com/office/officeart/2008/layout/VerticalCurvedList#2"/>
    <dgm:cxn modelId="{487387EB-E245-4028-B129-665F37083D98}" type="presParOf" srcId="{C973B1DA-1FE4-45FE-A2B5-D01E4E89E136}" destId="{08070194-B1DF-4029-B752-7D3FE118231E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6D058-7B4F-44E7-8B7F-926B93E3905C}">
      <dsp:nvSpPr>
        <dsp:cNvPr id="0" name=""/>
        <dsp:cNvSpPr/>
      </dsp:nvSpPr>
      <dsp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2FB13-651D-430F-AD71-59C301456AD3}">
      <dsp:nvSpPr>
        <dsp:cNvPr id="0" name=""/>
        <dsp:cNvSpPr/>
      </dsp:nvSpPr>
      <dsp:spPr>
        <a:xfrm>
          <a:off x="364263" y="246046"/>
          <a:ext cx="5690189" cy="49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chemeClr val="tx1"/>
              </a:solidFill>
            </a:rPr>
            <a:t>MESYUARAT PEJABAT PORTFOLIO (MPO)</a:t>
          </a:r>
          <a:endParaRPr lang="en-MY" sz="1800" kern="1200" dirty="0">
            <a:solidFill>
              <a:schemeClr val="tx1"/>
            </a:solidFill>
          </a:endParaRPr>
        </a:p>
      </dsp:txBody>
      <dsp:txXfrm>
        <a:off x="364263" y="246046"/>
        <a:ext cx="5690189" cy="492349"/>
      </dsp:txXfrm>
    </dsp:sp>
    <dsp:sp modelId="{318F670C-72E4-497F-9297-FC30446D9CDA}">
      <dsp:nvSpPr>
        <dsp:cNvPr id="0" name=""/>
        <dsp:cNvSpPr/>
      </dsp:nvSpPr>
      <dsp:spPr>
        <a:xfrm>
          <a:off x="56545" y="184503"/>
          <a:ext cx="615436" cy="615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AA604-FBEE-4C31-B88F-4195C29D2029}">
      <dsp:nvSpPr>
        <dsp:cNvPr id="0" name=""/>
        <dsp:cNvSpPr/>
      </dsp:nvSpPr>
      <dsp:spPr>
        <a:xfrm>
          <a:off x="646539" y="984699"/>
          <a:ext cx="5407914" cy="49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02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chemeClr val="tx1"/>
              </a:solidFill>
            </a:rPr>
            <a:t>BIL. 1/2017</a:t>
          </a:r>
          <a:endParaRPr lang="en-MY" sz="1800" kern="1200" dirty="0">
            <a:solidFill>
              <a:schemeClr val="tx1"/>
            </a:solidFill>
          </a:endParaRPr>
        </a:p>
      </dsp:txBody>
      <dsp:txXfrm>
        <a:off x="646539" y="984699"/>
        <a:ext cx="5407914" cy="492349"/>
      </dsp:txXfrm>
    </dsp:sp>
    <dsp:sp modelId="{BB82982A-D759-42EF-A260-8704482C8115}">
      <dsp:nvSpPr>
        <dsp:cNvPr id="0" name=""/>
        <dsp:cNvSpPr/>
      </dsp:nvSpPr>
      <dsp:spPr>
        <a:xfrm>
          <a:off x="338820" y="923155"/>
          <a:ext cx="615436" cy="615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24B6-DC85-4A0E-838B-7915009FF92C}">
      <dsp:nvSpPr>
        <dsp:cNvPr id="0" name=""/>
        <dsp:cNvSpPr/>
      </dsp:nvSpPr>
      <dsp:spPr>
        <a:xfrm>
          <a:off x="646539" y="1723351"/>
          <a:ext cx="5407914" cy="49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chemeClr val="tx1"/>
              </a:solidFill>
            </a:rPr>
            <a:t>TARIKH : </a:t>
          </a:r>
          <a:r>
            <a:rPr lang="en-MY" sz="1800" kern="1200" smtClean="0">
              <a:solidFill>
                <a:schemeClr val="tx1"/>
              </a:solidFill>
            </a:rPr>
            <a:t>26 </a:t>
          </a:r>
          <a:r>
            <a:rPr lang="en-MY" sz="1800" kern="1200" smtClean="0">
              <a:solidFill>
                <a:schemeClr val="tx1"/>
              </a:solidFill>
            </a:rPr>
            <a:t>FEBRUARI </a:t>
          </a:r>
          <a:r>
            <a:rPr lang="en-MY" sz="1800" kern="1200" dirty="0" smtClean="0">
              <a:solidFill>
                <a:schemeClr val="tx1"/>
              </a:solidFill>
            </a:rPr>
            <a:t>2017</a:t>
          </a:r>
          <a:endParaRPr lang="en-MY" sz="1800" kern="1200" dirty="0">
            <a:solidFill>
              <a:schemeClr val="tx1"/>
            </a:solidFill>
          </a:endParaRPr>
        </a:p>
      </dsp:txBody>
      <dsp:txXfrm>
        <a:off x="646539" y="1723351"/>
        <a:ext cx="5407914" cy="492349"/>
      </dsp:txXfrm>
    </dsp:sp>
    <dsp:sp modelId="{34E0A66B-478F-4211-A6B3-99A02EEB1544}">
      <dsp:nvSpPr>
        <dsp:cNvPr id="0" name=""/>
        <dsp:cNvSpPr/>
      </dsp:nvSpPr>
      <dsp:spPr>
        <a:xfrm>
          <a:off x="338820" y="1661807"/>
          <a:ext cx="615436" cy="615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22ABB-8575-4EF0-B81A-6779F086B2A1}">
      <dsp:nvSpPr>
        <dsp:cNvPr id="0" name=""/>
        <dsp:cNvSpPr/>
      </dsp:nvSpPr>
      <dsp:spPr>
        <a:xfrm>
          <a:off x="364263" y="2462003"/>
          <a:ext cx="5690189" cy="492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chemeClr val="tx1"/>
              </a:solidFill>
            </a:rPr>
            <a:t>LOKASI :JKR PERAK, IPOH, PERAK</a:t>
          </a:r>
          <a:endParaRPr lang="en-MY" sz="1800" kern="1200" dirty="0">
            <a:solidFill>
              <a:schemeClr val="tx1"/>
            </a:solidFill>
          </a:endParaRPr>
        </a:p>
      </dsp:txBody>
      <dsp:txXfrm>
        <a:off x="364263" y="2462003"/>
        <a:ext cx="5690189" cy="492349"/>
      </dsp:txXfrm>
    </dsp:sp>
    <dsp:sp modelId="{08070194-B1DF-4029-B752-7D3FE118231E}">
      <dsp:nvSpPr>
        <dsp:cNvPr id="0" name=""/>
        <dsp:cNvSpPr/>
      </dsp:nvSpPr>
      <dsp:spPr>
        <a:xfrm>
          <a:off x="56545" y="2400460"/>
          <a:ext cx="615436" cy="615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D5074F-8F2E-4DC3-8C4F-04281AF4B77F}" type="datetimeFigureOut">
              <a:rPr lang="en-MY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9752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C29A34-8E8B-43A9-9879-AECE5FF3F0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8672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1" y="1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CC2F13-5D71-4FDC-8B2D-6A42ADF05540}" type="datetimeFigureOut">
              <a:rPr lang="en-MY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2" tIns="45725" rIns="91452" bIns="45725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6465"/>
            <a:ext cx="5335588" cy="4467225"/>
          </a:xfrm>
          <a:prstGeom prst="rect">
            <a:avLst/>
          </a:prstGeom>
        </p:spPr>
        <p:txBody>
          <a:bodyPr vert="horz" lIns="91452" tIns="45725" rIns="91452" bIns="457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1" y="9429752"/>
            <a:ext cx="2889250" cy="496888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ED9AA6-66A2-4E33-914A-EA9B54A534B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1349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F9AF770C-ECEF-4E53-8EBA-0552887BAF7A}" type="slidenum">
              <a:rPr lang="ms-MY" altLang="en-US"/>
              <a:pPr/>
              <a:t>7</a:t>
            </a:fld>
            <a:endParaRPr lang="ms-MY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033F-0A1B-4AF9-98A3-8636342F3786}" type="slidenum">
              <a:rPr lang="ms-MY" smtClean="0"/>
              <a:pPr/>
              <a:t>9</a:t>
            </a:fld>
            <a:endParaRPr lang="ms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033F-0A1B-4AF9-98A3-8636342F3786}" type="slidenum">
              <a:rPr lang="ms-MY" smtClean="0"/>
              <a:pPr/>
              <a:t>10</a:t>
            </a:fld>
            <a:endParaRPr lang="ms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033F-0A1B-4AF9-98A3-8636342F3786}" type="slidenum">
              <a:rPr lang="ms-MY" smtClean="0">
                <a:solidFill>
                  <a:prstClr val="black"/>
                </a:solidFill>
              </a:rPr>
              <a:pPr/>
              <a:t>11</a:t>
            </a:fld>
            <a:endParaRPr lang="ms-MY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A11754-A0BF-4A89-BA31-F80B89B52F44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38F7CB-69B3-48F0-8E2D-9A6382C5C2A8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pic>
        <p:nvPicPr>
          <p:cNvPr id="13" name="Picture 12" descr="komplex_BG0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022A90-FD6B-4579-B6A0-B2D822C3EDF8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38BBE9-E6A9-4418-B41E-F4CC733BE163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BAE8A6-40F8-43A4-99D7-4F3DDD8207A0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446597-646B-4E30-B0D5-B46C5AF5143A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F78217-5B6D-4C0A-B247-D121B75A59C1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6B37FC-2382-48B1-A4D0-BDB37213B2FA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komplex_BG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AC8E46-43ED-4BF5-BCB6-931A7DD52E17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A72DD-B382-40F4-BBAB-94F475313AF2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Picture 8" descr="komplex_BG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2F5144-0578-416D-AFD4-866B48665FFB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0C81F4-94B0-4A39-B79A-217A59C624D9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429CC1-07A6-4447-9A92-F626590DCD68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CB2AE5-EE4F-46B0-8F4E-095C57A0E7E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1F0BC-9E00-4D20-89CD-7F9FFC05C6E9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AE54AD-BAC4-4628-B123-E2EC17960BDA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F11A4-F92D-4C1A-A87B-2A126CE71E3E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49A6C2-A3C6-4A55-AE2B-841671A3700B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BFE2F0B-E3A4-4A44-9888-FD8258431E02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066DDD-2284-4138-90AF-E86F9D35D7D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051715-BB2A-40A9-BF9B-646165599F17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14810C-684C-4CCF-80F3-F9B5B4140A6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57DCBC-3F4A-47D9-9528-EAE829A15F87}" type="datetime1">
              <a:rPr lang="en-MY" smtClean="0"/>
              <a:pPr>
                <a:defRPr/>
              </a:pPr>
              <a:t>26/2/2018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75E2C6-0E47-411D-9F3E-E56E22EF3205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encapaian%20Tema%201-SUKUAN%204%202017%20(Infra).xls" TargetMode="External"/><Relationship Id="rId7" Type="http://schemas.openxmlformats.org/officeDocument/2006/relationships/hyperlink" Target="CSI.docx" TargetMode="External"/><Relationship Id="rId2" Type="http://schemas.openxmlformats.org/officeDocument/2006/relationships/hyperlink" Target="Pencapaian%20Tema%201-SUKUAN%204%202017%20(Pengurusan).xl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Pencapaian%20Tema%201-SUKUAN%204%202017%20(JKR%20WP,%20Negeri%20&amp;%20Unit%20Khas).xls" TargetMode="External"/><Relationship Id="rId5" Type="http://schemas.openxmlformats.org/officeDocument/2006/relationships/hyperlink" Target="Pencapaian%20Tema%201-SUKUAN%204%202017%20(Pakar).xls" TargetMode="External"/><Relationship Id="rId4" Type="http://schemas.openxmlformats.org/officeDocument/2006/relationships/hyperlink" Target="Pencapaian%20Tema%201-SUKUAN%204%202017%20(Bangunan).xl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8490238"/>
              </p:ext>
            </p:extLst>
          </p:nvPr>
        </p:nvGraphicFramePr>
        <p:xfrm>
          <a:off x="1524000" y="2971800"/>
          <a:ext cx="6096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4615"/>
            <a:ext cx="8136904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4000" dirty="0" smtClean="0"/>
              <a:t>PENCAPAIAN PELAN STRATEGIK JKR </a:t>
            </a:r>
          </a:p>
          <a:p>
            <a:r>
              <a:rPr lang="en-MY" sz="4000" dirty="0" smtClean="0"/>
              <a:t>(TEMA 1) </a:t>
            </a:r>
          </a:p>
          <a:p>
            <a:r>
              <a:rPr lang="en-MY" sz="4000" dirty="0" smtClean="0"/>
              <a:t>BAGI TAHUN 2017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188" y="692696"/>
            <a:ext cx="2520950" cy="571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087438" y="1268413"/>
            <a:ext cx="1584325" cy="792162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1.1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Excellent Project Execution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087438" y="5157788"/>
            <a:ext cx="1584325" cy="792162"/>
          </a:xfrm>
          <a:prstGeom prst="snip2DiagRect">
            <a:avLst/>
          </a:prstGeom>
          <a:noFill/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T 1.3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Develop PM Competency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9400" y="764233"/>
            <a:ext cx="260352" cy="5607050"/>
            <a:chOff x="279400" y="836712"/>
            <a:chExt cx="260352" cy="5607050"/>
          </a:xfrm>
        </p:grpSpPr>
        <p:sp>
          <p:nvSpPr>
            <p:cNvPr id="24" name="Chevron 23"/>
            <p:cNvSpPr/>
            <p:nvPr/>
          </p:nvSpPr>
          <p:spPr>
            <a:xfrm rot="16200000">
              <a:off x="-406400" y="1522512"/>
              <a:ext cx="1631950" cy="260350"/>
            </a:xfrm>
            <a:prstGeom prst="chevro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Customer</a:t>
              </a:r>
            </a:p>
          </p:txBody>
        </p:sp>
        <p:sp>
          <p:nvSpPr>
            <p:cNvPr id="25" name="Chevron 24"/>
            <p:cNvSpPr/>
            <p:nvPr/>
          </p:nvSpPr>
          <p:spPr>
            <a:xfrm rot="16200000">
              <a:off x="-525461" y="3213202"/>
              <a:ext cx="1870075" cy="260350"/>
            </a:xfrm>
            <a:prstGeom prst="chevro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Internal Process</a:t>
              </a:r>
            </a:p>
          </p:txBody>
        </p:sp>
        <p:sp>
          <p:nvSpPr>
            <p:cNvPr id="26" name="Chevron 25"/>
            <p:cNvSpPr/>
            <p:nvPr/>
          </p:nvSpPr>
          <p:spPr>
            <a:xfrm rot="16200000">
              <a:off x="-706438" y="5197575"/>
              <a:ext cx="2232025" cy="260350"/>
            </a:xfrm>
            <a:prstGeom prst="chevron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Learning &amp; Growth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3600" y="765175"/>
            <a:ext cx="2087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231031"/>
            <a:ext cx="83518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Theme 1 : Outstanding Project Delivery - KPKR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 flipH="1">
            <a:off x="1100138" y="1722437"/>
            <a:ext cx="7938" cy="1368425"/>
          </a:xfrm>
          <a:prstGeom prst="bentConnector3">
            <a:avLst>
              <a:gd name="adj1" fmla="val -2965365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671763" y="1664494"/>
            <a:ext cx="12700" cy="3889375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H="1">
            <a:off x="1087438" y="3320257"/>
            <a:ext cx="12700" cy="2233612"/>
          </a:xfrm>
          <a:prstGeom prst="bentConnector3">
            <a:avLst>
              <a:gd name="adj1" fmla="val -1800000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1129109" y="2917428"/>
            <a:ext cx="1556544" cy="805657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1.2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Enhance PM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F2B-0EF7-493A-A189-9804ABF61A2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203848" y="788111"/>
          <a:ext cx="5761038" cy="4122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33"/>
                <a:gridCol w="936116"/>
                <a:gridCol w="287995"/>
                <a:gridCol w="1656518"/>
                <a:gridCol w="1008176"/>
              </a:tblGrid>
              <a:tr h="2818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Measures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Targets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Initiatives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Owners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824">
                <a:tc gridSpan="5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Swis721 BT"/>
                        </a:rPr>
                        <a:t>T1.1</a:t>
                      </a:r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99986">
                <a:tc>
                  <a:txBody>
                    <a:bodyPr/>
                    <a:lstStyle/>
                    <a:p>
                      <a:pPr marL="450850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baseline="0" dirty="0">
                          <a:solidFill>
                            <a:srgbClr val="FF0000"/>
                          </a:solidFill>
                          <a:latin typeface="Swis721 BT"/>
                          <a:ea typeface="+mn-ea"/>
                          <a:cs typeface="+mn-cs"/>
                        </a:rPr>
                        <a:t>T1.1.9 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Percentage of As-Built Drawing and Statement of Final Account handed upon handling over of project</a:t>
                      </a: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baseline="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T1.1.10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Customer satisfaction index 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50%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8.5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*(Based on latest CSS conducted BKK, CDPK)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Integrated Monitor and Control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b="0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. Customer Based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TKPKR Infra &amp; </a:t>
                      </a:r>
                      <a:r>
                        <a:rPr kumimoji="0" lang="en-US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Bangunan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en-US" sz="1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CDPK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45">
                <a:tc gridSpan="5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wis721 BT"/>
                        </a:rPr>
                        <a:t>T1.2</a:t>
                      </a:r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13377">
                <a:tc>
                  <a:txBody>
                    <a:bodyPr/>
                    <a:lstStyle/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T1.2.1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Project Management Maturity level (current - level 2.4)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Level 3.0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(increment by 0.1 every year until 2020)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PM Maturity Development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Pengarah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Kanan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CPAB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188" y="692696"/>
            <a:ext cx="2520950" cy="571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03575" y="679422"/>
          <a:ext cx="5761038" cy="5537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233"/>
                <a:gridCol w="288280"/>
                <a:gridCol w="647836"/>
                <a:gridCol w="288268"/>
                <a:gridCol w="1656245"/>
                <a:gridCol w="1008176"/>
              </a:tblGrid>
              <a:tr h="2818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Measures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Targets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Initiatives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Owners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824">
                <a:tc gridSpan="6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Swis721 BT"/>
                        </a:rPr>
                        <a:t>T1.3</a:t>
                      </a:r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7156">
                <a:tc gridSpan="6">
                  <a:txBody>
                    <a:bodyPr/>
                    <a:lstStyle/>
                    <a:p>
                      <a:pPr marL="265430" marR="0" indent="-2654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Human Capital</a:t>
                      </a:r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6735">
                <a:tc gridSpan="2">
                  <a:txBody>
                    <a:bodyPr/>
                    <a:lstStyle/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T1.3.1 Number of  newly certified officers under JKR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CBAS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Swis721 BT"/>
                        </a:rPr>
                        <a:t>15 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wis721 BT"/>
                        </a:rPr>
                        <a:t>fficers /year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Swis721 BT"/>
                        </a:rPr>
                        <a:t>PM Competency On JKR Staff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Swis721 BT"/>
                        </a:rPr>
                        <a:t>Programme</a:t>
                      </a: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Kanan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CPAB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Swis721 BT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1168">
                <a:tc gridSpan="6"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57150" algn="l"/>
                        </a:tabLst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Organizational Capital</a:t>
                      </a:r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0227">
                <a:tc gridSpan="2">
                  <a:txBody>
                    <a:bodyPr/>
                    <a:lstStyle/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T1.3.2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Number of engagement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programmes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66370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6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Swis721 BT"/>
                        </a:rPr>
                        <a:t>Programmes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/year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PM Engagement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 (e.g. :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Turun</a:t>
                      </a: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 Padang)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CDPK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wis721 BT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9622">
                <a:tc gridSpan="6">
                  <a:txBody>
                    <a:bodyPr/>
                    <a:lstStyle/>
                    <a:p>
                      <a:pPr marL="265430" marR="0" lvl="0" indent="-2654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u="none" kern="1200" noProof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Information Capital</a:t>
                      </a:r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rgbClr val="CCFF66"/>
                    </a:solidFill>
                  </a:tcPr>
                </a:tc>
              </a:tr>
              <a:tr h="2311578">
                <a:tc gridSpan="2">
                  <a:txBody>
                    <a:bodyPr/>
                    <a:lstStyle/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0850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T1.3.3 Accessibility of project information (% of system  development)</a:t>
                      </a:r>
                    </a:p>
                    <a:p>
                      <a:pPr marL="2654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654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654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654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654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0850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T1.3.4 % increase in PM related postings  in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JCoP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4795" algn="l"/>
                        </a:tabLst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strike="noStrike" baseline="0" dirty="0">
                          <a:solidFill>
                            <a:schemeClr val="tx1"/>
                          </a:solidFill>
                          <a:latin typeface="Swis721 BT"/>
                        </a:rPr>
                        <a:t>100%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200" i="1" strike="noStrike" baseline="0" dirty="0">
                          <a:solidFill>
                            <a:schemeClr val="tx1"/>
                          </a:solidFill>
                          <a:latin typeface="Swis721 BT"/>
                        </a:rPr>
                        <a:t>(by Dec 2016)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i="1" strike="sngStrike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i="1" strike="sngStrike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i="1" strike="sngStrike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i="1" strike="sngStrike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i="1" strike="sngStrike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en-US" sz="1200" strike="noStrike" kern="1200" baseline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5% increase / year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JKR PM’s Information 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Main Dashboard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Project Level Dashboard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Enterprise Content Knowledge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JKR Community of Practice (J-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CoP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CDPK (BTM)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&amp;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Kanan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CPAB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BT"/>
                        <a:ea typeface="Kozuka Gothic Pro EL" pitchFamily="34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BT"/>
                          <a:ea typeface="Kozuka Gothic Pro EL" pitchFamily="34" charset="-128"/>
                          <a:cs typeface="+mn-cs"/>
                        </a:rPr>
                        <a:t> CLI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Swis721 BT"/>
                        <a:ea typeface="Kozuka Gothic Pro EL" pitchFamily="34" charset="-128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nip Diagonal Corner Rectangle 9"/>
          <p:cNvSpPr/>
          <p:nvPr/>
        </p:nvSpPr>
        <p:spPr>
          <a:xfrm>
            <a:off x="1087438" y="1268413"/>
            <a:ext cx="1584325" cy="792162"/>
          </a:xfrm>
          <a:prstGeom prst="snip2DiagRect">
            <a:avLst/>
          </a:prstGeom>
          <a:noFill/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T 1.1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Excellent Project Execution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087438" y="5157788"/>
            <a:ext cx="1584325" cy="792162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1.3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Develop PM Competency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3600" y="765175"/>
            <a:ext cx="2087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188640"/>
            <a:ext cx="83518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Theme 1 : Outstanding Project Delivery - KPKR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 flipH="1">
            <a:off x="1100138" y="1722437"/>
            <a:ext cx="7938" cy="1368425"/>
          </a:xfrm>
          <a:prstGeom prst="bentConnector3">
            <a:avLst>
              <a:gd name="adj1" fmla="val -2965365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671763" y="1664494"/>
            <a:ext cx="12700" cy="3889375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H="1">
            <a:off x="1087438" y="3320257"/>
            <a:ext cx="12700" cy="2233612"/>
          </a:xfrm>
          <a:prstGeom prst="bentConnector3">
            <a:avLst>
              <a:gd name="adj1" fmla="val -1800000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1129109" y="2917428"/>
            <a:ext cx="1556544" cy="805657"/>
          </a:xfrm>
          <a:prstGeom prst="snip2DiagRect">
            <a:avLst/>
          </a:prstGeom>
          <a:noFill/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T 1.2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Enhance PM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F2B-0EF7-493A-A189-9804ABF61A2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9400" y="764233"/>
            <a:ext cx="260352" cy="5607050"/>
            <a:chOff x="279400" y="836712"/>
            <a:chExt cx="260352" cy="5607050"/>
          </a:xfrm>
        </p:grpSpPr>
        <p:sp>
          <p:nvSpPr>
            <p:cNvPr id="19" name="Chevron 18"/>
            <p:cNvSpPr/>
            <p:nvPr/>
          </p:nvSpPr>
          <p:spPr>
            <a:xfrm rot="16200000">
              <a:off x="-406400" y="1522512"/>
              <a:ext cx="1631950" cy="260350"/>
            </a:xfrm>
            <a:prstGeom prst="chevron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Customer</a:t>
              </a:r>
            </a:p>
          </p:txBody>
        </p:sp>
        <p:sp>
          <p:nvSpPr>
            <p:cNvPr id="23" name="Chevron 22"/>
            <p:cNvSpPr/>
            <p:nvPr/>
          </p:nvSpPr>
          <p:spPr>
            <a:xfrm rot="16200000">
              <a:off x="-525461" y="3213202"/>
              <a:ext cx="1870075" cy="260350"/>
            </a:xfrm>
            <a:prstGeom prst="chevron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Internal Process</a:t>
              </a:r>
            </a:p>
          </p:txBody>
        </p:sp>
        <p:sp>
          <p:nvSpPr>
            <p:cNvPr id="28" name="Chevron 27"/>
            <p:cNvSpPr/>
            <p:nvPr/>
          </p:nvSpPr>
          <p:spPr>
            <a:xfrm rot="16200000">
              <a:off x="-706438" y="5197575"/>
              <a:ext cx="2232025" cy="260350"/>
            </a:xfrm>
            <a:prstGeom prst="chevro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Learning &amp; Growth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7235" y="736600"/>
          <a:ext cx="8116570" cy="60051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380"/>
                <a:gridCol w="217170"/>
                <a:gridCol w="5986780"/>
                <a:gridCol w="1666240"/>
              </a:tblGrid>
              <a:tr h="28003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TINDAKAN</a:t>
                      </a:r>
                      <a:endParaRPr lang="en-MY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100" b="1" u="none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MENDAPATKAN LAPORAN</a:t>
                      </a: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10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2</a:t>
                      </a: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.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Bahagian Pengurusan Perubahan dan Prestasi (BPPP), CDPK akan mohon setiap penaraju Tema untuk malaporkan Laporan Pencapaian pada setiap sukuan ( April, Julai, Oktober &amp; Januari)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100" b="1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Peneraju Tema akan dapatkan Laporan daripada setiap Cawangan / Negeri yang berkenaan melalui Pegawai Prestasi 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- BPPP, CDPK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</a:t>
                      </a: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neraju Tema 1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Pe</a:t>
                      </a: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neraju Tema 1</a:t>
                      </a: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 Pegawai Prestasi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100" b="1" u="none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PENERIMAAN LAPORAN</a:t>
                      </a: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10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2</a:t>
                      </a: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.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100" dirty="0" smtClean="0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3</a:t>
                      </a: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      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/>
                        </a:rPr>
                        <a:t>Pegawai Prestasi akan menghantar Laporan kepada Peneraju dalam tempoh yang ditetapkan dan diselaraskan 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Untuk KPI KPKR, Pegawai Prestasi perlu kunci masuk di dalam “MYPRESTASI” (http://si02.mampu.gov.my/)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1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Peneraju akan menghantar Laporan yang telah diselaraskan ke BPPP,CDPK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- </a:t>
                      </a: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Pegawai Prestasi --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Pe</a:t>
                      </a: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neraju Tema 1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-Pegawai Prestasi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 dirty="0" err="1">
                        <a:solidFill>
                          <a:schemeClr val="tx1"/>
                        </a:solidFill>
                        <a:latin typeface="Swis721 BT" pitchFamily="34" charset="0"/>
                        <a:sym typeface="+mn-ea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-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Pe</a:t>
                      </a:r>
                      <a:r>
                        <a:rPr lang="en-MY" altLang="en-US" sz="1100" dirty="0" err="1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neraju Tema 1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- </a:t>
                      </a:r>
                      <a:r>
                        <a:rPr lang="en-MY" sz="1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BPPP, CDPK</a:t>
                      </a:r>
                      <a:endParaRPr lang="en-MY" alt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100" b="1" u="none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PEMBENTANGAN LAPORAN</a:t>
                      </a: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100" b="1" baseline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1.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Laporan Pencapaian Dilaporkan di dalam </a:t>
                      </a: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Mesyuarat Jawatankuasa Peneraju Pelan Strategik JKR yang dipengerusikan oleh TKPKR(Infra)</a:t>
                      </a: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-TKPKR(Infra)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-BPPP,CDPK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-Peneraju Tema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2.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MY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Laporan Pencapaian Dilaporkan di dalam Mesyuarat Jawatankuasa Pemandu Pelan Strategik JKR yang dipengerusikan oleh KPKR</a:t>
                      </a:r>
                      <a:endParaRPr lang="en-US" sz="1100" b="1" u="sng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- KPKR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- Semua TKPKR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1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-Peneraju Tema 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6063" y="115888"/>
            <a:ext cx="6823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PROSES PELAPORAN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481776" cy="28956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17375E"/>
                </a:solidFill>
                <a:hlinkClick r:id="rId2" action="ppaction://hlinkfile"/>
              </a:rPr>
              <a:t>- PENGURUSAN</a:t>
            </a:r>
            <a:r>
              <a:rPr lang="en-US" sz="3200" dirty="0" smtClean="0">
                <a:solidFill>
                  <a:srgbClr val="17375E"/>
                </a:solidFill>
              </a:rPr>
              <a:t/>
            </a:r>
            <a:br>
              <a:rPr lang="en-US" sz="3200" dirty="0" smtClean="0">
                <a:solidFill>
                  <a:srgbClr val="17375E"/>
                </a:solidFill>
              </a:rPr>
            </a:br>
            <a:r>
              <a:rPr lang="en-US" sz="3200" dirty="0" smtClean="0">
                <a:solidFill>
                  <a:srgbClr val="17375E"/>
                </a:solidFill>
                <a:hlinkClick r:id="rId3" action="ppaction://hlinkfile"/>
              </a:rPr>
              <a:t>- SEKTOR INFRA</a:t>
            </a:r>
            <a:r>
              <a:rPr lang="en-US" sz="3200" dirty="0" smtClean="0">
                <a:solidFill>
                  <a:srgbClr val="17375E"/>
                </a:solidFill>
              </a:rPr>
              <a:t/>
            </a:r>
            <a:br>
              <a:rPr lang="en-US" sz="3200" dirty="0" smtClean="0">
                <a:solidFill>
                  <a:srgbClr val="17375E"/>
                </a:solidFill>
              </a:rPr>
            </a:br>
            <a:r>
              <a:rPr lang="en-US" sz="3200" dirty="0" smtClean="0">
                <a:solidFill>
                  <a:srgbClr val="17375E"/>
                </a:solidFill>
                <a:hlinkClick r:id="rId4" action="ppaction://hlinkfile"/>
              </a:rPr>
              <a:t>- SEKTOR BANGUNAN</a:t>
            </a:r>
            <a:r>
              <a:rPr lang="en-US" sz="3200" dirty="0" smtClean="0">
                <a:solidFill>
                  <a:srgbClr val="17375E"/>
                </a:solidFill>
              </a:rPr>
              <a:t/>
            </a:r>
            <a:br>
              <a:rPr lang="en-US" sz="3200" dirty="0" smtClean="0">
                <a:solidFill>
                  <a:srgbClr val="17375E"/>
                </a:solidFill>
              </a:rPr>
            </a:br>
            <a:r>
              <a:rPr lang="en-US" sz="3200" dirty="0" smtClean="0">
                <a:solidFill>
                  <a:srgbClr val="17375E"/>
                </a:solidFill>
                <a:hlinkClick r:id="rId5" action="ppaction://hlinkfile"/>
              </a:rPr>
              <a:t>- SEKTOR PAKAR</a:t>
            </a:r>
            <a:r>
              <a:rPr lang="en-US" sz="3200" dirty="0" smtClean="0">
                <a:solidFill>
                  <a:srgbClr val="17375E"/>
                </a:solidFill>
              </a:rPr>
              <a:t/>
            </a:r>
            <a:br>
              <a:rPr lang="en-US" sz="3200" dirty="0" smtClean="0">
                <a:solidFill>
                  <a:srgbClr val="17375E"/>
                </a:solidFill>
              </a:rPr>
            </a:br>
            <a:r>
              <a:rPr lang="en-US" sz="3200" dirty="0" smtClean="0">
                <a:solidFill>
                  <a:srgbClr val="17375E"/>
                </a:solidFill>
                <a:hlinkClick r:id="rId6" action="ppaction://hlinkfile"/>
              </a:rPr>
              <a:t>- NEGERI / </a:t>
            </a:r>
            <a:r>
              <a:rPr lang="en-US" sz="3200" dirty="0" smtClean="0">
                <a:solidFill>
                  <a:srgbClr val="17375E"/>
                </a:solidFill>
                <a:hlinkClick r:id="rId6" action="ppaction://hlinkfile"/>
              </a:rPr>
              <a:t>WILAYAH</a:t>
            </a:r>
            <a:r>
              <a:rPr lang="en-US" sz="3200" dirty="0" smtClean="0">
                <a:solidFill>
                  <a:srgbClr val="17375E"/>
                </a:solidFill>
              </a:rPr>
              <a:t/>
            </a:r>
            <a:br>
              <a:rPr lang="en-US" sz="3200" dirty="0" smtClean="0">
                <a:solidFill>
                  <a:srgbClr val="17375E"/>
                </a:solidFill>
              </a:rPr>
            </a:br>
            <a:r>
              <a:rPr lang="en-US" sz="3200" dirty="0" smtClean="0">
                <a:solidFill>
                  <a:srgbClr val="17375E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  <a:latin typeface="Swis721 BT"/>
                <a:hlinkClick r:id="rId7" action="ppaction://hlinkfile"/>
              </a:rPr>
              <a:t>Customer satisfaction index </a:t>
            </a:r>
            <a:endParaRPr lang="en-US" sz="3200" dirty="0">
              <a:solidFill>
                <a:srgbClr val="1737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533400"/>
            <a:ext cx="7479792" cy="124968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LAPORAN PENCAPAIAN BAGI TAHUN 2017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5475" y="473075"/>
            <a:ext cx="13230860" cy="571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7235" y="736600"/>
          <a:ext cx="8116570" cy="6376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380"/>
                <a:gridCol w="217170"/>
                <a:gridCol w="6266815"/>
                <a:gridCol w="1386205"/>
              </a:tblGrid>
              <a:tr h="28003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Berdasarkan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Mesyuarat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Jawatankuasa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Peneraju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Pelan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Strategik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JKR yang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diadakan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9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Februari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2017,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terdapat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cadangan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semakan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semula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scorecard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sasaran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bagi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tahun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2018 :-</a:t>
                      </a: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u="none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% of</a:t>
                      </a:r>
                      <a:r>
                        <a:rPr lang="en-MY" altLang="en-US" sz="1400" b="1" u="none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EOT</a:t>
                      </a: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="1" u="none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Sasaran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b="1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1</a:t>
                      </a:r>
                      <a:r>
                        <a:rPr lang="en-MY" altLang="en-US" sz="14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% of contract with EOT approved based only on utilities, land,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antiquitie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and force majeure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PINDA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-% of contract with EOT approved </a:t>
                      </a:r>
                      <a:r>
                        <a:rPr lang="en-MY" altLang="en-US" sz="1400" b="1" baseline="0" dirty="0" smtClean="0">
                          <a:solidFill>
                            <a:srgbClr val="FF0000"/>
                          </a:solidFill>
                          <a:latin typeface="Swis721 BT" pitchFamily="34" charset="0"/>
                        </a:rPr>
                        <a:t>not due to delay caused by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utilities, land,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antiquitie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and force majeure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400" b="1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 &lt; 30 %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PINDA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400" b="1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&lt; 20 %</a:t>
                      </a: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9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u="none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CBAS</a:t>
                      </a: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4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b="1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2</a:t>
                      </a:r>
                      <a:r>
                        <a:rPr lang="en-MY" altLang="en-US" sz="1400" dirty="0" smtClean="0">
                          <a:solidFill>
                            <a:schemeClr val="tx1"/>
                          </a:solidFill>
                          <a:latin typeface="Swis721 BT" pitchFamily="34" charset="0"/>
                          <a:sym typeface="+mn-ea"/>
                        </a:rPr>
                        <a:t>.</a:t>
                      </a: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      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Number of  newly certified officers under JKR CBAS program</a:t>
                      </a: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15 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fficers /year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PINDA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20 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fficers /year</a:t>
                      </a: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u="none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3 in 1</a:t>
                      </a: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3</a:t>
                      </a:r>
                      <a:endParaRPr lang="en-MY" altLang="en-US" sz="1400" b="1" baseline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Percentage of As-Built Drawing and Statement of Final Account handed upon handling over of project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400" b="1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 50 %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PINDA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altLang="en-US" sz="1400" b="1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 60 %</a:t>
                      </a:r>
                      <a:endParaRPr lang="en-MY" altLang="en-US" sz="1400" b="1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6063" y="115888"/>
            <a:ext cx="6823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HASIL SEMAKAN SEMULA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4101"/>
              </p:ext>
            </p:extLst>
          </p:nvPr>
        </p:nvGraphicFramePr>
        <p:xfrm>
          <a:off x="737235" y="736600"/>
          <a:ext cx="8116570" cy="68293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380"/>
                <a:gridCol w="217170"/>
                <a:gridCol w="5352415"/>
                <a:gridCol w="2300605"/>
              </a:tblGrid>
              <a:tr h="28003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Berdasarkan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Mesyuarat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Jawatankuasa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Peneraju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Pelan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Strategik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JKR yang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diadakan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9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Februari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2017,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terdapat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cadangan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semakan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semula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scorecard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sasaran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bagi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tahun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2018 :-</a:t>
                      </a: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u="none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Pavement</a:t>
                      </a:r>
                      <a:r>
                        <a:rPr lang="en-MY" altLang="en-US" sz="1400" b="1" u="none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Ride Quality</a:t>
                      </a: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="1" u="none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Sasaran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4.</a:t>
                      </a: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Upgrade pavement ride quality to ensure the International Roughness Index less than 3m/km for selected protocol road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PINDA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Implementation of Performance Based Contract (PBC) on Federal Road maintenance to improve the pavement ride quality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100%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completed upgrade works for 5 selected locations)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PINDA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100% treated location having IRI≤ 2.5m/km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9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24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altLang="en-US" sz="1400" b="1" baseline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6063" y="115888"/>
            <a:ext cx="6823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HASIL SEMAKAN SEMULA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54746"/>
              </p:ext>
            </p:extLst>
          </p:nvPr>
        </p:nvGraphicFramePr>
        <p:xfrm>
          <a:off x="737235" y="736600"/>
          <a:ext cx="8116570" cy="5350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380"/>
                <a:gridCol w="217170"/>
                <a:gridCol w="6266815"/>
                <a:gridCol w="1386205"/>
              </a:tblGrid>
              <a:tr h="28003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en-US" sz="1400" b="1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Berdasarkan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Mesyuarat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Jawatankuasa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Peneraju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Pelan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Strategik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JKR yang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diadakan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9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Februari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2017,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terdapat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cadangan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smtClean="0">
                          <a:solidFill>
                            <a:srgbClr val="FF0000"/>
                          </a:solidFill>
                          <a:latin typeface="Swis721 BT" pitchFamily="34" charset="0"/>
                        </a:rPr>
                        <a:t>BARU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pada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scorecard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dan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sasaran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bagi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 </a:t>
                      </a:r>
                      <a:r>
                        <a:rPr lang="en-MY" altLang="en-US" sz="1400" b="1" baseline="0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tahun</a:t>
                      </a: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 2018 :-</a:t>
                      </a: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6" marR="91446" marT="45708" marB="4570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100" b="1" u="none" dirty="0">
                        <a:solidFill>
                          <a:schemeClr val="bg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6"/>
                    </a:solidFill>
                  </a:tcPr>
                </a:tc>
              </a:tr>
              <a:tr h="28003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alt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="1" u="none" dirty="0" err="1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Sasaran</a:t>
                      </a:r>
                      <a:endParaRPr lang="en-US" sz="1400" b="1" u="none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9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b="1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b="1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b="1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b="1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b="1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2</a:t>
                      </a: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i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Number 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of road projects achieving SST milestone as per 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Q-Plan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i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i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Percentage of contract document prepared together with SST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i="1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nos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10% 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total Projects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4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b="1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altLang="en-US" sz="1400" b="1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sym typeface="+mn-ea"/>
                        </a:rPr>
                        <a:t>3</a:t>
                      </a: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       </a:t>
                      </a: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b="1" i="1" u="none" kern="1200" baseline="0" dirty="0" smtClean="0"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Percentage </a:t>
                      </a:r>
                      <a:r>
                        <a:rPr lang="en-US" sz="1400" b="1" i="1" u="none" kern="1200" baseline="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of physical work progress for </a:t>
                      </a:r>
                      <a:r>
                        <a:rPr lang="en-US" sz="1400" b="1" i="1" u="none" kern="1200" baseline="0" dirty="0" err="1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Projek</a:t>
                      </a:r>
                      <a:r>
                        <a:rPr lang="en-US" sz="1400" b="1" i="1" u="none" kern="1200" baseline="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1" u="none" kern="1200" baseline="0" dirty="0" err="1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Menaiktaraf</a:t>
                      </a:r>
                      <a:r>
                        <a:rPr lang="en-US" sz="1400" b="1" i="1" u="none" kern="1200" baseline="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Lebuhraya </a:t>
                      </a:r>
                      <a:r>
                        <a:rPr lang="en-US" sz="1400" b="1" i="1" u="none" kern="1200" baseline="0" dirty="0" err="1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Pulau</a:t>
                      </a:r>
                      <a:r>
                        <a:rPr lang="en-US" sz="1400" b="1" i="1" u="none" kern="1200" baseline="0" dirty="0">
                          <a:solidFill>
                            <a:schemeClr val="tx1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Indah</a:t>
                      </a: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MY" altLang="en-US" sz="1400" b="1" baseline="0" dirty="0" smtClean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MY" altLang="en-US" sz="1400" b="1" baseline="0" dirty="0" smtClean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4</a:t>
                      </a:r>
                      <a:endParaRPr lang="en-MY" altLang="en-US" sz="1400" b="1" baseline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i="1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450850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Percentage completion of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Daif</a:t>
                      </a:r>
                      <a:endParaRPr lang="en-US" sz="1400" b="1" i="1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450850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projects</a:t>
                      </a: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8581" marR="68581" marT="34286" marB="3428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MY" altLang="en-US" sz="1400" b="1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MY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altLang="en-US" sz="14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</a:txBody>
                  <a:tcPr marL="91446" marR="9144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6063" y="115888"/>
            <a:ext cx="6823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HASIL SEMAKAN SEMULA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/>
                <a:ea typeface="SimHei" panose="02010609060101010101" pitchFamily="49" charset="-122"/>
                <a:cs typeface="+mn-cs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b="1" dirty="0" err="1" smtClean="0">
                <a:latin typeface="Swis721 BT" pitchFamily="34" charset="0"/>
              </a:rPr>
              <a:t>Urusetia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bagi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Tema</a:t>
            </a:r>
            <a:r>
              <a:rPr lang="en-MY" b="1" dirty="0" smtClean="0">
                <a:latin typeface="Swis721 BT" pitchFamily="34" charset="0"/>
              </a:rPr>
              <a:t> 1 </a:t>
            </a:r>
            <a:r>
              <a:rPr lang="en-MY" b="1" dirty="0" err="1" smtClean="0">
                <a:latin typeface="Swis721 BT" pitchFamily="34" charset="0"/>
              </a:rPr>
              <a:t>mengucapkan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terima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kasih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di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atas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kerjasama</a:t>
            </a:r>
            <a:r>
              <a:rPr lang="en-MY" b="1" dirty="0" smtClean="0">
                <a:latin typeface="Swis721 BT" pitchFamily="34" charset="0"/>
              </a:rPr>
              <a:t> yang </a:t>
            </a:r>
            <a:r>
              <a:rPr lang="en-MY" b="1" dirty="0" err="1" smtClean="0">
                <a:latin typeface="Swis721 BT" pitchFamily="34" charset="0"/>
              </a:rPr>
              <a:t>diberi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oleh</a:t>
            </a:r>
            <a:r>
              <a:rPr lang="en-MY" b="1" dirty="0" smtClean="0">
                <a:latin typeface="Swis721 BT" pitchFamily="34" charset="0"/>
              </a:rPr>
              <a:t> PO </a:t>
            </a:r>
            <a:r>
              <a:rPr lang="en-MY" b="1" dirty="0" err="1" smtClean="0">
                <a:latin typeface="Swis721 BT" pitchFamily="34" charset="0"/>
              </a:rPr>
              <a:t>Cawangan</a:t>
            </a:r>
            <a:r>
              <a:rPr lang="en-MY" b="1" dirty="0" smtClean="0">
                <a:latin typeface="Swis721 BT" pitchFamily="34" charset="0"/>
              </a:rPr>
              <a:t>/</a:t>
            </a:r>
            <a:r>
              <a:rPr lang="en-MY" b="1" dirty="0" err="1" smtClean="0">
                <a:latin typeface="Swis721 BT" pitchFamily="34" charset="0"/>
              </a:rPr>
              <a:t>Negeri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serta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Pegawai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Prestasi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dalam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menyediakan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laporan</a:t>
            </a:r>
            <a:r>
              <a:rPr lang="en-MY" b="1" dirty="0" smtClean="0">
                <a:latin typeface="Swis721 BT" pitchFamily="34" charset="0"/>
              </a:rPr>
              <a:t> </a:t>
            </a:r>
            <a:r>
              <a:rPr lang="en-MY" b="1" dirty="0" err="1" smtClean="0">
                <a:latin typeface="Swis721 BT" pitchFamily="34" charset="0"/>
              </a:rPr>
              <a:t>pencapaian</a:t>
            </a:r>
            <a:endParaRPr lang="en-US" dirty="0">
              <a:latin typeface="Swis721 BT" pitchFamily="34" charset="0"/>
            </a:endParaRPr>
          </a:p>
        </p:txBody>
      </p:sp>
      <p:pic>
        <p:nvPicPr>
          <p:cNvPr id="3" name="Picture 16" descr="jkr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952" y="5588447"/>
            <a:ext cx="8270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513835"/>
            <a:ext cx="8270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33595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Sekian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Terima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kasih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95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Mohon</a:t>
            </a:r>
            <a:r>
              <a:rPr lang="en-US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Maaf</a:t>
            </a:r>
            <a:r>
              <a:rPr lang="en-US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Atas</a:t>
            </a:r>
            <a:r>
              <a:rPr lang="en-US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Kesilapan</a:t>
            </a:r>
            <a:r>
              <a:rPr lang="en-US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Dan </a:t>
            </a:r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Kekurangan</a:t>
            </a:r>
            <a:r>
              <a:rPr lang="en-US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Kami</a:t>
            </a:r>
            <a:endParaRPr lang="en-US" sz="3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12447"/>
            <a:ext cx="64807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MY" sz="4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KANDUNGAN</a:t>
            </a:r>
            <a:r>
              <a:rPr lang="en-MY" sz="4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en-MY" sz="3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Persembahan</a:t>
            </a:r>
            <a:r>
              <a:rPr lang="en-MY" sz="3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MY" sz="32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Slaid</a:t>
            </a:r>
            <a:endParaRPr lang="en-MY" sz="3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800" y="1628800"/>
            <a:ext cx="8305800" cy="827995"/>
          </a:xfrm>
          <a:prstGeom prst="roundRect">
            <a:avLst/>
          </a:prstGeom>
          <a:solidFill>
            <a:srgbClr val="FF9900">
              <a:alpha val="89804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Pengenalan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Ringkas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Pelan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Strategik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JKR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2619400"/>
            <a:ext cx="5486400" cy="809600"/>
          </a:xfrm>
          <a:prstGeom prst="roundRect">
            <a:avLst/>
          </a:prstGeom>
          <a:solidFill>
            <a:srgbClr val="FF9900">
              <a:alpha val="89804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Scorecard KPKR (</a:t>
            </a:r>
            <a:r>
              <a:rPr lang="en-MY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Tema</a:t>
            </a:r>
            <a:r>
              <a:rPr lang="en-MY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1)</a:t>
            </a:r>
            <a:endParaRPr lang="en-MY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7704" y="3573016"/>
            <a:ext cx="5483696" cy="809600"/>
          </a:xfrm>
          <a:prstGeom prst="roundRect">
            <a:avLst/>
          </a:prstGeom>
          <a:solidFill>
            <a:srgbClr val="FF9900">
              <a:alpha val="89804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Proses</a:t>
            </a:r>
            <a:r>
              <a:rPr lang="en-MY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Pelaporan</a:t>
            </a:r>
            <a:endParaRPr lang="en-MY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7304" y="4563616"/>
            <a:ext cx="5559896" cy="809600"/>
          </a:xfrm>
          <a:prstGeom prst="roundRect">
            <a:avLst/>
          </a:prstGeom>
          <a:solidFill>
            <a:srgbClr val="FF9900">
              <a:alpha val="89804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Laporan</a:t>
            </a:r>
            <a:r>
              <a:rPr lang="en-MY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MY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Pencapaian</a:t>
            </a:r>
            <a:r>
              <a:rPr lang="en-MY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2017 </a:t>
            </a:r>
            <a:endParaRPr lang="en-MY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5571728"/>
            <a:ext cx="5410200" cy="809600"/>
          </a:xfrm>
          <a:prstGeom prst="roundRect">
            <a:avLst/>
          </a:prstGeom>
          <a:solidFill>
            <a:srgbClr val="FF9900">
              <a:alpha val="89804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Hasil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Semakan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Semula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9" y="404664"/>
            <a:ext cx="4333143" cy="6129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39700" dist="114300" dir="270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938">
            <a:off x="4090797" y="1192909"/>
            <a:ext cx="4333142" cy="6129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dist="12700" sx="103000" sy="103000" algn="ctr" rotWithShape="0">
              <a:prstClr val="black">
                <a:alpha val="25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TEMA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STRATEGIK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2" y="332656"/>
            <a:ext cx="7344192" cy="6840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4" b="20883"/>
          <a:stretch>
            <a:fillRect/>
          </a:stretch>
        </p:blipFill>
        <p:spPr>
          <a:xfrm>
            <a:off x="1043608" y="3866199"/>
            <a:ext cx="7344193" cy="1698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KECEMERLANGAN PELAKSANAAN PROJEK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PELANGGAN</a:t>
            </a:r>
          </a:p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YANG AMAT</a:t>
            </a:r>
          </a:p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BERPUASHATI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JKR </a:t>
            </a:r>
            <a:r>
              <a:rPr lang="en-US" sz="1000" kern="700" dirty="0">
                <a:latin typeface="Century Gothic" panose="020B0502020202020204" pitchFamily="34" charset="0"/>
              </a:rPr>
              <a:t>SEBAGAI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PUSAT RUJUKAN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TEKNIKAL</a:t>
            </a:r>
            <a:endParaRPr lang="en-US" sz="1000" kern="7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3732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KELESTARIAN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INFRASTRUKTUR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SOLUSI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INOVATIF</a:t>
            </a:r>
          </a:p>
          <a:p>
            <a:endParaRPr lang="en-US" sz="1000" kern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TEMA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STRATEGIK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2" y="332656"/>
            <a:ext cx="7344192" cy="6840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4" b="20883"/>
          <a:stretch>
            <a:fillRect/>
          </a:stretch>
        </p:blipFill>
        <p:spPr>
          <a:xfrm>
            <a:off x="1043608" y="3866199"/>
            <a:ext cx="7344193" cy="1698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KECEMERLANGAN PELAKSANAAN PROJEK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PELANGGAN</a:t>
            </a:r>
          </a:p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YANG AMAT</a:t>
            </a:r>
          </a:p>
          <a:p>
            <a:r>
              <a:rPr lang="en-US" sz="1000" b="1" kern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BERPUASHATI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JKR </a:t>
            </a:r>
            <a:r>
              <a:rPr lang="en-US" sz="1000" kern="700" dirty="0">
                <a:latin typeface="Century Gothic" panose="020B0502020202020204" pitchFamily="34" charset="0"/>
              </a:rPr>
              <a:t>SEBAGAI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PUSAT RUJUKAN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TEKNIKAL</a:t>
            </a:r>
            <a:endParaRPr lang="en-US" sz="1000" kern="7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3732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KELESTARIAN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INFRASTRUKTUR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537321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700" dirty="0">
                <a:latin typeface="Century Gothic" panose="020B0502020202020204" pitchFamily="34" charset="0"/>
              </a:rPr>
              <a:t>SOLUSI</a:t>
            </a:r>
          </a:p>
          <a:p>
            <a:r>
              <a:rPr lang="en-US" sz="1000" b="1" kern="700" dirty="0">
                <a:latin typeface="Century Gothic" panose="020B0502020202020204" pitchFamily="34" charset="0"/>
              </a:rPr>
              <a:t>INOVATIF</a:t>
            </a:r>
          </a:p>
          <a:p>
            <a:endParaRPr lang="en-US" sz="1000" kern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498068"/>
            <a:ext cx="1219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CPAB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5486400"/>
            <a:ext cx="1219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CKBA1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498068"/>
            <a:ext cx="1219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CKAS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486400"/>
            <a:ext cx="1219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5486400"/>
            <a:ext cx="1219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CKE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114800"/>
            <a:ext cx="6477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PENERAJU TEMA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188" y="765175"/>
            <a:ext cx="2520950" cy="571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47591" y="836612"/>
          <a:ext cx="5400873" cy="5643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873"/>
              </a:tblGrid>
              <a:tr h="4310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Definisi</a:t>
                      </a:r>
                      <a:r>
                        <a:rPr lang="en-US" sz="1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Huraian</a:t>
                      </a:r>
                      <a:r>
                        <a:rPr lang="en-US" sz="1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Ringkas</a:t>
                      </a:r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0" marB="4571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12499">
                <a:tc>
                  <a:txBody>
                    <a:bodyPr/>
                    <a:lstStyle/>
                    <a:p>
                      <a:pPr marL="180975" indent="0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endParaRPr kumimoji="0" lang="en-MY" sz="1800" b="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Kecemerlangan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pelaksanaan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projek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perlu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mempunyai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atribut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berikut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542925" indent="-180975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Penyampaian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masa yang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tepat</a:t>
                      </a:r>
                      <a:endParaRPr kumimoji="0" lang="en-MY" sz="18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542925" indent="-180975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Memenuhi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melangkaui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keperluan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pelanggan</a:t>
                      </a:r>
                      <a:endParaRPr kumimoji="0" lang="en-MY" sz="18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542925" indent="-180975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Kos yang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efektif</a:t>
                      </a:r>
                      <a:endParaRPr kumimoji="0" lang="en-MY" sz="18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542925" indent="-180975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Produk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memenuhi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jangkaan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menepati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tujuan</a:t>
                      </a:r>
                      <a:endParaRPr kumimoji="0" lang="en-MY" sz="18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542925" indent="-180975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Produk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aset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boleh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senang</a:t>
                      </a:r>
                      <a:r>
                        <a:rPr kumimoji="0" lang="en-MY" sz="18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MY" sz="18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disenggara</a:t>
                      </a:r>
                      <a:endParaRPr kumimoji="0" lang="en-MY" sz="18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10" marB="45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nip Diagonal Corner Rectangle 9"/>
          <p:cNvSpPr/>
          <p:nvPr/>
        </p:nvSpPr>
        <p:spPr>
          <a:xfrm>
            <a:off x="1087438" y="1268412"/>
            <a:ext cx="1584325" cy="936451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Kecemerlangan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Pelaksanaan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Projek</a:t>
            </a:r>
            <a:endParaRPr lang="en-US" sz="1200" b="1" dirty="0">
              <a:solidFill>
                <a:schemeClr val="tx1"/>
              </a:solidFill>
              <a:latin typeface="Swis721 BT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087438" y="5157788"/>
            <a:ext cx="1584325" cy="1043582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Membentuk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Kompetensi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Pengurusan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Projek</a:t>
            </a:r>
            <a:endParaRPr lang="en-US" sz="1200" b="1" dirty="0">
              <a:solidFill>
                <a:schemeClr val="tx1"/>
              </a:solidFill>
              <a:latin typeface="Swis721 BT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-406400" y="1460500"/>
            <a:ext cx="1631950" cy="26035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</a:rPr>
              <a:t>Customer</a:t>
            </a:r>
          </a:p>
        </p:txBody>
      </p:sp>
      <p:sp>
        <p:nvSpPr>
          <p:cNvPr id="25" name="Chevron 24"/>
          <p:cNvSpPr/>
          <p:nvPr/>
        </p:nvSpPr>
        <p:spPr>
          <a:xfrm rot="16200000">
            <a:off x="-525463" y="3151188"/>
            <a:ext cx="1870075" cy="26035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</a:rPr>
              <a:t>Internal Process</a:t>
            </a:r>
          </a:p>
        </p:txBody>
      </p:sp>
      <p:sp>
        <p:nvSpPr>
          <p:cNvPr id="26" name="Chevron 25"/>
          <p:cNvSpPr/>
          <p:nvPr/>
        </p:nvSpPr>
        <p:spPr>
          <a:xfrm rot="16200000">
            <a:off x="-706438" y="5135563"/>
            <a:ext cx="2232025" cy="26035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</a:rPr>
              <a:t>Learning &amp; Growth</a:t>
            </a:r>
          </a:p>
        </p:txBody>
      </p:sp>
      <p:sp>
        <p:nvSpPr>
          <p:cNvPr id="16439" name="TextBox 26"/>
          <p:cNvSpPr txBox="1">
            <a:spLocks noChangeArrowheads="1"/>
          </p:cNvSpPr>
          <p:nvPr/>
        </p:nvSpPr>
        <p:spPr bwMode="auto">
          <a:xfrm>
            <a:off x="863600" y="816769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en-US" altLang="en-US" sz="1400" b="1" dirty="0" err="1">
                <a:solidFill>
                  <a:srgbClr val="595959"/>
                </a:solidFill>
                <a:latin typeface="Swis721 BT"/>
              </a:rPr>
              <a:t>Objektif</a:t>
            </a:r>
            <a:r>
              <a:rPr lang="en-US" altLang="en-US" sz="1400" b="1" dirty="0">
                <a:solidFill>
                  <a:srgbClr val="595959"/>
                </a:solidFill>
                <a:latin typeface="Swis721 BT"/>
              </a:rPr>
              <a:t> </a:t>
            </a:r>
            <a:r>
              <a:rPr lang="en-US" altLang="en-US" sz="1400" b="1" dirty="0" err="1">
                <a:solidFill>
                  <a:srgbClr val="595959"/>
                </a:solidFill>
                <a:latin typeface="Swis721 BT"/>
              </a:rPr>
              <a:t>Strategik</a:t>
            </a:r>
            <a:endParaRPr lang="en-US" altLang="en-US" sz="1400" b="1" dirty="0">
              <a:solidFill>
                <a:srgbClr val="595959"/>
              </a:solidFill>
              <a:latin typeface="Swis721 BT"/>
            </a:endParaRPr>
          </a:p>
        </p:txBody>
      </p:sp>
      <p:sp>
        <p:nvSpPr>
          <p:cNvPr id="16440" name="TextBox 16"/>
          <p:cNvSpPr txBox="1">
            <a:spLocks noChangeArrowheads="1"/>
          </p:cNvSpPr>
          <p:nvPr/>
        </p:nvSpPr>
        <p:spPr bwMode="auto">
          <a:xfrm>
            <a:off x="468313" y="226483"/>
            <a:ext cx="8351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TEMA 1: </a:t>
            </a:r>
            <a:r>
              <a:rPr lang="en-US" altLang="en-US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Kecemerlangan</a:t>
            </a:r>
            <a:r>
              <a:rPr lang="en-US" altLang="en-US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Penyampaian</a:t>
            </a:r>
            <a:r>
              <a:rPr lang="en-US" altLang="en-US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595959"/>
                </a:solidFill>
                <a:latin typeface="Century Gothic" panose="020B0502020202020204" pitchFamily="34" charset="0"/>
              </a:rPr>
              <a:t>Projek</a:t>
            </a:r>
            <a:endParaRPr lang="en-US" altLang="en-US" sz="2400" b="1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0800000" flipH="1">
            <a:off x="1100138" y="1722438"/>
            <a:ext cx="7937" cy="1368425"/>
          </a:xfrm>
          <a:prstGeom prst="bentConnector3">
            <a:avLst>
              <a:gd name="adj1" fmla="val -2965365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671763" y="1665288"/>
            <a:ext cx="12700" cy="3889375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H="1">
            <a:off x="1087438" y="3321050"/>
            <a:ext cx="12700" cy="2233613"/>
          </a:xfrm>
          <a:prstGeom prst="bentConnector3">
            <a:avLst>
              <a:gd name="adj1" fmla="val -1800000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1128713" y="2917825"/>
            <a:ext cx="1557337" cy="1087239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Menambahbaik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Persekitaran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Pengurusan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Swis721 BT" pitchFamily="34" charset="0"/>
              </a:rPr>
              <a:t>Projek</a:t>
            </a: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 </a:t>
            </a:r>
          </a:p>
        </p:txBody>
      </p:sp>
      <p:sp>
        <p:nvSpPr>
          <p:cNvPr id="164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C4B1D02E-2CDB-44B0-928D-8B0A53055BF6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42956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SCORECARD KPKR</a:t>
            </a:r>
            <a:endParaRPr lang="en-US" sz="48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3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657" y="404664"/>
            <a:ext cx="8270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188" y="692696"/>
            <a:ext cx="2520950" cy="571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03847" y="692696"/>
          <a:ext cx="5858087" cy="61340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  <a:gridCol w="916711"/>
                <a:gridCol w="1340977"/>
                <a:gridCol w="1080119"/>
              </a:tblGrid>
              <a:tr h="2818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Measures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14375" algn="l"/>
                        </a:tabLst>
                      </a:pPr>
                      <a:r>
                        <a:rPr lang="en-U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  <a:ea typeface="+mn-ea"/>
                        </a:rPr>
                        <a:t>Targets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Initiatives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wis721 BT" pitchFamily="34" charset="0"/>
                        </a:rPr>
                        <a:t>Owners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wis721 BT" pitchFamily="34" charset="0"/>
                        <a:ea typeface="Kozuka Gothic Pr6N H" pitchFamily="34" charset="-128"/>
                      </a:endParaRPr>
                    </a:p>
                  </a:txBody>
                  <a:tcPr marL="91441" marR="91441" marT="45714" marB="4571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3824">
                <a:tc gridSpan="4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Swis721 BT"/>
                        </a:rPr>
                        <a:t>T1.1</a:t>
                      </a:r>
                    </a:p>
                  </a:txBody>
                  <a:tcPr marL="91441" marR="91441" marT="45714" marB="4571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4701">
                <a:tc>
                  <a:txBody>
                    <a:bodyPr/>
                    <a:lstStyle/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T1.1.1 % of projects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Swis721 BT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handover as per original Q-Plan  (internal control)</a:t>
                      </a:r>
                    </a:p>
                    <a:p>
                      <a:pPr marL="535305" marR="0" indent="-5353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T1.1.2 % of projects handover as per revised Q-Plan </a:t>
                      </a:r>
                    </a:p>
                    <a:p>
                      <a:pPr marL="535305" marR="0" indent="-5353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lvl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rgbClr val="FF0000"/>
                          </a:solidFill>
                          <a:latin typeface="Swis721 BT"/>
                          <a:ea typeface="+mn-ea"/>
                          <a:cs typeface="+mn-cs"/>
                        </a:rPr>
                        <a:t>T1.1.3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% of contracts with EOT approved based only on utilities, land, antiquities and force majeure (uninsurable/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unrestorable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535305" marR="0" lvl="0" indent="-5353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T1.1.4 % of  projects  with  final cost  not exceeding the approved cost.</a:t>
                      </a:r>
                    </a:p>
                    <a:p>
                      <a:pPr marL="535305" marR="0" indent="-5353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T1.1.5 % of Pre-Approved Plan (PAP) projects tendered within 4 months </a:t>
                      </a:r>
                    </a:p>
                    <a:p>
                      <a:pPr marL="535305" marR="0" indent="-5353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T1.1.6 % of projects implementing Industrialized Building System (IBS)  </a:t>
                      </a: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450850" marR="0" indent="-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T1.1.7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 Upgrade pavement ride quality to ensure the International Roughness Index less than 3m/km for selected protocol road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35%</a:t>
                      </a:r>
                    </a:p>
                    <a:p>
                      <a:pPr marL="180975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180975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180975" marR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80%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&lt;30%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85%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3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3"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3"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3"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 startAt="3"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/>
                        </a:rPr>
                        <a:t>100%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Swis721 BT"/>
                        </a:rPr>
                        <a:t>(completed upgrade works for 5 selected locations)</a:t>
                      </a: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Integrated Monitor and Control </a:t>
                      </a:r>
                      <a:r>
                        <a:rPr lang="en-US" sz="1200" b="1" u="none" kern="1200" baseline="0" dirty="0" err="1">
                          <a:solidFill>
                            <a:schemeClr val="tx1"/>
                          </a:solidFill>
                          <a:effectLst/>
                          <a:latin typeface="Swis721 BT"/>
                          <a:ea typeface="+mn-ea"/>
                          <a:cs typeface="+mn-cs"/>
                        </a:rPr>
                        <a:t>Programme</a:t>
                      </a:r>
                      <a:endParaRPr lang="en-US" sz="1200" b="1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en-US" sz="1200" b="0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b="0" u="none" kern="1200" baseline="0" dirty="0">
                        <a:solidFill>
                          <a:schemeClr val="tx1"/>
                        </a:solidFill>
                        <a:effectLst/>
                        <a:latin typeface="Swis721 BT"/>
                        <a:ea typeface="+mn-ea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TKPKR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</a:rPr>
                        <a:t>(ALL)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Pengarah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Kanan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 CPAB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TKPKR (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Bangunan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TKPKR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Swis721 BT" pitchFamily="34" charset="0"/>
                          <a:ea typeface="Kozuka Gothic Pro EL" pitchFamily="34" charset="-128"/>
                          <a:cs typeface="+mn-cs"/>
                        </a:rPr>
                        <a:t> (Infra)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Swis721 BT" pitchFamily="34" charset="0"/>
                        <a:ea typeface="Kozuka Gothic Pro EL" pitchFamily="34" charset="-128"/>
                        <a:cs typeface="+mn-cs"/>
                      </a:endParaRPr>
                    </a:p>
                  </a:txBody>
                  <a:tcPr marL="91441" marR="91441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nip Diagonal Corner Rectangle 9"/>
          <p:cNvSpPr/>
          <p:nvPr/>
        </p:nvSpPr>
        <p:spPr>
          <a:xfrm>
            <a:off x="1087438" y="1268413"/>
            <a:ext cx="1584325" cy="792162"/>
          </a:xfrm>
          <a:prstGeom prst="snip2DiagRect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T 1.1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Swis721 BT" pitchFamily="34" charset="0"/>
              </a:rPr>
              <a:t>Excellent Project Execution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087438" y="5157788"/>
            <a:ext cx="1584325" cy="792162"/>
          </a:xfrm>
          <a:prstGeom prst="snip2DiagRect">
            <a:avLst/>
          </a:prstGeom>
          <a:noFill/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T 1.3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Develop PM Competency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9400" y="764233"/>
            <a:ext cx="260352" cy="5607050"/>
            <a:chOff x="279400" y="836712"/>
            <a:chExt cx="260352" cy="5607050"/>
          </a:xfrm>
        </p:grpSpPr>
        <p:sp>
          <p:nvSpPr>
            <p:cNvPr id="24" name="Chevron 23"/>
            <p:cNvSpPr/>
            <p:nvPr/>
          </p:nvSpPr>
          <p:spPr>
            <a:xfrm rot="16200000">
              <a:off x="-406400" y="1522512"/>
              <a:ext cx="1631950" cy="260350"/>
            </a:xfrm>
            <a:prstGeom prst="chevro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Customer</a:t>
              </a:r>
            </a:p>
          </p:txBody>
        </p:sp>
        <p:sp>
          <p:nvSpPr>
            <p:cNvPr id="25" name="Chevron 24"/>
            <p:cNvSpPr/>
            <p:nvPr/>
          </p:nvSpPr>
          <p:spPr>
            <a:xfrm rot="16200000">
              <a:off x="-525461" y="3213202"/>
              <a:ext cx="1870075" cy="260350"/>
            </a:xfrm>
            <a:prstGeom prst="chevron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Internal Process</a:t>
              </a:r>
            </a:p>
          </p:txBody>
        </p:sp>
        <p:sp>
          <p:nvSpPr>
            <p:cNvPr id="26" name="Chevron 25"/>
            <p:cNvSpPr/>
            <p:nvPr/>
          </p:nvSpPr>
          <p:spPr>
            <a:xfrm rot="16200000">
              <a:off x="-706438" y="5197575"/>
              <a:ext cx="2232025" cy="260350"/>
            </a:xfrm>
            <a:prstGeom prst="chevron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wis721 BT" pitchFamily="34" charset="0"/>
                </a:rPr>
                <a:t>Learning &amp; Growth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3600" y="765175"/>
            <a:ext cx="2087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wis721 BT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231031"/>
            <a:ext cx="83518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Theme 1 : Outstanding Project Delivery - KPKR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 flipH="1">
            <a:off x="1100138" y="1722437"/>
            <a:ext cx="7938" cy="1368425"/>
          </a:xfrm>
          <a:prstGeom prst="bentConnector3">
            <a:avLst>
              <a:gd name="adj1" fmla="val -2965365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671763" y="1664494"/>
            <a:ext cx="12700" cy="3889375"/>
          </a:xfrm>
          <a:prstGeom prst="bentConnector3">
            <a:avLst>
              <a:gd name="adj1" fmla="val 1800000"/>
            </a:avLst>
          </a:prstGeom>
          <a:ln w="25400">
            <a:solidFill>
              <a:schemeClr val="accent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H="1">
            <a:off x="1087438" y="3320257"/>
            <a:ext cx="12700" cy="2233612"/>
          </a:xfrm>
          <a:prstGeom prst="bentConnector3">
            <a:avLst>
              <a:gd name="adj1" fmla="val -1800000"/>
            </a:avLst>
          </a:prstGeom>
          <a:ln w="25400">
            <a:solidFill>
              <a:schemeClr val="accent1"/>
            </a:solidFill>
            <a:prstDash val="sys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Diagonal Corner Rectangle 21"/>
          <p:cNvSpPr/>
          <p:nvPr/>
        </p:nvSpPr>
        <p:spPr>
          <a:xfrm>
            <a:off x="1129109" y="2917428"/>
            <a:ext cx="1556544" cy="805657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T 1.2</a:t>
            </a: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Swis721 BT" pitchFamily="34" charset="0"/>
              </a:rPr>
              <a:t>Enhance PM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F2B-0EF7-493A-A189-9804ABF61A2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</TotalTime>
  <Words>1142</Words>
  <Application>Microsoft Office PowerPoint</Application>
  <PresentationFormat>On-screen Show (4:3)</PresentationFormat>
  <Paragraphs>376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PENGURUSAN - SEKTOR INFRA - SEKTOR BANGUNAN - SEKTOR PAKAR - NEGERI / WILAYAH - Customer satisfaction index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Pengurusan Organisasi</dc:title>
  <dc:creator>Rusdi Mohamad</dc:creator>
  <cp:lastModifiedBy>risk management</cp:lastModifiedBy>
  <cp:revision>1288</cp:revision>
  <cp:lastPrinted>2018-01-17T00:59:00Z</cp:lastPrinted>
  <dcterms:created xsi:type="dcterms:W3CDTF">2010-07-18T02:03:00Z</dcterms:created>
  <dcterms:modified xsi:type="dcterms:W3CDTF">2018-02-26T06:14:33Z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