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4" r:id="rId9"/>
    <p:sldId id="282" r:id="rId10"/>
    <p:sldId id="257" r:id="rId11"/>
    <p:sldId id="258" r:id="rId12"/>
    <p:sldId id="261" r:id="rId13"/>
    <p:sldId id="262" r:id="rId14"/>
    <p:sldId id="263" r:id="rId15"/>
    <p:sldId id="264" r:id="rId16"/>
    <p:sldId id="265" r:id="rId17"/>
    <p:sldId id="283" r:id="rId18"/>
    <p:sldId id="266" r:id="rId19"/>
    <p:sldId id="267" r:id="rId20"/>
    <p:sldId id="268" r:id="rId21"/>
    <p:sldId id="269" r:id="rId22"/>
    <p:sldId id="271" r:id="rId23"/>
    <p:sldId id="272" r:id="rId24"/>
    <p:sldId id="273" r:id="rId25"/>
    <p:sldId id="27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42" autoAdjust="0"/>
  </p:normalViewPr>
  <p:slideViewPr>
    <p:cSldViewPr snapToGrid="0">
      <p:cViewPr varScale="1">
        <p:scale>
          <a:sx n="81" d="100"/>
          <a:sy n="81" d="100"/>
        </p:scale>
        <p:origin x="444" y="78"/>
      </p:cViewPr>
      <p:guideLst/>
    </p:cSldViewPr>
  </p:slideViewPr>
  <p:outlineViewPr>
    <p:cViewPr>
      <p:scale>
        <a:sx n="33" d="100"/>
        <a:sy n="33" d="100"/>
      </p:scale>
      <p:origin x="0" y="-152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.docs.live.net/ae00574dff927b38/Desktop/LVLanjutan/Table%203%20%5e0%205%20(1)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.docs.live.net/ae00574dff927b38/Desktop/LVLanjutan/WhatsApp%20Image%202021-01-22%20at%2011.05.17%20AM.jpeg" TargetMode="External"/><Relationship Id="rId2" Type="http://schemas.openxmlformats.org/officeDocument/2006/relationships/hyperlink" Target="https://d.docs.live.net/ae00574dff927b38/Desktop/LVLanjutan/WhatsApp%20Image%202021-01-22%20at%2011.03.35%20AM%20(1).jpe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97843-DDE5-4778-9CCB-0BF27FD4F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0651" y="802299"/>
            <a:ext cx="9664202" cy="1940902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KURSUS REKABENTUK PEMASANGAN ELEKTRIK VOLTAN RENDAH (LANJUTAN)</a:t>
            </a:r>
            <a:br>
              <a:rPr lang="en-US" sz="4000" dirty="0"/>
            </a:br>
            <a:r>
              <a:rPr lang="en-US" sz="4000" dirty="0"/>
              <a:t>27 &amp; 28 </a:t>
            </a:r>
            <a:r>
              <a:rPr lang="en-US" sz="4000" dirty="0" err="1"/>
              <a:t>Julai</a:t>
            </a:r>
            <a:r>
              <a:rPr lang="en-US" sz="4000" dirty="0"/>
              <a:t> 2021</a:t>
            </a:r>
            <a:endParaRPr lang="en-MY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46B0AF-AB83-4955-A259-2EC2419987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Ir. Siti Nor Binti Hassan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JEPK UPRBA2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CKE IBU PEJABAT</a:t>
            </a:r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2899106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7846-E982-45C1-88A2-A7B82E8B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Rekabentuk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Terkini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2AED-8815-43A3-8190-2BCB4713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Penggunaan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Kelengkapan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Lampu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LED :</a:t>
            </a:r>
          </a:p>
          <a:p>
            <a:pPr lvl="1"/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External Lighting</a:t>
            </a:r>
          </a:p>
          <a:p>
            <a:pPr lvl="2"/>
            <a:r>
              <a:rPr lang="en-MY" sz="1800" dirty="0" err="1">
                <a:latin typeface="Arial" panose="020B0604020202020204" pitchFamily="34" charset="0"/>
                <a:cs typeface="Arial" panose="020B0604020202020204" pitchFamily="34" charset="0"/>
              </a:rPr>
              <a:t>Lampu</a:t>
            </a:r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 Kawasan/Jalan, </a:t>
            </a:r>
            <a:r>
              <a:rPr lang="en-MY" sz="1800" dirty="0" err="1">
                <a:latin typeface="Arial" panose="020B0604020202020204" pitchFamily="34" charset="0"/>
                <a:cs typeface="Arial" panose="020B0604020202020204" pitchFamily="34" charset="0"/>
              </a:rPr>
              <a:t>Lampu</a:t>
            </a:r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800" dirty="0" err="1">
                <a:latin typeface="Arial" panose="020B0604020202020204" pitchFamily="34" charset="0"/>
                <a:cs typeface="Arial" panose="020B0604020202020204" pitchFamily="34" charset="0"/>
              </a:rPr>
              <a:t>Pagar</a:t>
            </a:r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MY" sz="1800" dirty="0" err="1">
                <a:latin typeface="Arial" panose="020B0604020202020204" pitchFamily="34" charset="0"/>
                <a:cs typeface="Arial" panose="020B0604020202020204" pitchFamily="34" charset="0"/>
              </a:rPr>
              <a:t>Lampu</a:t>
            </a:r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800" dirty="0" err="1">
                <a:latin typeface="Arial" panose="020B0604020202020204" pitchFamily="34" charset="0"/>
                <a:cs typeface="Arial" panose="020B0604020202020204" pitchFamily="34" charset="0"/>
              </a:rPr>
              <a:t>Papan</a:t>
            </a:r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 Tanda, </a:t>
            </a:r>
            <a:r>
              <a:rPr lang="en-MY" sz="1800" dirty="0" err="1">
                <a:latin typeface="Arial" panose="020B0604020202020204" pitchFamily="34" charset="0"/>
                <a:cs typeface="Arial" panose="020B0604020202020204" pitchFamily="34" charset="0"/>
              </a:rPr>
              <a:t>Lampu</a:t>
            </a:r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 Façade, LED Bulkhead</a:t>
            </a:r>
          </a:p>
          <a:p>
            <a:pPr lvl="1"/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Internal Lighting</a:t>
            </a:r>
          </a:p>
          <a:p>
            <a:pPr lvl="2"/>
            <a:r>
              <a:rPr lang="en-MY" sz="1800" dirty="0">
                <a:latin typeface="Arial" panose="020B0604020202020204" pitchFamily="34" charset="0"/>
                <a:cs typeface="Arial" panose="020B0604020202020204" pitchFamily="34" charset="0"/>
              </a:rPr>
              <a:t>T8 LED, LED Downlight, High/Low Bay LED Luminaire</a:t>
            </a:r>
          </a:p>
          <a:p>
            <a:pPr marL="457200" lvl="1" indent="0">
              <a:buNone/>
            </a:pPr>
            <a:endParaRPr lang="en-MY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MY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29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CAA6A-86DA-412C-AB62-B53F303F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Kriteria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penting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3899D-3261-4B76-9478-DDE4DD412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33575"/>
            <a:ext cx="9603275" cy="3981450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Internal Lighting – T8 LED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Self-Ballasted Double Capped LED Lamp</a:t>
            </a:r>
          </a:p>
          <a:p>
            <a:pPr lvl="2"/>
            <a:r>
              <a:rPr lang="en-US" sz="2900" dirty="0" err="1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 err="1">
                <a:latin typeface="Arial" panose="020B0604020202020204" pitchFamily="34" charset="0"/>
                <a:cs typeface="Arial" panose="020B0604020202020204" pitchFamily="34" charset="0"/>
              </a:rPr>
              <a:t>Kawalan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 Suruhanjaya Tenaga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Correlated </a:t>
            </a:r>
            <a:r>
              <a:rPr lang="en-US" sz="2900" dirty="0" err="1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 Temperature, CCT</a:t>
            </a:r>
          </a:p>
          <a:p>
            <a:pPr lvl="3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4000K</a:t>
            </a:r>
          </a:p>
          <a:p>
            <a:pPr lvl="3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5000K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Safety Photobiological Class : Exempt Group</a:t>
            </a:r>
          </a:p>
          <a:p>
            <a:pPr lvl="2"/>
            <a:r>
              <a:rPr lang="en-MY" sz="2900" dirty="0">
                <a:latin typeface="Arial" panose="020B0604020202020204" pitchFamily="34" charset="0"/>
                <a:cs typeface="Arial" panose="020B0604020202020204" pitchFamily="34" charset="0"/>
              </a:rPr>
              <a:t>≤ 11W / ≤ 20W </a:t>
            </a:r>
          </a:p>
          <a:p>
            <a:pPr lvl="2"/>
            <a:r>
              <a:rPr lang="en-MY" sz="2900" dirty="0"/>
              <a:t>≥ 840 </a:t>
            </a:r>
            <a:r>
              <a:rPr lang="en-MY" sz="2900" dirty="0" err="1"/>
              <a:t>lm</a:t>
            </a:r>
            <a:r>
              <a:rPr lang="en-MY" sz="2900" dirty="0"/>
              <a:t>  / ≥ 1400 </a:t>
            </a:r>
            <a:r>
              <a:rPr lang="en-MY" sz="2900" dirty="0" err="1"/>
              <a:t>lm</a:t>
            </a:r>
            <a:r>
              <a:rPr lang="en-MY" sz="2900" dirty="0"/>
              <a:t> </a:t>
            </a:r>
            <a:endParaRPr lang="en-MY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MY" sz="2900" dirty="0"/>
              <a:t>≥ 70 </a:t>
            </a:r>
            <a:r>
              <a:rPr lang="en-MY" sz="2900" dirty="0" err="1"/>
              <a:t>lm</a:t>
            </a:r>
            <a:r>
              <a:rPr lang="en-MY" sz="2900" dirty="0"/>
              <a:t>/W  /    ≥ 80 </a:t>
            </a:r>
            <a:r>
              <a:rPr lang="en-MY" sz="2900" dirty="0" err="1"/>
              <a:t>lm</a:t>
            </a:r>
            <a:r>
              <a:rPr lang="en-MY" sz="2900" dirty="0"/>
              <a:t>/W</a:t>
            </a:r>
          </a:p>
          <a:p>
            <a:pPr lvl="2"/>
            <a:r>
              <a:rPr lang="en-MY" sz="2900" dirty="0">
                <a:latin typeface="Arial" panose="020B0604020202020204" pitchFamily="34" charset="0"/>
                <a:cs typeface="Arial" panose="020B0604020202020204" pitchFamily="34" charset="0"/>
              </a:rPr>
              <a:t>Pasang SPD pada DB Lighting</a:t>
            </a:r>
          </a:p>
          <a:p>
            <a:pPr marL="914400" lvl="2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136830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CAA6A-86DA-412C-AB62-B53F303F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Kriteria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penting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3899D-3261-4B76-9478-DDE4DD412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Internal Lighting – LED Downlight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Diameter : 150mm / 200mm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Mild Steel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CCT : 4000K, 5000K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Frosted Tampered Glass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Safety Photobiological Class : Exempt Group</a:t>
            </a:r>
          </a:p>
          <a:p>
            <a:pPr lvl="1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≤ 20W </a:t>
            </a:r>
          </a:p>
          <a:p>
            <a:pPr lvl="1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≥ 850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lm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(4000K) / ≥ 950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lm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(5000K) </a:t>
            </a:r>
          </a:p>
          <a:p>
            <a:pPr lvl="1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≥ 75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lm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/W (4000K) /  ≥ 75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lm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/W (5000K)</a:t>
            </a:r>
          </a:p>
          <a:p>
            <a:pPr lvl="1"/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Pasang SPD pada DB Lighting</a:t>
            </a:r>
          </a:p>
          <a:p>
            <a:pPr marL="914400" lvl="2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87454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CAA6A-86DA-412C-AB62-B53F303F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Kriteria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penting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3899D-3261-4B76-9478-DDE4DD412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External Lighting – LED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CCT : 3000K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CCT : 5000K/6500K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Lampu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Papan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Tanda/ Facade</a:t>
            </a:r>
          </a:p>
          <a:p>
            <a:pPr lvl="1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≥ 100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lm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/W</a:t>
            </a:r>
          </a:p>
          <a:p>
            <a:pPr lvl="1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IP 54</a:t>
            </a:r>
          </a:p>
          <a:p>
            <a:pPr lvl="1"/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Mesti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pasang SPD 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Service Door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7374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2A63-16D3-4D88-A48B-C71F1038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Kaedah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Pengiraan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bilangan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lampu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LED (INTERNAL)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4925-5756-4C48-B426-6910B393F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Software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DIALux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Mesti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IES files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Supplier/Manufacturer</a:t>
            </a:r>
          </a:p>
        </p:txBody>
      </p:sp>
    </p:spTree>
    <p:extLst>
      <p:ext uri="{BB962C8B-B14F-4D97-AF65-F5344CB8AC3E}">
        <p14:creationId xmlns:p14="http://schemas.microsoft.com/office/powerpoint/2010/main" val="3343118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2A63-16D3-4D88-A48B-C71F1038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Kaedah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Pengiraan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bilangan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lampu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LED (EXTERNAL)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4925-5756-4C48-B426-6910B393F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Software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DIALux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Merujuk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Table 3 dan 5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CIE 115 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(Lighting of Roads For Motor And Pedestrian Traffic)</a:t>
            </a:r>
          </a:p>
          <a:p>
            <a:r>
              <a:rPr lang="en-MY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MY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MY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pengetahuan</a:t>
            </a:r>
            <a:r>
              <a:rPr lang="en-MY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MY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menyemak</a:t>
            </a:r>
            <a:r>
              <a:rPr lang="en-MY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keputusan</a:t>
            </a:r>
            <a:r>
              <a:rPr lang="en-MY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simulasi</a:t>
            </a:r>
            <a:r>
              <a:rPr lang="en-MY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DIALux</a:t>
            </a:r>
            <a:endParaRPr lang="en-US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81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2A63-16D3-4D88-A48B-C71F1038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Kaedah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Pengiraan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bilangan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lampu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LED (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court)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4925-5756-4C48-B426-6910B393F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Rujuk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BS EN 12193 (Light and Lighting : Sports Lighting) /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Garis Panduan Dan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Perancangan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Bangunan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Edisi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2015 / FIFA</a:t>
            </a:r>
          </a:p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Software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DIALux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MY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MY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MY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pengetahuan</a:t>
            </a:r>
            <a:r>
              <a:rPr lang="en-MY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MY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menyemak</a:t>
            </a:r>
            <a:r>
              <a:rPr lang="en-MY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keputusan</a:t>
            </a:r>
            <a:r>
              <a:rPr lang="en-MY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simulasi</a:t>
            </a:r>
            <a:r>
              <a:rPr lang="en-MY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DIALux</a:t>
            </a:r>
            <a:endParaRPr lang="en-US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515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2A63-16D3-4D88-A48B-C71F1038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Reka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instant water heater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4925-5756-4C48-B426-6910B393F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Wajib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patuh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PPE 1994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36</a:t>
            </a:r>
          </a:p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Mengadakan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25A DP RCCB (10mA)</a:t>
            </a:r>
          </a:p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Pendawaian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63A DP RCCB (100mA)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lighting circuit</a:t>
            </a:r>
          </a:p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25A Connection Unit (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Dahulu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15A 3 pin SSO)</a:t>
            </a:r>
          </a:p>
        </p:txBody>
      </p:sp>
    </p:spTree>
    <p:extLst>
      <p:ext uri="{BB962C8B-B14F-4D97-AF65-F5344CB8AC3E}">
        <p14:creationId xmlns:p14="http://schemas.microsoft.com/office/powerpoint/2010/main" val="1611798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2A63-16D3-4D88-A48B-C71F1038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Beban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Mekanikal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4925-5756-4C48-B426-6910B393F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Jadual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Motor Fire Fighting 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System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Jadual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Motor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Condition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15 A 3 Pin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sso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Air Cond ≤ 2.5hp / 1865W</a:t>
            </a: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≥ 2.5hp please select the suitable rating of SPN Isolator</a:t>
            </a:r>
          </a:p>
        </p:txBody>
      </p:sp>
    </p:spTree>
    <p:extLst>
      <p:ext uri="{BB962C8B-B14F-4D97-AF65-F5344CB8AC3E}">
        <p14:creationId xmlns:p14="http://schemas.microsoft.com/office/powerpoint/2010/main" val="3158592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2A63-16D3-4D88-A48B-C71F1038C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805206"/>
          </a:xfrm>
        </p:spPr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POWER FACTOR CORRECTION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4925-5756-4C48-B426-6910B393F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01432"/>
            <a:ext cx="9603275" cy="4152048"/>
          </a:xfrm>
        </p:spPr>
        <p:txBody>
          <a:bodyPr>
            <a:noAutofit/>
          </a:bodyPr>
          <a:lstStyle/>
          <a:p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Kaedah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Step 1</a:t>
            </a:r>
          </a:p>
          <a:p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AC-6b contactor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kVAR</a:t>
            </a:r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FAT PFCB</a:t>
            </a:r>
          </a:p>
          <a:p>
            <a:pPr lvl="1"/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Setting ck ratio</a:t>
            </a:r>
          </a:p>
          <a:p>
            <a:pPr lvl="1"/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Set Circular mode</a:t>
            </a:r>
          </a:p>
          <a:p>
            <a:pPr lvl="1"/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Set Switching Sequence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direka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MY" sz="1400" dirty="0"/>
              <a:t>1:1:1:1:1:1 … </a:t>
            </a:r>
          </a:p>
          <a:p>
            <a:pPr lvl="2"/>
            <a:r>
              <a:rPr lang="en-MY" sz="1400" dirty="0"/>
              <a:t>1:1:2:2:2:2 … </a:t>
            </a:r>
          </a:p>
          <a:p>
            <a:pPr lvl="2"/>
            <a:r>
              <a:rPr lang="en-MY" sz="1400" dirty="0"/>
              <a:t>1:1:2:2:4:4 … </a:t>
            </a:r>
          </a:p>
          <a:p>
            <a:pPr lvl="2"/>
            <a:r>
              <a:rPr lang="en-MY" sz="1400" dirty="0"/>
              <a:t>1:2:2:2:2:2 … </a:t>
            </a:r>
          </a:p>
          <a:p>
            <a:pPr lvl="2"/>
            <a:r>
              <a:rPr lang="en-MY" sz="1400" dirty="0"/>
              <a:t>1:2:4:4:4:4 … </a:t>
            </a:r>
          </a:p>
          <a:p>
            <a:pPr lvl="2"/>
            <a:r>
              <a:rPr lang="en-MY" sz="1400" dirty="0"/>
              <a:t>1:2:4:8:8:8 …</a:t>
            </a:r>
            <a:endParaRPr lang="en-MY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26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7846-E982-45C1-88A2-A7B82E8B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CKE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2AED-8815-43A3-8190-2BCB4713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000" dirty="0" err="1">
                <a:latin typeface="Arial" panose="020B0604020202020204" pitchFamily="34" charset="0"/>
                <a:cs typeface="Arial" panose="020B0604020202020204" pitchFamily="34" charset="0"/>
              </a:rPr>
              <a:t>Sehing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Julai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2021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terdapat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41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bilangan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CKE (L-S1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hingga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L-S41)</a:t>
            </a:r>
          </a:p>
          <a:p>
            <a:r>
              <a:rPr lang="en-MY" sz="2000" dirty="0" err="1">
                <a:latin typeface="Arial" panose="020B0604020202020204" pitchFamily="34" charset="0"/>
                <a:cs typeface="Arial" panose="020B0604020202020204" pitchFamily="34" charset="0"/>
              </a:rPr>
              <a:t>Terdapat</a:t>
            </a:r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MY" sz="2000" dirty="0" err="1">
                <a:latin typeface="Arial" panose="020B0604020202020204" pitchFamily="34" charset="0"/>
                <a:cs typeface="Arial" panose="020B0604020202020204" pitchFamily="34" charset="0"/>
              </a:rPr>
              <a:t>bilangan</a:t>
            </a:r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000" dirty="0" err="1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 CKE </a:t>
            </a:r>
            <a:r>
              <a:rPr lang="en-MY" sz="2000" dirty="0" err="1">
                <a:latin typeface="Arial" panose="020B0604020202020204" pitchFamily="34" charset="0"/>
                <a:cs typeface="Arial" panose="020B0604020202020204" pitchFamily="34" charset="0"/>
              </a:rPr>
              <a:t>tersenarai</a:t>
            </a:r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 J-</a:t>
            </a:r>
            <a:r>
              <a:rPr lang="en-MY" sz="2000" dirty="0" err="1">
                <a:latin typeface="Arial" panose="020B0604020202020204" pitchFamily="34" charset="0"/>
                <a:cs typeface="Arial" panose="020B0604020202020204" pitchFamily="34" charset="0"/>
              </a:rPr>
              <a:t>Pedia</a:t>
            </a:r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000" dirty="0" err="1">
                <a:latin typeface="Arial" panose="020B0604020202020204" pitchFamily="34" charset="0"/>
                <a:cs typeface="Arial" panose="020B0604020202020204" pitchFamily="34" charset="0"/>
              </a:rPr>
              <a:t>iaitu</a:t>
            </a:r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 L-S1, L-S2, L-S3, L-S4, L-S5, L-S6, L-S9, L-S10, L-S11, L-S12, L-S13, L-S14, L-S15, L-S17, L-S20, L-S26, L-S29, L-S30, L-S31 &amp; L-S32</a:t>
            </a:r>
          </a:p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Manakala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terdapat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bilangan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CKE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pengemaskinian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iaitu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L-S7, L-S8, L-S16, L-S18, L-S19, L-S21, L-S22, L-S23,     L-S24, L-S25, L-S27, L-S28, L-S33, L-S34, L-S35, L-S36, L-S37, L-S38, L-S39, L-S40 &amp; L-S41</a:t>
            </a:r>
            <a:endParaRPr lang="en-MY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MY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72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2A63-16D3-4D88-A48B-C71F1038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Earthing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peralatan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ict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4925-5756-4C48-B426-6910B393F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IEC 30129 : I</a:t>
            </a:r>
            <a:r>
              <a:rPr lang="en-US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nformation</a:t>
            </a:r>
            <a:r>
              <a:rPr lang="en-US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technology — Telecommunications bonding networks for buildings and other structures</a:t>
            </a: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Akan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rujuk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L-S38 : Specification For ICT Networking System</a:t>
            </a: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Telecommunication Bonding Conductor (TBC)</a:t>
            </a: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Primary Bonding Bar (PBB) in Server Room or Main TCR</a:t>
            </a:r>
          </a:p>
        </p:txBody>
      </p:sp>
    </p:spTree>
    <p:extLst>
      <p:ext uri="{BB962C8B-B14F-4D97-AF65-F5344CB8AC3E}">
        <p14:creationId xmlns:p14="http://schemas.microsoft.com/office/powerpoint/2010/main" val="3705271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2A63-16D3-4D88-A48B-C71F1038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Earthing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4925-5756-4C48-B426-6910B393F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Tukar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Main Equipotential Bonding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Main Protective Bonding pada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Gambarajah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Pendawaian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Skematik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MSB</a:t>
            </a:r>
          </a:p>
        </p:txBody>
      </p:sp>
    </p:spTree>
    <p:extLst>
      <p:ext uri="{BB962C8B-B14F-4D97-AF65-F5344CB8AC3E}">
        <p14:creationId xmlns:p14="http://schemas.microsoft.com/office/powerpoint/2010/main" val="2050154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C52E0-F454-4983-A360-F48C233D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MY" sz="2800" dirty="0">
                <a:latin typeface="Arial" panose="020B0604020202020204" pitchFamily="34" charset="0"/>
                <a:cs typeface="Arial" panose="020B0604020202020204" pitchFamily="34" charset="0"/>
              </a:rPr>
              <a:t>Nilai </a:t>
            </a:r>
            <a:r>
              <a:rPr lang="en-MY" sz="2800" dirty="0" err="1">
                <a:latin typeface="Arial" panose="020B0604020202020204" pitchFamily="34" charset="0"/>
                <a:cs typeface="Arial" panose="020B0604020202020204" pitchFamily="34" charset="0"/>
              </a:rPr>
              <a:t>bacaan</a:t>
            </a:r>
            <a:r>
              <a:rPr lang="en-MY" sz="2800" dirty="0">
                <a:latin typeface="Arial" panose="020B0604020202020204" pitchFamily="34" charset="0"/>
                <a:cs typeface="Arial" panose="020B0604020202020204" pitchFamily="34" charset="0"/>
              </a:rPr>
              <a:t> earth electrode resistance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854BC-DE80-4F4E-8B7B-75BC31097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R for MSB &lt; 3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R for landed quarters &lt;10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R for high rise quarters &lt;3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R for N-E Standby Gen-Set &lt; 20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R for LPS &lt; 10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R for N-E Transformer &lt;3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R for N-E Transformer &lt;3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R for Telephone System &lt;1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(Jika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diminta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oleh TMB)</a:t>
            </a:r>
          </a:p>
          <a:p>
            <a:endParaRPr lang="en-MY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68406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C52E0-F454-4983-A360-F48C233D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MY" sz="2800" dirty="0">
                <a:latin typeface="Arial" panose="020B0604020202020204" pitchFamily="34" charset="0"/>
                <a:cs typeface="Arial" panose="020B0604020202020204" pitchFamily="34" charset="0"/>
              </a:rPr>
              <a:t>Lightning Protection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854BC-DE80-4F4E-8B7B-75BC31097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25mm x 3mm Aluminium Tape as a Air Termination System</a:t>
            </a: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Site – ONLY non coastal area</a:t>
            </a: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Bimetallic Testing Joint (Al/Cu)</a:t>
            </a:r>
          </a:p>
          <a:p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Dari Bimetallic Testing Joint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Earth Chamber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mesti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guna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25mm x 3mm Copper Tape 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09798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2070BA9-837C-4204-B430-B559ED6B0D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93812" y="2595563"/>
            <a:ext cx="9604375" cy="1049337"/>
          </a:xfrm>
        </p:spPr>
        <p:txBody>
          <a:bodyPr/>
          <a:lstStyle/>
          <a:p>
            <a:pPr algn="ctr"/>
            <a:r>
              <a:rPr lang="en-MY" dirty="0"/>
              <a:t>Anda </a:t>
            </a:r>
            <a:r>
              <a:rPr lang="en-MY" dirty="0" err="1"/>
              <a:t>tanya</a:t>
            </a:r>
            <a:r>
              <a:rPr lang="en-MY" dirty="0"/>
              <a:t>, </a:t>
            </a:r>
            <a:r>
              <a:rPr lang="en-MY" dirty="0" err="1"/>
              <a:t>saya</a:t>
            </a:r>
            <a:r>
              <a:rPr lang="en-MY" dirty="0"/>
              <a:t> </a:t>
            </a:r>
            <a:r>
              <a:rPr lang="en-MY" dirty="0" err="1"/>
              <a:t>tolong</a:t>
            </a:r>
            <a:r>
              <a:rPr lang="en-MY" dirty="0"/>
              <a:t> </a:t>
            </a:r>
            <a:r>
              <a:rPr lang="en-MY" dirty="0" err="1"/>
              <a:t>jawab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6307245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2070BA9-837C-4204-B430-B559ED6B0D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93812" y="2595563"/>
            <a:ext cx="9604375" cy="1049337"/>
          </a:xfrm>
        </p:spPr>
        <p:txBody>
          <a:bodyPr/>
          <a:lstStyle/>
          <a:p>
            <a:pPr algn="ctr"/>
            <a:r>
              <a:rPr lang="en-MY" dirty="0" err="1"/>
              <a:t>Terima</a:t>
            </a:r>
            <a:r>
              <a:rPr lang="en-MY" dirty="0"/>
              <a:t> </a:t>
            </a:r>
            <a:r>
              <a:rPr lang="en-MY" dirty="0" err="1"/>
              <a:t>KAsih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12239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7846-E982-45C1-88A2-A7B82E8B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SENARAI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CKE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2AED-8815-43A3-8190-2BCB4713C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937446"/>
          </a:xfrm>
        </p:spPr>
        <p:txBody>
          <a:bodyPr>
            <a:normAutofit/>
          </a:bodyPr>
          <a:lstStyle/>
          <a:p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J-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Pedia</a:t>
            </a:r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A12BA9C-6722-4F78-88C8-EF52CFA6D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83636"/>
              </p:ext>
            </p:extLst>
          </p:nvPr>
        </p:nvGraphicFramePr>
        <p:xfrm>
          <a:off x="1698625" y="2485655"/>
          <a:ext cx="8127999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225">
                  <a:extLst>
                    <a:ext uri="{9D8B030D-6E8A-4147-A177-3AD203B41FA5}">
                      <a16:colId xmlns:a16="http://schemas.microsoft.com/office/drawing/2014/main" val="1393683687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4061164961"/>
                    </a:ext>
                  </a:extLst>
                </a:gridCol>
                <a:gridCol w="6140449">
                  <a:extLst>
                    <a:ext uri="{9D8B030D-6E8A-4147-A177-3AD203B41FA5}">
                      <a16:colId xmlns:a16="http://schemas.microsoft.com/office/drawing/2014/main" val="14256844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27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Voltage Internal Electrical Installation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82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Voltage Automatic Power Factor Correction Equipment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Voltage Underground Cable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37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Voltage Overhead Line Distribution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40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Three Phase Generator 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19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Acoustic Treatment For Generator Room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308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Lightning Protection System For Structures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927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12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7846-E982-45C1-88A2-A7B82E8B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SENARAI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CKE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2AED-8815-43A3-8190-2BCB4713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J-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Pedia</a:t>
            </a:r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A12BA9C-6722-4F78-88C8-EF52CFA6D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68206"/>
              </p:ext>
            </p:extLst>
          </p:nvPr>
        </p:nvGraphicFramePr>
        <p:xfrm>
          <a:off x="1698625" y="2485655"/>
          <a:ext cx="8127999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225">
                  <a:extLst>
                    <a:ext uri="{9D8B030D-6E8A-4147-A177-3AD203B41FA5}">
                      <a16:colId xmlns:a16="http://schemas.microsoft.com/office/drawing/2014/main" val="1393683687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4061164961"/>
                    </a:ext>
                  </a:extLst>
                </a:gridCol>
                <a:gridCol w="6140449">
                  <a:extLst>
                    <a:ext uri="{9D8B030D-6E8A-4147-A177-3AD203B41FA5}">
                      <a16:colId xmlns:a16="http://schemas.microsoft.com/office/drawing/2014/main" val="14256844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27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11kV Distribution Transformers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82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11kV Medium Voltage Oil Circuit Breaker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11kV High Voltage Ring-Main Unit Distribution Switchgear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37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11kV High Voltage Underground Cable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40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11kV SF6 Ring Main Unit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19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11kV Metal-Enclosed Switchgear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308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11kV Dry-Type Distribution Transformer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927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66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7846-E982-45C1-88A2-A7B82E8B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SENARAI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CKE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2AED-8815-43A3-8190-2BCB4713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J-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Pedia</a:t>
            </a:r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A12BA9C-6722-4F78-88C8-EF52CFA6D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147089"/>
              </p:ext>
            </p:extLst>
          </p:nvPr>
        </p:nvGraphicFramePr>
        <p:xfrm>
          <a:off x="1698625" y="2485655"/>
          <a:ext cx="8127999" cy="28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225">
                  <a:extLst>
                    <a:ext uri="{9D8B030D-6E8A-4147-A177-3AD203B41FA5}">
                      <a16:colId xmlns:a16="http://schemas.microsoft.com/office/drawing/2014/main" val="1393683687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4061164961"/>
                    </a:ext>
                  </a:extLst>
                </a:gridCol>
                <a:gridCol w="6140449">
                  <a:extLst>
                    <a:ext uri="{9D8B030D-6E8A-4147-A177-3AD203B41FA5}">
                      <a16:colId xmlns:a16="http://schemas.microsoft.com/office/drawing/2014/main" val="14256844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27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Road Lighting Installation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82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Master Antenna Television (SMATV) &amp; Master Antenna Television (MATV)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 Access Control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37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Queue Management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40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Stage Curtain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19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308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599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7846-E982-45C1-88A2-A7B82E8B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SENARAI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CKE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2AED-8815-43A3-8190-2BCB4713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pengemaskinian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Jawatankuasa</a:t>
            </a:r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A12BA9C-6722-4F78-88C8-EF52CFA6D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51186"/>
              </p:ext>
            </p:extLst>
          </p:nvPr>
        </p:nvGraphicFramePr>
        <p:xfrm>
          <a:off x="1698625" y="2485655"/>
          <a:ext cx="8127999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225">
                  <a:extLst>
                    <a:ext uri="{9D8B030D-6E8A-4147-A177-3AD203B41FA5}">
                      <a16:colId xmlns:a16="http://schemas.microsoft.com/office/drawing/2014/main" val="1393683687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4061164961"/>
                    </a:ext>
                  </a:extLst>
                </a:gridCol>
                <a:gridCol w="6140449">
                  <a:extLst>
                    <a:ext uri="{9D8B030D-6E8A-4147-A177-3AD203B41FA5}">
                      <a16:colId xmlns:a16="http://schemas.microsoft.com/office/drawing/2014/main" val="14256844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27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Phase Diesel Generator Set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82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Lightning Protection System (Using Stranded G.I. Wires)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Telephone Installation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37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Uninterruptible Power Supply (UPS)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40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Traffic Signal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19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Diagnostic Imaging Equipment (Medical Equipment)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308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Operation Theatre Table (Medical Equipment)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927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922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7846-E982-45C1-88A2-A7B82E8B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SENARAI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CKE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2AED-8815-43A3-8190-2BCB4713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pengemaskinian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Jawatankuasa</a:t>
            </a:r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A12BA9C-6722-4F78-88C8-EF52CFA6D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108653"/>
              </p:ext>
            </p:extLst>
          </p:nvPr>
        </p:nvGraphicFramePr>
        <p:xfrm>
          <a:off x="1698625" y="2485655"/>
          <a:ext cx="8127999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225">
                  <a:extLst>
                    <a:ext uri="{9D8B030D-6E8A-4147-A177-3AD203B41FA5}">
                      <a16:colId xmlns:a16="http://schemas.microsoft.com/office/drawing/2014/main" val="1393683687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4061164961"/>
                    </a:ext>
                  </a:extLst>
                </a:gridCol>
                <a:gridCol w="6140449">
                  <a:extLst>
                    <a:ext uri="{9D8B030D-6E8A-4147-A177-3AD203B41FA5}">
                      <a16:colId xmlns:a16="http://schemas.microsoft.com/office/drawing/2014/main" val="14256844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27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Surgical Light (Medical Equipment)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82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Hz Frequency Converter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Three Phase 400 Hz Frequency Converter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37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Address (PA)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40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Aeronautical Ground Lighting System (AGL)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19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Sound Reinforcement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308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927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310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7846-E982-45C1-88A2-A7B82E8B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SENARAI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Spesifikasi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CKE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2AED-8815-43A3-8190-2BCB4713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pengemaskinian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Jawatankuasa</a:t>
            </a:r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A12BA9C-6722-4F78-88C8-EF52CFA6D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650173"/>
              </p:ext>
            </p:extLst>
          </p:nvPr>
        </p:nvGraphicFramePr>
        <p:xfrm>
          <a:off x="1698625" y="2485655"/>
          <a:ext cx="8127999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225">
                  <a:extLst>
                    <a:ext uri="{9D8B030D-6E8A-4147-A177-3AD203B41FA5}">
                      <a16:colId xmlns:a16="http://schemas.microsoft.com/office/drawing/2014/main" val="1393683687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4061164961"/>
                    </a:ext>
                  </a:extLst>
                </a:gridCol>
                <a:gridCol w="6140449">
                  <a:extLst>
                    <a:ext uri="{9D8B030D-6E8A-4147-A177-3AD203B41FA5}">
                      <a16:colId xmlns:a16="http://schemas.microsoft.com/office/drawing/2014/main" val="14256844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27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Navigation Light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82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 Call System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Helipad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37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 Networking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40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 Circuit Television (CCTV) System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19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Fireman Intercom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308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Three Phase </a:t>
                      </a:r>
                      <a:r>
                        <a:rPr lang="en-MY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Canopy Genset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927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75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7846-E982-45C1-88A2-A7B82E8B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Rekabentuk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Terkini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2AED-8815-43A3-8190-2BCB4713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Keperluan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TNB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terkini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iaitu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Ogos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2019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Esah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v3.1</a:t>
            </a:r>
          </a:p>
          <a:p>
            <a:pPr lvl="1"/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LVCT Ground Mounted TNB Meter Kiosk</a:t>
            </a:r>
          </a:p>
          <a:p>
            <a:pPr lvl="1"/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Direct Meter Board (Hardwood)</a:t>
            </a:r>
          </a:p>
          <a:p>
            <a:pPr lvl="1"/>
            <a:r>
              <a:rPr lang="en-MY" sz="2000" dirty="0">
                <a:latin typeface="Arial" panose="020B0604020202020204" pitchFamily="34" charset="0"/>
                <a:cs typeface="Arial" panose="020B0604020202020204" pitchFamily="34" charset="0"/>
              </a:rPr>
              <a:t>Meter Panel (Group Metering)</a:t>
            </a:r>
          </a:p>
          <a:p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Keperluan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bilik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meter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aras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kuarters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(high rise)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melebihi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≥6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endParaRPr lang="en-MY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Keperluan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Feeder Pillar 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selepas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LVCT Ground Mounted TNB Meter Kiosk ATAU</a:t>
            </a:r>
          </a:p>
          <a:p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Keperluan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Pre MSB (</a:t>
            </a:r>
            <a:r>
              <a:rPr lang="en-MY" sz="2200" dirty="0" err="1">
                <a:latin typeface="Arial" panose="020B0604020202020204" pitchFamily="34" charset="0"/>
                <a:cs typeface="Arial" panose="020B0604020202020204" pitchFamily="34" charset="0"/>
              </a:rPr>
              <a:t>sebelah</a:t>
            </a:r>
            <a:r>
              <a:rPr lang="en-MY" sz="2200" dirty="0">
                <a:latin typeface="Arial" panose="020B0604020202020204" pitchFamily="34" charset="0"/>
                <a:cs typeface="Arial" panose="020B0604020202020204" pitchFamily="34" charset="0"/>
              </a:rPr>
              <a:t> PE TNB)</a:t>
            </a:r>
          </a:p>
          <a:p>
            <a:pPr lvl="1"/>
            <a:endParaRPr lang="en-MY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8522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296</TotalTime>
  <Words>1151</Words>
  <Application>Microsoft Office PowerPoint</Application>
  <PresentationFormat>Widescreen</PresentationFormat>
  <Paragraphs>265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Gill Sans MT</vt:lpstr>
      <vt:lpstr>Gallery</vt:lpstr>
      <vt:lpstr>KURSUS REKABENTUK PEMASANGAN ELEKTRIK VOLTAN RENDAH (LANJUTAN) 27 &amp; 28 Julai 2021</vt:lpstr>
      <vt:lpstr> Spesifikasi CKE</vt:lpstr>
      <vt:lpstr> SENARAI Spesifikasi CKE</vt:lpstr>
      <vt:lpstr> SENARAI Spesifikasi CKE</vt:lpstr>
      <vt:lpstr> SENARAI Spesifikasi CKE</vt:lpstr>
      <vt:lpstr> SENARAI Spesifikasi CKE</vt:lpstr>
      <vt:lpstr> SENARAI Spesifikasi CKE</vt:lpstr>
      <vt:lpstr> SENARAI Spesifikasi CKE</vt:lpstr>
      <vt:lpstr>Rekabentuk Terkini </vt:lpstr>
      <vt:lpstr>Rekabentuk Terkini </vt:lpstr>
      <vt:lpstr>Kriteria penting</vt:lpstr>
      <vt:lpstr>Kriteria penting</vt:lpstr>
      <vt:lpstr>Kriteria penting</vt:lpstr>
      <vt:lpstr>Kaedah Pengiraan bilangan lampu LED (INTERNAL)</vt:lpstr>
      <vt:lpstr>Kaedah Pengiraan bilangan lampu LED (EXTERNAL)</vt:lpstr>
      <vt:lpstr>Kaedah Pengiraan bilangan lampu LED (SPOrts court)</vt:lpstr>
      <vt:lpstr>Reka bentuk instant water heater point</vt:lpstr>
      <vt:lpstr>Beban Mekanikal</vt:lpstr>
      <vt:lpstr>POWER FACTOR CORRECTION BOARD</vt:lpstr>
      <vt:lpstr>Earthing untuk peralatan ict</vt:lpstr>
      <vt:lpstr>Earthing </vt:lpstr>
      <vt:lpstr>Nilai bacaan earth electrode resistance test</vt:lpstr>
      <vt:lpstr>Lightning Protection System</vt:lpstr>
      <vt:lpstr>Anda tanya, saya tolong jawab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KURSUS REKABENTUK PEMASANGAN ELEKTRIK VOLTAN RENDAH (LANJUTAN) 27 &amp; 28 Julai 2021</dc:title>
  <dc:creator>Siti Nor Hassan</dc:creator>
  <cp:lastModifiedBy>TANAPAL A/L BALARAMAN</cp:lastModifiedBy>
  <cp:revision>21</cp:revision>
  <dcterms:created xsi:type="dcterms:W3CDTF">2021-07-25T15:31:29Z</dcterms:created>
  <dcterms:modified xsi:type="dcterms:W3CDTF">2021-07-27T08:05:48Z</dcterms:modified>
</cp:coreProperties>
</file>