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6" r:id="rId3"/>
    <p:sldId id="278" r:id="rId4"/>
    <p:sldId id="257" r:id="rId5"/>
    <p:sldId id="261" r:id="rId6"/>
    <p:sldId id="286" r:id="rId7"/>
    <p:sldId id="305" r:id="rId8"/>
    <p:sldId id="304" r:id="rId9"/>
    <p:sldId id="303" r:id="rId10"/>
    <p:sldId id="281" r:id="rId11"/>
    <p:sldId id="294" r:id="rId12"/>
    <p:sldId id="296" r:id="rId13"/>
    <p:sldId id="289" r:id="rId14"/>
    <p:sldId id="283" r:id="rId15"/>
    <p:sldId id="284" r:id="rId16"/>
    <p:sldId id="285" r:id="rId17"/>
    <p:sldId id="291" r:id="rId18"/>
    <p:sldId id="292" r:id="rId19"/>
    <p:sldId id="298" r:id="rId20"/>
    <p:sldId id="299" r:id="rId21"/>
    <p:sldId id="267" r:id="rId22"/>
    <p:sldId id="300" r:id="rId23"/>
    <p:sldId id="301" r:id="rId24"/>
    <p:sldId id="302" r:id="rId25"/>
    <p:sldId id="271" r:id="rId26"/>
  </p:sldIdLst>
  <p:sldSz cx="12801600" cy="9601200" type="A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510" y="36"/>
      </p:cViewPr>
      <p:guideLst>
        <p:guide orient="horz" pos="2160"/>
        <p:guide pos="2880"/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84E30-F901-498C-9E9B-BD14EC59BBEE}" type="datetimeFigureOut">
              <a:rPr lang="en-MY" smtClean="0"/>
              <a:t>3/3/2017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9B6F-2DAA-4284-B2AF-26E977EAFC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1521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C7E00-83E5-4378-9E1B-EB717A1E3E93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BD9A4-FBFB-44BB-898E-B075E9C64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7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8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0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9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6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03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0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3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0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2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1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47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5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69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2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BD9A4-FBFB-44BB-898E-B075E9C646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801600" cy="64008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667" y="1"/>
            <a:ext cx="12794935" cy="64008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6944192"/>
            <a:ext cx="8161020" cy="2048256"/>
          </a:xfrm>
        </p:spPr>
        <p:txBody>
          <a:bodyPr anchor="ctr">
            <a:normAutofit/>
          </a:bodyPr>
          <a:lstStyle>
            <a:lvl1pPr algn="r">
              <a:defRPr sz="6160" spc="2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1130" y="6944192"/>
            <a:ext cx="3360420" cy="2048256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4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40080" indent="0" algn="ctr">
              <a:buNone/>
              <a:defRPr sz="2240"/>
            </a:lvl2pPr>
            <a:lvl3pPr marL="1280160" indent="0" algn="ctr">
              <a:buNone/>
              <a:defRPr sz="224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806185" y="7369748"/>
            <a:ext cx="0" cy="1280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6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7" y="1066800"/>
            <a:ext cx="2760345" cy="757428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0132" y="1066800"/>
            <a:ext cx="7960995" cy="75742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561320" y="242988"/>
            <a:ext cx="0" cy="960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0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801600" cy="64008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667" y="1"/>
            <a:ext cx="12794935" cy="64008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944192"/>
            <a:ext cx="8161020" cy="2048256"/>
          </a:xfrm>
        </p:spPr>
        <p:txBody>
          <a:bodyPr anchor="ctr">
            <a:normAutofit/>
          </a:bodyPr>
          <a:lstStyle>
            <a:lvl1pPr algn="r">
              <a:defRPr sz="6160" b="0" spc="2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1130" y="6944192"/>
            <a:ext cx="3360420" cy="204825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4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806185" y="7369748"/>
            <a:ext cx="0" cy="128016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8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0206076" cy="209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334" y="3200400"/>
            <a:ext cx="4992624" cy="5632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786" y="3200400"/>
            <a:ext cx="4992624" cy="5632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7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0206076" cy="2099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334" y="3051490"/>
            <a:ext cx="4992624" cy="115214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80" b="0" cap="none" baseline="0">
                <a:solidFill>
                  <a:schemeClr val="accent1"/>
                </a:solidFill>
                <a:latin typeface="+mn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34" y="4154903"/>
            <a:ext cx="4992624" cy="467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786" y="3051490"/>
            <a:ext cx="4992624" cy="115214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308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marL="0" lvl="0" indent="0" algn="l" defTabSz="1280160" rtl="0" eaLnBrk="1" latinLnBrk="0" hangingPunct="1">
              <a:lnSpc>
                <a:spcPct val="90000"/>
              </a:lnSpc>
              <a:spcBef>
                <a:spcPts val="252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786" y="4154903"/>
            <a:ext cx="4992624" cy="4678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5334" y="660113"/>
            <a:ext cx="4608576" cy="243230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0" y="1152144"/>
            <a:ext cx="5962345" cy="725850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24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34" y="3160508"/>
            <a:ext cx="4608576" cy="526721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840"/>
              </a:spcBef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5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944193"/>
            <a:ext cx="8161020" cy="2048256"/>
          </a:xfrm>
        </p:spPr>
        <p:txBody>
          <a:bodyPr anchor="ctr">
            <a:normAutofit/>
          </a:bodyPr>
          <a:lstStyle>
            <a:lvl1pPr algn="r">
              <a:defRPr sz="6160" spc="2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798400" cy="64008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1130" y="6944193"/>
            <a:ext cx="3360420" cy="204825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4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806185" y="7369748"/>
            <a:ext cx="0" cy="12801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334" y="819303"/>
            <a:ext cx="10206076" cy="209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335" y="3200400"/>
            <a:ext cx="10206077" cy="56327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336" y="9058986"/>
            <a:ext cx="226185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7C3F878-F5E8-489B-AC8A-64F2A7E22C28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5080" y="9058986"/>
            <a:ext cx="6196532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9058986"/>
            <a:ext cx="1022350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00100" y="1156854"/>
            <a:ext cx="0" cy="12801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3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280160" rtl="0" eaLnBrk="1" latinLnBrk="0" hangingPunct="1">
        <a:lnSpc>
          <a:spcPct val="80000"/>
        </a:lnSpc>
        <a:spcBef>
          <a:spcPct val="0"/>
        </a:spcBef>
        <a:buNone/>
        <a:defRPr sz="6160" kern="1200" cap="all" spc="14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90000"/>
        </a:lnSpc>
        <a:spcBef>
          <a:spcPts val="1680"/>
        </a:spcBef>
        <a:spcAft>
          <a:spcPts val="28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71246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627278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832104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088136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1484986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1702613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1907438" indent="-192024" algn="l" defTabSz="1280160" rtl="0" eaLnBrk="1" latinLnBrk="0" hangingPunct="1">
        <a:lnSpc>
          <a:spcPct val="90000"/>
        </a:lnSpc>
        <a:spcBef>
          <a:spcPts val="280"/>
        </a:spcBef>
        <a:spcAft>
          <a:spcPts val="560"/>
        </a:spcAft>
        <a:buClr>
          <a:schemeClr val="accent1"/>
        </a:buClr>
        <a:buFont typeface="Wingdings 3" pitchFamily="18" charset="2"/>
        <a:buChar char="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44191"/>
            <a:ext cx="9219111" cy="2216137"/>
          </a:xfrm>
        </p:spPr>
        <p:txBody>
          <a:bodyPr>
            <a:normAutofit fontScale="90000"/>
          </a:bodyPr>
          <a:lstStyle/>
          <a:p>
            <a:r>
              <a:rPr lang="en-US" sz="6200" b="1" dirty="0" err="1">
                <a:latin typeface="Abadi MT Condensed Extra Bold"/>
                <a:cs typeface="Abadi MT Condensed Extra Bold"/>
              </a:rPr>
              <a:t>Laporan</a:t>
            </a:r>
            <a:r>
              <a:rPr lang="en-US" sz="6200" b="1" dirty="0">
                <a:latin typeface="Abadi MT Condensed Extra Bold"/>
                <a:cs typeface="Abadi MT Condensed Extra Bold"/>
              </a:rPr>
              <a:t> </a:t>
            </a:r>
            <a:r>
              <a:rPr lang="en-US" sz="6200" b="1" dirty="0" err="1">
                <a:latin typeface="Abadi MT Condensed Extra Bold"/>
                <a:cs typeface="Abadi MT Condensed Extra Bold"/>
              </a:rPr>
              <a:t>Pembudayaan</a:t>
            </a:r>
            <a:r>
              <a:rPr lang="en-US" sz="6200" b="1" dirty="0">
                <a:latin typeface="Abadi MT Condensed Extra Bold"/>
                <a:cs typeface="Abadi MT Condensed Extra Bold"/>
              </a:rPr>
              <a:t> </a:t>
            </a:r>
            <a:r>
              <a:rPr lang="en-US" sz="6200" b="1" dirty="0" err="1">
                <a:latin typeface="Abadi MT Condensed Extra Bold"/>
                <a:cs typeface="Abadi MT Condensed Extra Bold"/>
              </a:rPr>
              <a:t>Ilmu</a:t>
            </a:r>
            <a:r>
              <a:rPr lang="en-US" sz="6200" b="1" dirty="0">
                <a:latin typeface="Abadi MT Condensed Extra Bold"/>
                <a:cs typeface="Abadi MT Condensed Extra Bold"/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8500" b="1" dirty="0">
                <a:latin typeface="Abadi MT Condensed Extra Bold"/>
                <a:cs typeface="Abadi MT Condensed Extra Bold"/>
              </a:rPr>
              <a:t>JKR NEGERI PERLIS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2396" y="6584948"/>
            <a:ext cx="3582489" cy="1992372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Januari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2016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Hingga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Disember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 2016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  <a:p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DiSEDIAKAN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OLEH </a:t>
            </a:r>
          </a:p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BHG. KORPORAT JKR PERLIS</a:t>
            </a: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7" y="7994313"/>
            <a:ext cx="2054725" cy="11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09504"/>
              </p:ext>
            </p:extLst>
          </p:nvPr>
        </p:nvGraphicFramePr>
        <p:xfrm>
          <a:off x="1039044" y="2827866"/>
          <a:ext cx="10854142" cy="65167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59785">
                  <a:extLst>
                    <a:ext uri="{9D8B030D-6E8A-4147-A177-3AD203B41FA5}">
                      <a16:colId xmlns:a16="http://schemas.microsoft.com/office/drawing/2014/main" val="1775349740"/>
                    </a:ext>
                  </a:extLst>
                </a:gridCol>
                <a:gridCol w="3640829">
                  <a:extLst>
                    <a:ext uri="{9D8B030D-6E8A-4147-A177-3AD203B41FA5}">
                      <a16:colId xmlns:a16="http://schemas.microsoft.com/office/drawing/2014/main" val="3884666672"/>
                    </a:ext>
                  </a:extLst>
                </a:gridCol>
                <a:gridCol w="3918858">
                  <a:extLst>
                    <a:ext uri="{9D8B030D-6E8A-4147-A177-3AD203B41FA5}">
                      <a16:colId xmlns:a16="http://schemas.microsoft.com/office/drawing/2014/main" val="3422042813"/>
                    </a:ext>
                  </a:extLst>
                </a:gridCol>
                <a:gridCol w="2334670">
                  <a:extLst>
                    <a:ext uri="{9D8B030D-6E8A-4147-A177-3AD203B41FA5}">
                      <a16:colId xmlns:a16="http://schemas.microsoft.com/office/drawing/2014/main" val="1406626213"/>
                    </a:ext>
                  </a:extLst>
                </a:gridCol>
              </a:tblGrid>
              <a:tr h="86390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1932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18.08.2016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19.08.2016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Bengkel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Membangunkan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Bisness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JKR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98727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24.08.2016 – 25.08.2016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Microsoft Excel 2010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12554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8.09.2016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Ceramah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Keselamatan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kesihatan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pekerja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77158"/>
                  </a:ext>
                </a:extLst>
              </a:tr>
              <a:tr h="239348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7.10.2016 – 9.10.2016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komunikasi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persekitaran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kondusif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kakitangan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JKR Perlis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53902"/>
                  </a:ext>
                </a:extLst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293914"/>
            <a:ext cx="10744200" cy="18164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044" y="2110326"/>
            <a:ext cx="6139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Kursus / Bengkel / Team Building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9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86646"/>
              </p:ext>
            </p:extLst>
          </p:nvPr>
        </p:nvGraphicFramePr>
        <p:xfrm>
          <a:off x="1039044" y="2827866"/>
          <a:ext cx="10854142" cy="64868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59785">
                  <a:extLst>
                    <a:ext uri="{9D8B030D-6E8A-4147-A177-3AD203B41FA5}">
                      <a16:colId xmlns:a16="http://schemas.microsoft.com/office/drawing/2014/main" val="1775349740"/>
                    </a:ext>
                  </a:extLst>
                </a:gridCol>
                <a:gridCol w="3640829">
                  <a:extLst>
                    <a:ext uri="{9D8B030D-6E8A-4147-A177-3AD203B41FA5}">
                      <a16:colId xmlns:a16="http://schemas.microsoft.com/office/drawing/2014/main" val="3884666672"/>
                    </a:ext>
                  </a:extLst>
                </a:gridCol>
                <a:gridCol w="3918858">
                  <a:extLst>
                    <a:ext uri="{9D8B030D-6E8A-4147-A177-3AD203B41FA5}">
                      <a16:colId xmlns:a16="http://schemas.microsoft.com/office/drawing/2014/main" val="3422042813"/>
                    </a:ext>
                  </a:extLst>
                </a:gridCol>
                <a:gridCol w="2334670">
                  <a:extLst>
                    <a:ext uri="{9D8B030D-6E8A-4147-A177-3AD203B41FA5}">
                      <a16:colId xmlns:a16="http://schemas.microsoft.com/office/drawing/2014/main" val="1406626213"/>
                    </a:ext>
                  </a:extLst>
                </a:gridCol>
              </a:tblGrid>
              <a:tr h="86390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1932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18.05.2016 – 20.05.2016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Penjadualan Projek Bagi JKR Negeri Perlis (Modul 1)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98727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6.08.2016 – 8.09.2016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Bengkel Pemantapan Budaya Kerja Penyelenggaraan Jalan (Bhg.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Jalan )</a:t>
                      </a:r>
                      <a:endParaRPr lang="en-MY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12554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19.09.2016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21.09.2016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Penjadualan Projek Bagi JKR Negeri Perlis (Modul 2)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77158"/>
                  </a:ext>
                </a:extLst>
              </a:tr>
              <a:tr h="132524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10.11.2016 – 11.11.2016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Taklimat Pengurusan Risiko Projek JKR Negeri Perlis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Bhg. CPAB 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53902"/>
                  </a:ext>
                </a:extLst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293914"/>
            <a:ext cx="10744200" cy="18164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044" y="2110326"/>
            <a:ext cx="6139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Kursus / Bengkel / Team Building</a:t>
            </a:r>
          </a:p>
        </p:txBody>
      </p:sp>
    </p:spTree>
    <p:extLst>
      <p:ext uri="{BB962C8B-B14F-4D97-AF65-F5344CB8AC3E}">
        <p14:creationId xmlns:p14="http://schemas.microsoft.com/office/powerpoint/2010/main" val="6230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01211"/>
              </p:ext>
            </p:extLst>
          </p:nvPr>
        </p:nvGraphicFramePr>
        <p:xfrm>
          <a:off x="1039044" y="3102186"/>
          <a:ext cx="10854142" cy="18992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59785">
                  <a:extLst>
                    <a:ext uri="{9D8B030D-6E8A-4147-A177-3AD203B41FA5}">
                      <a16:colId xmlns:a16="http://schemas.microsoft.com/office/drawing/2014/main" val="1775349740"/>
                    </a:ext>
                  </a:extLst>
                </a:gridCol>
                <a:gridCol w="3640829">
                  <a:extLst>
                    <a:ext uri="{9D8B030D-6E8A-4147-A177-3AD203B41FA5}">
                      <a16:colId xmlns:a16="http://schemas.microsoft.com/office/drawing/2014/main" val="3884666672"/>
                    </a:ext>
                  </a:extLst>
                </a:gridCol>
                <a:gridCol w="3918858">
                  <a:extLst>
                    <a:ext uri="{9D8B030D-6E8A-4147-A177-3AD203B41FA5}">
                      <a16:colId xmlns:a16="http://schemas.microsoft.com/office/drawing/2014/main" val="3422042813"/>
                    </a:ext>
                  </a:extLst>
                </a:gridCol>
                <a:gridCol w="2334670">
                  <a:extLst>
                    <a:ext uri="{9D8B030D-6E8A-4147-A177-3AD203B41FA5}">
                      <a16:colId xmlns:a16="http://schemas.microsoft.com/office/drawing/2014/main" val="1406626213"/>
                    </a:ext>
                  </a:extLst>
                </a:gridCol>
              </a:tblGrid>
              <a:tr h="86390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1932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30.11.2016 – 2.12.2016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 Team Building           (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Bangunan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98727"/>
                  </a:ext>
                </a:extLst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293914"/>
            <a:ext cx="10744200" cy="18164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044" y="2110326"/>
            <a:ext cx="61395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Kursus / Bengkel / Team Building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97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381" y="3211604"/>
            <a:ext cx="8885995" cy="7133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0809" y="6615946"/>
            <a:ext cx="10206076" cy="2099462"/>
          </a:xfrm>
        </p:spPr>
        <p:txBody>
          <a:bodyPr>
            <a:noAutofit/>
          </a:bodyPr>
          <a:lstStyle/>
          <a:p>
            <a:r>
              <a:rPr lang="en-US" sz="3900" dirty="0">
                <a:latin typeface="Abadi MT Condensed Light"/>
                <a:cs typeface="Abadi MT Condensed Light"/>
              </a:rPr>
              <a:t>A1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031" y="3211603"/>
            <a:ext cx="10272525" cy="518420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bg2">
                  <a:lumMod val="10000"/>
                </a:schemeClr>
              </a:buClr>
              <a:buAutoNum type="arabicParenR" startAt="2"/>
            </a:pPr>
            <a:r>
              <a:rPr lang="en-US" dirty="0">
                <a:latin typeface="Abadi MT Condensed Light"/>
                <a:cs typeface="Abadi MT Condensed Light"/>
              </a:rPr>
              <a:t>Ceramah </a:t>
            </a:r>
            <a:r>
              <a:rPr lang="en-US" dirty="0" err="1">
                <a:latin typeface="Abadi MT Condensed Light"/>
                <a:cs typeface="Abadi MT Condensed Light"/>
              </a:rPr>
              <a:t>Motivasi</a:t>
            </a:r>
            <a:endParaRPr lang="en-US" dirty="0">
              <a:latin typeface="Abadi MT Condensed Light"/>
              <a:cs typeface="Abadi MT Condensed Light"/>
            </a:endParaRPr>
          </a:p>
          <a:p>
            <a:pPr marL="0" indent="0">
              <a:buClr>
                <a:schemeClr val="bg2">
                  <a:lumMod val="10000"/>
                </a:schemeClr>
              </a:buClr>
              <a:buNone/>
            </a:pPr>
            <a:r>
              <a:rPr lang="en-US" sz="2000" b="1" dirty="0">
                <a:latin typeface="Abadi MT Condensed Light"/>
                <a:cs typeface="Abadi MT Condensed Light"/>
              </a:rPr>
              <a:t>	</a:t>
            </a:r>
            <a:r>
              <a:rPr lang="en-US" sz="2400" b="1" dirty="0">
                <a:latin typeface="Abadi MT Condensed Light"/>
                <a:cs typeface="Abadi MT Condensed Light"/>
              </a:rPr>
              <a:t>Tajuk : </a:t>
            </a:r>
            <a:r>
              <a:rPr lang="en-US" sz="2400" b="1" dirty="0" err="1">
                <a:latin typeface="Abadi MT Condensed Light"/>
                <a:cs typeface="Abadi MT Condensed Light"/>
              </a:rPr>
              <a:t>Pekerjaan</a:t>
            </a:r>
            <a:r>
              <a:rPr lang="en-US" sz="2400" b="1" dirty="0">
                <a:latin typeface="Abadi MT Condensed Light"/>
                <a:cs typeface="Abadi MT Condensed Light"/>
              </a:rPr>
              <a:t> </a:t>
            </a:r>
            <a:r>
              <a:rPr lang="en-US" sz="2400" b="1" dirty="0" err="1">
                <a:latin typeface="Abadi MT Condensed Light"/>
                <a:cs typeface="Abadi MT Condensed Light"/>
              </a:rPr>
              <a:t>Adalah</a:t>
            </a:r>
            <a:r>
              <a:rPr lang="en-US" sz="2400" b="1" dirty="0">
                <a:latin typeface="Abadi MT Condensed Light"/>
                <a:cs typeface="Abadi MT Condensed Light"/>
              </a:rPr>
              <a:t> Ibadah</a:t>
            </a:r>
          </a:p>
          <a:p>
            <a:pPr marL="2171700" indent="-457200">
              <a:buClrTx/>
              <a:buFont typeface="Wingdings" charset="2"/>
              <a:buChar char="§"/>
            </a:pPr>
            <a:r>
              <a:rPr lang="en-US" sz="2400" dirty="0" err="1">
                <a:latin typeface="Abadi MT Condensed Light"/>
                <a:cs typeface="Abadi MT Condensed Light"/>
              </a:rPr>
              <a:t>Kehadiran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lebih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 100 orang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warga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 JKR </a:t>
            </a:r>
            <a:r>
              <a:rPr lang="en-US" sz="2400" dirty="0">
                <a:latin typeface="Abadi MT Condensed Light"/>
                <a:cs typeface="Abadi MT Condensed Light"/>
              </a:rPr>
              <a:t>Perlis.</a:t>
            </a:r>
          </a:p>
          <a:p>
            <a:pPr marL="2171700" indent="-457200">
              <a:buClrTx/>
              <a:buFont typeface="Wingdings" charset="2"/>
              <a:buChar char="§"/>
            </a:pPr>
            <a:r>
              <a:rPr lang="en-US" sz="2400" dirty="0" err="1">
                <a:latin typeface="Abadi MT Condensed Light"/>
                <a:cs typeface="Abadi MT Condensed Light"/>
              </a:rPr>
              <a:t>Penceram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ah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jemputan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 PU Syed</a:t>
            </a:r>
          </a:p>
          <a:p>
            <a:endParaRPr lang="en-US" sz="2000" dirty="0">
              <a:latin typeface="Abadi MT Condensed Light"/>
              <a:cs typeface="Abadi MT Condensed Light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09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744">
            <a:off x="8477408" y="2942603"/>
            <a:ext cx="4198105" cy="593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1" y="2566061"/>
            <a:ext cx="4756834" cy="6723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835">
            <a:off x="299812" y="2639808"/>
            <a:ext cx="4157380" cy="5876636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054302" y="3123050"/>
            <a:ext cx="952215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bg2">
                  <a:lumMod val="10000"/>
                </a:schemeClr>
              </a:buClr>
              <a:buAutoNum type="arabicParenR" startAt="3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Hebahan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penulisan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JKR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Abadi MT Condensed Light"/>
                <a:cs typeface="Abadi MT Condensed Light"/>
              </a:rPr>
              <a:t>Setiap </a:t>
            </a:r>
            <a:r>
              <a:rPr lang="en-US" sz="2400" dirty="0" err="1">
                <a:latin typeface="Abadi MT Condensed Light"/>
                <a:cs typeface="Abadi MT Condensed Light"/>
              </a:rPr>
              <a:t>buku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penulisan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atau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piawaian</a:t>
            </a:r>
            <a:r>
              <a:rPr lang="en-US" sz="2400" dirty="0">
                <a:latin typeface="Abadi MT Condensed Light"/>
                <a:cs typeface="Abadi MT Condensed Light"/>
              </a:rPr>
              <a:t> JKR </a:t>
            </a:r>
            <a:r>
              <a:rPr lang="en-US" sz="2400" dirty="0" err="1">
                <a:latin typeface="Abadi MT Condensed Light"/>
                <a:cs typeface="Abadi MT Condensed Light"/>
              </a:rPr>
              <a:t>diedarkan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ke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setiap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</a:p>
          <a:p>
            <a:pPr lvl="1">
              <a:lnSpc>
                <a:spcPct val="150000"/>
              </a:lnSpc>
              <a:buClr>
                <a:schemeClr val="bg2">
                  <a:lumMod val="10000"/>
                </a:schemeClr>
              </a:buClr>
            </a:pPr>
            <a:r>
              <a:rPr lang="en-US" sz="2400" dirty="0" err="1">
                <a:latin typeface="Abadi MT Condensed Light"/>
                <a:cs typeface="Abadi MT Condensed Light"/>
              </a:rPr>
              <a:t>bahagian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untuk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rujukan</a:t>
            </a:r>
            <a:r>
              <a:rPr lang="en-US" sz="2400" dirty="0">
                <a:latin typeface="Abadi MT Condensed Light"/>
                <a:cs typeface="Abadi MT Condensed Light"/>
              </a:rPr>
              <a:t>.</a:t>
            </a:r>
          </a:p>
          <a:p>
            <a:pPr marL="800100" lvl="1" indent="-342900">
              <a:lnSpc>
                <a:spcPct val="150000"/>
              </a:lnSpc>
              <a:buClr>
                <a:schemeClr val="bg2">
                  <a:lumMod val="1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badi MT Condensed Light"/>
                <a:cs typeface="Abadi MT Condensed Light"/>
              </a:rPr>
              <a:t>Edaran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surat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arahan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dan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pekeliling</a:t>
            </a:r>
            <a:r>
              <a:rPr lang="en-US" sz="2400" dirty="0">
                <a:latin typeface="Abadi MT Condensed Light"/>
                <a:cs typeface="Abadi MT Condensed Light"/>
              </a:rPr>
              <a:t> </a:t>
            </a:r>
            <a:r>
              <a:rPr lang="en-US" sz="2400" dirty="0" err="1">
                <a:latin typeface="Abadi MT Condensed Light"/>
                <a:cs typeface="Abadi MT Condensed Light"/>
              </a:rPr>
              <a:t>terbaharu</a:t>
            </a:r>
            <a:endParaRPr lang="en-US" sz="2400" dirty="0">
              <a:latin typeface="Abadi MT Condensed Light"/>
              <a:cs typeface="Abadi MT Condensed Light"/>
            </a:endParaRPr>
          </a:p>
          <a:p>
            <a:pPr lvl="1">
              <a:buClr>
                <a:schemeClr val="bg2">
                  <a:lumMod val="10000"/>
                </a:schemeClr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9" name="Rectangle 8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mages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5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020" y="2825467"/>
            <a:ext cx="5545353" cy="4770556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b="1" dirty="0">
                <a:latin typeface="Abadi MT Condensed Light"/>
                <a:cs typeface="Abadi MT Condensed Light"/>
              </a:rPr>
              <a:t>4) Lawatan </a:t>
            </a:r>
            <a:r>
              <a:rPr lang="en-US" b="1" dirty="0" err="1">
                <a:latin typeface="Abadi MT Condensed Light"/>
                <a:cs typeface="Abadi MT Condensed Light"/>
              </a:rPr>
              <a:t>Kerja</a:t>
            </a:r>
            <a:r>
              <a:rPr lang="en-US" b="1" dirty="0">
                <a:latin typeface="Abadi MT Condensed Light"/>
                <a:cs typeface="Abadi MT Condensed Light"/>
              </a:rPr>
              <a:t> KPKR </a:t>
            </a:r>
            <a:r>
              <a:rPr lang="en-US" b="1" dirty="0" err="1">
                <a:latin typeface="Abadi MT Condensed Light"/>
                <a:cs typeface="Abadi MT Condensed Light"/>
              </a:rPr>
              <a:t>Pada</a:t>
            </a:r>
            <a:r>
              <a:rPr lang="en-US" b="1" dirty="0">
                <a:latin typeface="Abadi MT Condensed Light"/>
                <a:cs typeface="Abadi MT Condensed Light"/>
              </a:rPr>
              <a:t> 9 </a:t>
            </a:r>
            <a:r>
              <a:rPr lang="en-US" b="1" dirty="0" err="1">
                <a:latin typeface="Abadi MT Condensed Light"/>
                <a:cs typeface="Abadi MT Condensed Light"/>
              </a:rPr>
              <a:t>Disember</a:t>
            </a:r>
            <a:r>
              <a:rPr lang="en-US" b="1" dirty="0">
                <a:latin typeface="Abadi MT Condensed Light"/>
                <a:cs typeface="Abadi MT Condensed Light"/>
              </a:rPr>
              <a:t> 2016 </a:t>
            </a:r>
          </a:p>
          <a:p>
            <a:pPr>
              <a:buClrTx/>
              <a:buFont typeface="Wingdings" charset="2"/>
              <a:buChar char="§"/>
            </a:pPr>
            <a:r>
              <a:rPr lang="en-US" sz="2200" dirty="0" err="1">
                <a:latin typeface="Abadi MT Condensed Light"/>
                <a:cs typeface="Abadi MT Condensed Light"/>
              </a:rPr>
              <a:t>Kehadiran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lebih</a:t>
            </a:r>
            <a:r>
              <a:rPr lang="en-US" sz="2200" dirty="0">
                <a:latin typeface="Abadi MT Condensed Light"/>
                <a:cs typeface="Abadi MT Condensed Light"/>
              </a:rPr>
              <a:t> 200 orang </a:t>
            </a:r>
            <a:r>
              <a:rPr lang="en-US" sz="2200" dirty="0" err="1">
                <a:latin typeface="Abadi MT Condensed Light"/>
                <a:cs typeface="Abadi MT Condensed Light"/>
              </a:rPr>
              <a:t>warga</a:t>
            </a:r>
            <a:r>
              <a:rPr lang="en-US" sz="2200" dirty="0">
                <a:latin typeface="Abadi MT Condensed Light"/>
                <a:cs typeface="Abadi MT Condensed Light"/>
              </a:rPr>
              <a:t> JKR Perlis.</a:t>
            </a:r>
          </a:p>
          <a:p>
            <a:pPr>
              <a:buClrTx/>
              <a:buFont typeface="Wingdings" charset="2"/>
              <a:buChar char="§"/>
            </a:pPr>
            <a:r>
              <a:rPr lang="en-US" sz="2200" dirty="0" err="1">
                <a:latin typeface="Abadi MT Condensed Light"/>
                <a:cs typeface="Abadi MT Condensed Light"/>
              </a:rPr>
              <a:t>YBhg</a:t>
            </a:r>
            <a:r>
              <a:rPr lang="en-US" sz="2200" dirty="0">
                <a:latin typeface="Abadi MT Condensed Light"/>
                <a:cs typeface="Abadi MT Condensed Light"/>
              </a:rPr>
              <a:t>. </a:t>
            </a:r>
            <a:r>
              <a:rPr lang="en-US" sz="2200" dirty="0" err="1">
                <a:latin typeface="Abadi MT Condensed Light"/>
                <a:cs typeface="Abadi MT Condensed Light"/>
              </a:rPr>
              <a:t>Dato</a:t>
            </a:r>
            <a:r>
              <a:rPr lang="en-US" sz="2200" dirty="0">
                <a:latin typeface="Abadi MT Condensed Light"/>
                <a:cs typeface="Abadi MT Condensed Light"/>
              </a:rPr>
              <a:t>’ Sri Ir. Dr. </a:t>
            </a:r>
            <a:r>
              <a:rPr lang="en-US" sz="2200" dirty="0" err="1">
                <a:latin typeface="Abadi MT Condensed Light"/>
                <a:cs typeface="Abadi MT Condensed Light"/>
              </a:rPr>
              <a:t>Roslan</a:t>
            </a:r>
            <a:r>
              <a:rPr lang="en-US" sz="2200" dirty="0">
                <a:latin typeface="Abadi MT Condensed Light"/>
                <a:cs typeface="Abadi MT Condensed Light"/>
              </a:rPr>
              <a:t> B. </a:t>
            </a:r>
            <a:r>
              <a:rPr lang="en-US" sz="2200" dirty="0" err="1">
                <a:latin typeface="Abadi MT Condensed Light"/>
                <a:cs typeface="Abadi MT Condensed Light"/>
              </a:rPr>
              <a:t>Md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Taha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menyampaikan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amanat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kepada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warga</a:t>
            </a:r>
            <a:r>
              <a:rPr lang="en-US" sz="2200" dirty="0">
                <a:latin typeface="Abadi MT Condensed Light"/>
                <a:cs typeface="Abadi MT Condensed Light"/>
              </a:rPr>
              <a:t> JKR Perlis</a:t>
            </a:r>
          </a:p>
        </p:txBody>
      </p:sp>
      <p:pic>
        <p:nvPicPr>
          <p:cNvPr id="3074" name="Picture 2" descr="C:\Users\jkr\Desktop\pic pembudayaan ilmu\DSC_06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250">
            <a:off x="1789568" y="5870666"/>
            <a:ext cx="4901407" cy="3255169"/>
          </a:xfrm>
          <a:prstGeom prst="rect">
            <a:avLst/>
          </a:prstGeom>
          <a:noFill/>
          <a:effectLst>
            <a:outerShdw blurRad="165100" dist="165100" dir="666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kr\Desktop\pic pembudayaan ilmu\DSC_06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924">
            <a:off x="6234617" y="5848314"/>
            <a:ext cx="4968722" cy="3299875"/>
          </a:xfrm>
          <a:prstGeom prst="rect">
            <a:avLst/>
          </a:prstGeom>
          <a:noFill/>
          <a:effectLst>
            <a:outerShdw blurRad="165100" dist="165100" dir="666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kr\Desktop\pic pembudayaan ilmu\DSC_07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732">
            <a:off x="6960545" y="3224620"/>
            <a:ext cx="4923464" cy="3269818"/>
          </a:xfrm>
          <a:prstGeom prst="rect">
            <a:avLst/>
          </a:prstGeom>
          <a:noFill/>
          <a:effectLst>
            <a:outerShdw blurRad="165100" dist="165100" dir="66600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10" name="Rectangle 9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images.png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94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2700">
            <a:off x="741528" y="3348692"/>
            <a:ext cx="4318528" cy="5888898"/>
          </a:xfrm>
          <a:prstGeom prst="rect">
            <a:avLst/>
          </a:prstGeom>
          <a:effectLst>
            <a:outerShdw blurRad="444500" dist="406400" dir="2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Snip Diagonal Corner Rectangle 10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9057" y="2993558"/>
            <a:ext cx="7664779" cy="4770556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5) Lawatan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77838">
              <a:buClrTx/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Lawatan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Kilang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Cat Jotun.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13" name="Rectangle 12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mages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65" y="3684790"/>
            <a:ext cx="3737664" cy="5636659"/>
          </a:xfrm>
          <a:prstGeom prst="rect">
            <a:avLst/>
          </a:prstGeom>
          <a:effectLst>
            <a:outerShdw blurRad="444500" dist="406400" dir="2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17">
            <a:off x="8299946" y="3154846"/>
            <a:ext cx="4011521" cy="5687578"/>
          </a:xfrm>
          <a:prstGeom prst="rect">
            <a:avLst/>
          </a:prstGeom>
          <a:effectLst>
            <a:outerShdw blurRad="444500" dist="406400" dir="2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6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046">
            <a:off x="1127792" y="3712548"/>
            <a:ext cx="7691382" cy="4319007"/>
          </a:xfrm>
          <a:prstGeom prst="rect">
            <a:avLst/>
          </a:prstGeom>
          <a:effectLst>
            <a:outerShdw blurRad="266700" dist="393700" dir="18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9057" y="2993558"/>
            <a:ext cx="10382288" cy="47705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77838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Pemangkasan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Harumanis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3">
            <a:off x="6098757" y="5564286"/>
            <a:ext cx="6264613" cy="3517821"/>
          </a:xfrm>
          <a:prstGeom prst="rect">
            <a:avLst/>
          </a:prstGeom>
          <a:effectLst>
            <a:outerShdw blurRad="355600" dist="3556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09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9057" y="2993558"/>
            <a:ext cx="10382288" cy="47705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506882"/>
              </p:ext>
            </p:extLst>
          </p:nvPr>
        </p:nvGraphicFramePr>
        <p:xfrm>
          <a:off x="929057" y="4094919"/>
          <a:ext cx="10634260" cy="4737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139">
                  <a:extLst>
                    <a:ext uri="{9D8B030D-6E8A-4147-A177-3AD203B41FA5}">
                      <a16:colId xmlns:a16="http://schemas.microsoft.com/office/drawing/2014/main" val="2977715366"/>
                    </a:ext>
                  </a:extLst>
                </a:gridCol>
                <a:gridCol w="3198565">
                  <a:extLst>
                    <a:ext uri="{9D8B030D-6E8A-4147-A177-3AD203B41FA5}">
                      <a16:colId xmlns:a16="http://schemas.microsoft.com/office/drawing/2014/main" val="104955583"/>
                    </a:ext>
                  </a:extLst>
                </a:gridCol>
                <a:gridCol w="2126852">
                  <a:extLst>
                    <a:ext uri="{9D8B030D-6E8A-4147-A177-3AD203B41FA5}">
                      <a16:colId xmlns:a16="http://schemas.microsoft.com/office/drawing/2014/main" val="1278269585"/>
                    </a:ext>
                  </a:extLst>
                </a:gridCol>
                <a:gridCol w="2126852">
                  <a:extLst>
                    <a:ext uri="{9D8B030D-6E8A-4147-A177-3AD203B41FA5}">
                      <a16:colId xmlns:a16="http://schemas.microsoft.com/office/drawing/2014/main" val="2134452446"/>
                    </a:ext>
                  </a:extLst>
                </a:gridCol>
                <a:gridCol w="2126852">
                  <a:extLst>
                    <a:ext uri="{9D8B030D-6E8A-4147-A177-3AD203B41FA5}">
                      <a16:colId xmlns:a16="http://schemas.microsoft.com/office/drawing/2014/main" val="873636519"/>
                    </a:ext>
                  </a:extLst>
                </a:gridCol>
              </a:tblGrid>
              <a:tr h="490692">
                <a:tc>
                  <a:txBody>
                    <a:bodyPr/>
                    <a:lstStyle/>
                    <a:p>
                      <a:r>
                        <a:rPr lang="en-US" dirty="0" err="1"/>
                        <a:t>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Topik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Tarikh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Tempat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Pembentang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04686"/>
                  </a:ext>
                </a:extLst>
              </a:tr>
              <a:tr h="1283347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Penjadualan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Kerja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5.04.2016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Dewan</a:t>
                      </a:r>
                      <a:r>
                        <a:rPr lang="en-US" dirty="0"/>
                        <a:t> Q,JKR</a:t>
                      </a:r>
                      <a:r>
                        <a:rPr lang="en-US" baseline="0" dirty="0"/>
                        <a:t> Perlis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En. </a:t>
                      </a:r>
                      <a:r>
                        <a:rPr lang="en-US" dirty="0" err="1"/>
                        <a:t>Mohd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Hafizi</a:t>
                      </a:r>
                      <a:r>
                        <a:rPr lang="en-US" dirty="0"/>
                        <a:t> Bin Mat </a:t>
                      </a:r>
                      <a:r>
                        <a:rPr lang="en-US" dirty="0" err="1"/>
                        <a:t>Akhir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39767"/>
                  </a:ext>
                </a:extLst>
              </a:tr>
              <a:tr h="1679675">
                <a:tc>
                  <a:txBody>
                    <a:bodyPr/>
                    <a:lstStyle/>
                    <a:p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Kursus </a:t>
                      </a:r>
                      <a:r>
                        <a:rPr lang="en-US" dirty="0" err="1"/>
                        <a:t>Rekabentuk</a:t>
                      </a:r>
                      <a:r>
                        <a:rPr lang="en-US" dirty="0"/>
                        <a:t> Sistem </a:t>
                      </a:r>
                      <a:r>
                        <a:rPr lang="en-US" dirty="0" err="1"/>
                        <a:t>Pencegahan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Kebakaran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Dewan</a:t>
                      </a:r>
                      <a:r>
                        <a:rPr lang="en-US" dirty="0"/>
                        <a:t> Q,JKR</a:t>
                      </a:r>
                      <a:r>
                        <a:rPr lang="en-US" baseline="0" dirty="0"/>
                        <a:t> Perlis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En. </a:t>
                      </a:r>
                      <a:r>
                        <a:rPr lang="en-US" dirty="0" err="1"/>
                        <a:t>Mohamad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Nazrin</a:t>
                      </a:r>
                      <a:r>
                        <a:rPr lang="en-US" dirty="0"/>
                        <a:t> Bin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Yahya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47726"/>
                  </a:ext>
                </a:extLst>
              </a:tr>
              <a:tr h="1283347">
                <a:tc>
                  <a:txBody>
                    <a:bodyPr/>
                    <a:lstStyle/>
                    <a:p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 </a:t>
                      </a:r>
                      <a:r>
                        <a:rPr lang="en-US" dirty="0" err="1"/>
                        <a:t>Libat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Urus</a:t>
                      </a:r>
                      <a:r>
                        <a:rPr lang="en-US" dirty="0"/>
                        <a:t> CPAB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9.11.2016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Bilik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Mesyuarat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CPAB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9057" y="2993558"/>
            <a:ext cx="10382288" cy="47705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13891"/>
              </p:ext>
            </p:extLst>
          </p:nvPr>
        </p:nvGraphicFramePr>
        <p:xfrm>
          <a:off x="1154969" y="4113025"/>
          <a:ext cx="10156375" cy="18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723">
                  <a:extLst>
                    <a:ext uri="{9D8B030D-6E8A-4147-A177-3AD203B41FA5}">
                      <a16:colId xmlns:a16="http://schemas.microsoft.com/office/drawing/2014/main" val="2977715366"/>
                    </a:ext>
                  </a:extLst>
                </a:gridCol>
                <a:gridCol w="3054827">
                  <a:extLst>
                    <a:ext uri="{9D8B030D-6E8A-4147-A177-3AD203B41FA5}">
                      <a16:colId xmlns:a16="http://schemas.microsoft.com/office/drawing/2014/main" val="104955583"/>
                    </a:ext>
                  </a:extLst>
                </a:gridCol>
                <a:gridCol w="2031275">
                  <a:extLst>
                    <a:ext uri="{9D8B030D-6E8A-4147-A177-3AD203B41FA5}">
                      <a16:colId xmlns:a16="http://schemas.microsoft.com/office/drawing/2014/main" val="1278269585"/>
                    </a:ext>
                  </a:extLst>
                </a:gridCol>
                <a:gridCol w="2031275">
                  <a:extLst>
                    <a:ext uri="{9D8B030D-6E8A-4147-A177-3AD203B41FA5}">
                      <a16:colId xmlns:a16="http://schemas.microsoft.com/office/drawing/2014/main" val="2134452446"/>
                    </a:ext>
                  </a:extLst>
                </a:gridCol>
                <a:gridCol w="2031275">
                  <a:extLst>
                    <a:ext uri="{9D8B030D-6E8A-4147-A177-3AD203B41FA5}">
                      <a16:colId xmlns:a16="http://schemas.microsoft.com/office/drawing/2014/main" val="873636519"/>
                    </a:ext>
                  </a:extLst>
                </a:gridCol>
              </a:tblGrid>
              <a:tr h="511543">
                <a:tc>
                  <a:txBody>
                    <a:bodyPr/>
                    <a:lstStyle/>
                    <a:p>
                      <a:r>
                        <a:rPr lang="en-US" dirty="0" err="1"/>
                        <a:t>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Topik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Tarikh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Tempat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Pembentang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04686"/>
                  </a:ext>
                </a:extLst>
              </a:tr>
              <a:tr h="1337883">
                <a:tc>
                  <a:txBody>
                    <a:bodyPr/>
                    <a:lstStyle/>
                    <a:p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Taklimat</a:t>
                      </a:r>
                      <a:r>
                        <a:rPr lang="en-US" dirty="0"/>
                        <a:t> Bored Pile ( </a:t>
                      </a:r>
                      <a:r>
                        <a:rPr lang="en-US" dirty="0" err="1"/>
                        <a:t>Bhg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Jalan</a:t>
                      </a:r>
                      <a:r>
                        <a:rPr lang="en-US" baseline="0" dirty="0"/>
                        <a:t>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31.10.2016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Bilik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Mesyuarat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3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86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28754" y="2782388"/>
            <a:ext cx="2664823" cy="9927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76200" dist="12700" dir="2700000" sy="-23000" kx="-800400" algn="bl" rotWithShape="0">
              <a:schemeClr val="accent6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PENGARAH</a:t>
            </a:r>
            <a:endParaRPr lang="en-MY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413657" y="4619898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KORPORAT</a:t>
            </a:r>
            <a:endParaRPr lang="en-MY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230880" y="4619898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BANGUNAN</a:t>
            </a:r>
            <a:endParaRPr lang="en-MY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6274525" y="4634050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JALAN</a:t>
            </a:r>
            <a:endParaRPr lang="en-MY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9396549" y="4634050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ARKITEK</a:t>
            </a:r>
            <a:endParaRPr lang="en-MY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422368" y="6170024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/>
              <a:t>UKUR  BAHAN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46069" y="4310743"/>
            <a:ext cx="9004662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</p:cNvCxnSpPr>
          <p:nvPr/>
        </p:nvCxnSpPr>
        <p:spPr>
          <a:xfrm rot="5400000">
            <a:off x="4065813" y="5770518"/>
            <a:ext cx="3990706" cy="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230881" y="6170024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/>
              <a:t>ELEKTRIK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74525" y="6170024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/>
              <a:t>MEKANIKAL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96549" y="6170024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/>
              <a:t>CPAB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28753" y="7765872"/>
            <a:ext cx="2664823" cy="7772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PASUKAN PROJEK KHAS</a:t>
            </a:r>
            <a:endParaRPr lang="en-MY" sz="2000" dirty="0"/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1746068" y="5859282"/>
            <a:ext cx="431509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61167" y="5859145"/>
            <a:ext cx="4687976" cy="172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92287" y="4465321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593875" y="6014653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0595360" y="6016313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453154" y="6013065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326777" y="6013065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0596948" y="4463144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255521" y="4465321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454743" y="4483552"/>
            <a:ext cx="30915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nip Diagonal Corner Rectangle 2"/>
          <p:cNvSpPr/>
          <p:nvPr/>
        </p:nvSpPr>
        <p:spPr>
          <a:xfrm>
            <a:off x="1270363" y="849630"/>
            <a:ext cx="10008324" cy="136180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CARTA ORGANISASI JKR PERLIS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30" name="Rectangle 29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0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..)</a:t>
            </a:r>
            <a:endParaRPr lang="en-US" sz="3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29057" y="2993558"/>
            <a:ext cx="10382288" cy="47705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538">
            <a:off x="5896256" y="2739813"/>
            <a:ext cx="6311900" cy="3869369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</a:schemeClr>
            </a:glow>
            <a:outerShdw blurRad="406400" dist="469900" dir="33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993">
            <a:off x="619284" y="4555701"/>
            <a:ext cx="5734148" cy="3790239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</a:schemeClr>
            </a:glow>
            <a:outerShdw blurRad="406400" dist="469900" dir="33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9" name="Rectangle 8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images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941">
            <a:off x="6356368" y="5866259"/>
            <a:ext cx="5790158" cy="3251396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</a:schemeClr>
            </a:glow>
            <a:outerShdw blurRad="406400" dist="469900" dir="33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9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70" y="2976194"/>
            <a:ext cx="11145230" cy="2255520"/>
          </a:xfrm>
        </p:spPr>
        <p:txBody>
          <a:bodyPr>
            <a:normAutofit/>
          </a:bodyPr>
          <a:lstStyle/>
          <a:p>
            <a:pPr marL="0" indent="0" defTabSz="636588">
              <a:buClr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1)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indent="-65088">
              <a:buClrTx/>
              <a:buFont typeface="Wingdings" charset="2"/>
              <a:buChar char="q"/>
            </a:pPr>
            <a:r>
              <a:rPr lang="en-US" sz="2200" dirty="0">
                <a:latin typeface="Abadi MT Condensed Light"/>
                <a:cs typeface="Abadi MT Condensed Light"/>
              </a:rPr>
              <a:t>&gt; 250 </a:t>
            </a:r>
            <a:r>
              <a:rPr lang="en-US" sz="2200" dirty="0" err="1">
                <a:latin typeface="Abadi MT Condensed Light"/>
                <a:cs typeface="Abadi MT Condensed Light"/>
              </a:rPr>
              <a:t>bilangan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bahan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sumber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merangkumi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Buku</a:t>
            </a:r>
            <a:r>
              <a:rPr lang="en-US" sz="2200" dirty="0">
                <a:latin typeface="Abadi MT Condensed Light"/>
                <a:cs typeface="Abadi MT Condensed Light"/>
              </a:rPr>
              <a:t>, </a:t>
            </a:r>
            <a:r>
              <a:rPr lang="en-US" sz="2200" dirty="0" err="1">
                <a:latin typeface="Abadi MT Condensed Light"/>
                <a:cs typeface="Abadi MT Condensed Light"/>
              </a:rPr>
              <a:t>Lapora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Tahunan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Arahan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Teknikal</a:t>
            </a:r>
            <a:r>
              <a:rPr lang="en-US" sz="2200" dirty="0">
                <a:latin typeface="Abadi MT Condensed Light"/>
                <a:cs typeface="Abadi MT Condensed Light"/>
              </a:rPr>
              <a:t>, CDs, </a:t>
            </a:r>
            <a:r>
              <a:rPr lang="en-US" sz="2200" dirty="0" err="1">
                <a:latin typeface="Abadi MT Condensed Light"/>
                <a:cs typeface="Abadi MT Condensed Light"/>
              </a:rPr>
              <a:t>disimpan</a:t>
            </a:r>
            <a:r>
              <a:rPr lang="en-US" sz="2200" dirty="0">
                <a:latin typeface="Abadi MT Condensed Light"/>
                <a:cs typeface="Abadi MT Condensed Light"/>
              </a:rPr>
              <a:t> di </a:t>
            </a:r>
            <a:r>
              <a:rPr lang="en-US" sz="2200" dirty="0" err="1">
                <a:latin typeface="Abadi MT Condensed Light"/>
                <a:cs typeface="Abadi MT Condensed Light"/>
              </a:rPr>
              <a:t>Perpustakaan</a:t>
            </a:r>
            <a:r>
              <a:rPr lang="en-US" sz="2200" dirty="0">
                <a:latin typeface="Abadi MT Condensed Light"/>
                <a:cs typeface="Abadi MT Condensed Light"/>
              </a:rPr>
              <a:t> JKR Perlis.</a:t>
            </a:r>
          </a:p>
          <a:p>
            <a:pPr marL="636588" indent="-65088">
              <a:buClrTx/>
              <a:buFont typeface="Wingdings" charset="2"/>
              <a:buChar char="q"/>
            </a:pPr>
            <a:r>
              <a:rPr lang="en-US" sz="2200" dirty="0" err="1">
                <a:latin typeface="Abadi MT Condensed Light"/>
                <a:cs typeface="Abadi MT Condensed Light"/>
              </a:rPr>
              <a:t>Dalam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perancangan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bagi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membangunkan</a:t>
            </a:r>
            <a:r>
              <a:rPr lang="en-US" sz="2200" dirty="0">
                <a:latin typeface="Abadi MT Condensed Light"/>
                <a:cs typeface="Abadi MT Condensed Light"/>
              </a:rPr>
              <a:t> e-Library JKR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 Perlis</a:t>
            </a:r>
            <a:r>
              <a:rPr lang="en-US" sz="2200" dirty="0">
                <a:latin typeface="Abadi MT Condensed Light"/>
                <a:cs typeface="Abadi MT Condensed Light"/>
              </a:rPr>
              <a:t>. </a:t>
            </a:r>
          </a:p>
          <a:p>
            <a:pPr>
              <a:buClrTx/>
              <a:buFont typeface="Wingdings" charset="2"/>
              <a:buChar char="q"/>
            </a:pPr>
            <a:endParaRPr lang="en-US" sz="2200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853">
            <a:off x="733491" y="5290591"/>
            <a:ext cx="6406990" cy="3597771"/>
          </a:xfrm>
          <a:prstGeom prst="rect">
            <a:avLst/>
          </a:prstGeom>
          <a:effectLst>
            <a:outerShdw blurRad="266700" dist="279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Snip Diagonal Corner Rectangle 6"/>
          <p:cNvSpPr/>
          <p:nvPr/>
        </p:nvSpPr>
        <p:spPr>
          <a:xfrm>
            <a:off x="1303021" y="791935"/>
            <a:ext cx="10008324" cy="131445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en-US" sz="3600" b="1" dirty="0">
                <a:latin typeface="Abadi MT Condensed Light"/>
                <a:cs typeface="Abadi MT Condensed Light"/>
              </a:rPr>
              <a:t>4.	Operasi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Perpustakaan</a:t>
            </a:r>
            <a:r>
              <a:rPr lang="en-US" sz="3600" b="1" dirty="0">
                <a:latin typeface="Abadi MT Condensed Light"/>
                <a:cs typeface="Abadi MT Condensed Light"/>
              </a:rPr>
              <a:t> JKR Perlis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173">
            <a:off x="8011646" y="3753038"/>
            <a:ext cx="3656163" cy="5472218"/>
          </a:xfrm>
          <a:prstGeom prst="rect">
            <a:avLst/>
          </a:prstGeom>
          <a:effectLst>
            <a:outerShdw blurRad="266700" dist="2794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74427" y="1876871"/>
            <a:ext cx="5807897" cy="9640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70" y="3036503"/>
            <a:ext cx="11145230" cy="2255520"/>
          </a:xfrm>
        </p:spPr>
        <p:txBody>
          <a:bodyPr>
            <a:normAutofit/>
          </a:bodyPr>
          <a:lstStyle/>
          <a:p>
            <a:pPr marL="0" indent="0" defTabSz="636588">
              <a:buClr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Perpustakaan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6588" indent="-65088">
              <a:buClrTx/>
              <a:buFont typeface="Wingdings" charset="2"/>
              <a:buChar char="q"/>
            </a:pPr>
            <a:r>
              <a:rPr lang="en-US" sz="2200" dirty="0" err="1">
                <a:latin typeface="Abadi MT Condensed Light"/>
                <a:cs typeface="Abadi MT Condensed Light"/>
              </a:rPr>
              <a:t>Rekod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pinjaman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buku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pada</a:t>
            </a:r>
            <a:r>
              <a:rPr lang="en-US" sz="2200" dirty="0">
                <a:latin typeface="Abadi MT Condensed Light"/>
                <a:cs typeface="Abadi MT Condensed Light"/>
              </a:rPr>
              <a:t> </a:t>
            </a:r>
            <a:r>
              <a:rPr lang="en-US" sz="2200" dirty="0" err="1">
                <a:latin typeface="Abadi MT Condensed Light"/>
                <a:cs typeface="Abadi MT Condensed Light"/>
              </a:rPr>
              <a:t>tahun</a:t>
            </a:r>
            <a:r>
              <a:rPr lang="en-US" sz="2200" dirty="0">
                <a:latin typeface="Abadi MT Condensed Light"/>
                <a:cs typeface="Abadi MT Condensed Light"/>
              </a:rPr>
              <a:t> 2016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badi MT Condensed Light"/>
                <a:cs typeface="Abadi MT Condensed Light"/>
              </a:rPr>
              <a:t>Perlis</a:t>
            </a:r>
            <a:r>
              <a:rPr lang="en-US" sz="2200" dirty="0">
                <a:latin typeface="Abadi MT Condensed Light"/>
                <a:cs typeface="Abadi MT Condensed Light"/>
              </a:rPr>
              <a:t>. </a:t>
            </a:r>
          </a:p>
          <a:p>
            <a:pPr>
              <a:buClrTx/>
              <a:buFont typeface="Wingdings" charset="2"/>
              <a:buChar char="q"/>
            </a:pPr>
            <a:endParaRPr lang="en-US" sz="2200" dirty="0">
              <a:latin typeface="Abadi MT Condensed Light"/>
              <a:cs typeface="Abadi MT Condensed Light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303021" y="791935"/>
            <a:ext cx="10008324" cy="131445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tx1"/>
              </a:buClr>
            </a:pPr>
            <a:r>
              <a:rPr lang="en-US" sz="3600" b="1" dirty="0">
                <a:latin typeface="Abadi MT Condensed Light"/>
                <a:cs typeface="Abadi MT Condensed Light"/>
              </a:rPr>
              <a:t>4.	Operasi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Perpustakaan</a:t>
            </a:r>
            <a:r>
              <a:rPr lang="en-US" sz="3600" b="1" dirty="0">
                <a:latin typeface="Abadi MT Condensed Light"/>
                <a:cs typeface="Abadi MT Condensed Light"/>
              </a:rPr>
              <a:t> JKR Perlis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6058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70" y="3036502"/>
            <a:ext cx="11716730" cy="4980827"/>
          </a:xfrm>
        </p:spPr>
        <p:txBody>
          <a:bodyPr>
            <a:normAutofit fontScale="70000" lnSpcReduction="20000"/>
          </a:bodyPr>
          <a:lstStyle/>
          <a:p>
            <a:pPr marL="0" indent="0" defTabSz="636588">
              <a:lnSpc>
                <a:spcPct val="170000"/>
              </a:lnSpc>
              <a:buClrTx/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342900">
              <a:lnSpc>
                <a:spcPct val="170000"/>
              </a:lnSpc>
              <a:buClrTx/>
              <a:buFont typeface="Wingdings" panose="05000000000000000000" pitchFamily="2" charset="2"/>
              <a:buChar char="ü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JKR Perlis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web yang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sentiasa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dikemaskini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segi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Aduan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Piawai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36788" lvl="1" indent="-685800">
              <a:lnSpc>
                <a:spcPct val="170000"/>
              </a:lnSpc>
              <a:buClrTx/>
              <a:buFont typeface="Wingdings" panose="05000000000000000000" pitchFamily="2" charset="2"/>
              <a:buChar char="Ø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Pautan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web JKR Malaysia</a:t>
            </a:r>
          </a:p>
          <a:p>
            <a:pPr marL="814730" lvl="1" indent="0">
              <a:buClrTx/>
              <a:buNone/>
            </a:pPr>
            <a:r>
              <a:rPr lang="en-US" sz="1640" dirty="0">
                <a:latin typeface="Abadi MT Condensed Light"/>
                <a:cs typeface="Abadi MT Condensed Light"/>
              </a:rPr>
              <a:t>. </a:t>
            </a:r>
          </a:p>
          <a:p>
            <a:pPr>
              <a:buClrTx/>
              <a:buFont typeface="Wingdings" charset="2"/>
              <a:buChar char="q"/>
            </a:pPr>
            <a:endParaRPr lang="en-US" sz="2200" dirty="0">
              <a:latin typeface="Abadi MT Condensed Light"/>
              <a:cs typeface="Abadi MT Condensed Light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5. Sistem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Pengurusan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Pengetahuan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5" name="Rectangle 4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48" y="2908571"/>
            <a:ext cx="10673165" cy="6670728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5.	Sistem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Pengurusan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Pengetahuan</a:t>
            </a:r>
            <a:r>
              <a:rPr lang="en-US" sz="3600" b="1" dirty="0">
                <a:latin typeface="Abadi MT Condensed Light"/>
                <a:cs typeface="Abadi MT Condensed Light"/>
              </a:rPr>
              <a:t>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…)</a:t>
            </a:r>
            <a:endParaRPr lang="en-US" sz="3600" b="1" dirty="0"/>
          </a:p>
        </p:txBody>
      </p:sp>
      <p:sp>
        <p:nvSpPr>
          <p:cNvPr id="4" name="Line Callout 2 3"/>
          <p:cNvSpPr/>
          <p:nvPr/>
        </p:nvSpPr>
        <p:spPr>
          <a:xfrm>
            <a:off x="9590723" y="3722914"/>
            <a:ext cx="2922814" cy="669471"/>
          </a:xfrm>
          <a:prstGeom prst="borderCallout2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Laman</a:t>
            </a:r>
            <a:r>
              <a:rPr lang="en-US" sz="2400" dirty="0">
                <a:solidFill>
                  <a:schemeClr val="tx1"/>
                </a:solidFill>
              </a:rPr>
              <a:t> web JKR Perlis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2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686" y="4125251"/>
            <a:ext cx="8332859" cy="16065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28016" tIns="64008" rIns="128016" bIns="64008">
            <a:spAutoFit/>
          </a:bodyPr>
          <a:lstStyle/>
          <a:p>
            <a:pPr algn="ctr"/>
            <a:r>
              <a:rPr lang="en-US" sz="96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TERIMA KASIH</a:t>
            </a:r>
            <a:endParaRPr lang="en-MY" sz="96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4" name="Rectangle 3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6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17980" y="4232366"/>
            <a:ext cx="4023360" cy="16197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innerShdw blurRad="2921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PENGURUS PENGETAHUAN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Jurutera</a:t>
            </a:r>
            <a:r>
              <a:rPr lang="en-US" sz="2400" dirty="0"/>
              <a:t> </a:t>
            </a:r>
            <a:r>
              <a:rPr lang="en-US" sz="2400" dirty="0" err="1"/>
              <a:t>Awam</a:t>
            </a:r>
            <a:r>
              <a:rPr lang="en-US" sz="2400" dirty="0"/>
              <a:t> </a:t>
            </a:r>
            <a:r>
              <a:rPr lang="en-US" sz="2400" dirty="0" err="1"/>
              <a:t>Korporat</a:t>
            </a:r>
            <a:r>
              <a:rPr lang="en-US" sz="2400" dirty="0"/>
              <a:t>)</a:t>
            </a:r>
            <a:endParaRPr lang="en-MY" sz="2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39589" y="6296299"/>
            <a:ext cx="5370422" cy="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728754" y="2782388"/>
            <a:ext cx="2664823" cy="99277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PENGARAH</a:t>
            </a:r>
            <a:endParaRPr lang="en-MY" sz="2400" dirty="0"/>
          </a:p>
        </p:txBody>
      </p:sp>
      <p:cxnSp>
        <p:nvCxnSpPr>
          <p:cNvPr id="13" name="Straight Connector 12"/>
          <p:cNvCxnSpPr>
            <a:endCxn id="5" idx="0"/>
          </p:cNvCxnSpPr>
          <p:nvPr/>
        </p:nvCxnSpPr>
        <p:spPr>
          <a:xfrm>
            <a:off x="6129660" y="3775166"/>
            <a:ext cx="0" cy="4572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598331" y="6646815"/>
            <a:ext cx="4023360" cy="12670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PEN. PEG. LATIHAN</a:t>
            </a:r>
          </a:p>
          <a:p>
            <a:pPr algn="ctr"/>
            <a:r>
              <a:rPr lang="en-US" sz="2400" dirty="0"/>
              <a:t>(PJ. </a:t>
            </a:r>
            <a:r>
              <a:rPr lang="en-US" sz="2400" dirty="0" err="1"/>
              <a:t>Awam</a:t>
            </a:r>
            <a:r>
              <a:rPr lang="en-US" sz="2400" dirty="0"/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28206" y="6646815"/>
            <a:ext cx="4023360" cy="12670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PEN. PEG. PENGURUS PENGETAHUAN </a:t>
            </a:r>
          </a:p>
          <a:p>
            <a:pPr algn="ctr"/>
            <a:r>
              <a:rPr lang="en-US" sz="2400" dirty="0"/>
              <a:t>(PJ. </a:t>
            </a:r>
            <a:r>
              <a:rPr lang="en-US" sz="2400" dirty="0" err="1"/>
              <a:t>Awam</a:t>
            </a:r>
            <a:r>
              <a:rPr lang="en-US" sz="2400" dirty="0"/>
              <a:t>)</a:t>
            </a:r>
            <a:endParaRPr lang="en-MY" sz="2400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063643" y="6470657"/>
            <a:ext cx="350516" cy="1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8429301" y="6470657"/>
            <a:ext cx="350516" cy="180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</p:cNvCxnSpPr>
          <p:nvPr/>
        </p:nvCxnSpPr>
        <p:spPr>
          <a:xfrm flipH="1">
            <a:off x="6123217" y="5852160"/>
            <a:ext cx="6443" cy="44414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nip Diagonal Corner Rectangle 13"/>
          <p:cNvSpPr/>
          <p:nvPr/>
        </p:nvSpPr>
        <p:spPr>
          <a:xfrm>
            <a:off x="1303021" y="791935"/>
            <a:ext cx="10008324" cy="136180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CARTA ORGANISASI JKPPPI JKR PERLIS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20" name="Rectangle 19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Triangle 24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49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262075" y="3224891"/>
            <a:ext cx="4196083" cy="2130879"/>
          </a:xfrm>
          <a:prstGeom prst="snip2Diag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PROGRAM PEMBUDAYAAN ILMU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1489625" y="633707"/>
            <a:ext cx="3904159" cy="22043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2288" indent="-293688"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latin typeface="Abadi MT Condensed Light"/>
                <a:cs typeface="Abadi MT Condensed Light"/>
              </a:rPr>
              <a:t>Lantikan </a:t>
            </a:r>
            <a:r>
              <a:rPr lang="en-US" sz="2000" dirty="0" err="1">
                <a:latin typeface="Abadi MT Condensed Light"/>
                <a:cs typeface="Abadi MT Condensed Light"/>
              </a:rPr>
              <a:t>pegawai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Pembudayaan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Ilmu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57512" y="633707"/>
            <a:ext cx="4142373" cy="22043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eriod" startAt="2"/>
            </a:pPr>
            <a:r>
              <a:rPr lang="en-US" sz="2000" dirty="0">
                <a:latin typeface="Abadi MT Condensed Light"/>
                <a:cs typeface="Abadi MT Condensed Light"/>
              </a:rPr>
              <a:t>Perancangan Program </a:t>
            </a:r>
            <a:r>
              <a:rPr lang="en-US" sz="2000" dirty="0" err="1">
                <a:latin typeface="Abadi MT Condensed Light"/>
                <a:cs typeface="Abadi MT Condensed Light"/>
              </a:rPr>
              <a:t>Pembudayaan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Ilmu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52627" y="4542444"/>
            <a:ext cx="3818344" cy="22043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+mj-lt"/>
              <a:buAutoNum type="arabicPeriod" startAt="4"/>
            </a:pPr>
            <a:r>
              <a:rPr lang="en-US" sz="2000" dirty="0" err="1">
                <a:latin typeface="Abadi MT Condensed Light"/>
                <a:cs typeface="Abadi MT Condensed Light"/>
              </a:rPr>
              <a:t>Operasi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Perpustakaan</a:t>
            </a:r>
            <a:r>
              <a:rPr lang="en-US" sz="2000" dirty="0">
                <a:latin typeface="Abadi MT Condensed Light"/>
                <a:cs typeface="Abadi MT Condensed Light"/>
              </a:rPr>
              <a:t> JKR Perlis</a:t>
            </a:r>
          </a:p>
        </p:txBody>
      </p:sp>
      <p:sp>
        <p:nvSpPr>
          <p:cNvPr id="8" name="Oval 7"/>
          <p:cNvSpPr/>
          <p:nvPr/>
        </p:nvSpPr>
        <p:spPr>
          <a:xfrm>
            <a:off x="282670" y="4551587"/>
            <a:ext cx="3699236" cy="22043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latin typeface="Abadi MT Condensed Light"/>
                <a:cs typeface="Abadi MT Condensed Light"/>
              </a:rPr>
              <a:t>Pelaksanaan Program </a:t>
            </a:r>
            <a:r>
              <a:rPr lang="en-US" sz="2000" dirty="0" err="1">
                <a:latin typeface="Abadi MT Condensed Light"/>
                <a:cs typeface="Abadi MT Condensed Light"/>
              </a:rPr>
              <a:t>Pembudayaan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Ilmu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4450944" y="6908344"/>
            <a:ext cx="3818344" cy="22043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eriod" startAt="5"/>
            </a:pPr>
            <a:r>
              <a:rPr lang="en-US" sz="2000" dirty="0">
                <a:latin typeface="Abadi MT Condensed Light"/>
                <a:cs typeface="Abadi MT Condensed Light"/>
              </a:rPr>
              <a:t>Sistem </a:t>
            </a:r>
            <a:r>
              <a:rPr lang="en-US" sz="2000" dirty="0" err="1">
                <a:latin typeface="Abadi MT Condensed Light"/>
                <a:cs typeface="Abadi MT Condensed Light"/>
              </a:rPr>
              <a:t>Pengurusan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Pengetahuan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cxnSp>
        <p:nvCxnSpPr>
          <p:cNvPr id="13" name="Straight Connector 12"/>
          <p:cNvCxnSpPr>
            <a:endCxn id="5" idx="4"/>
          </p:cNvCxnSpPr>
          <p:nvPr/>
        </p:nvCxnSpPr>
        <p:spPr>
          <a:xfrm flipH="1" flipV="1">
            <a:off x="3441705" y="2838064"/>
            <a:ext cx="820370" cy="3868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6" idx="4"/>
          </p:cNvCxnSpPr>
          <p:nvPr/>
        </p:nvCxnSpPr>
        <p:spPr>
          <a:xfrm flipV="1">
            <a:off x="8098971" y="2838064"/>
            <a:ext cx="1229728" cy="3868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6"/>
          </p:cNvCxnSpPr>
          <p:nvPr/>
        </p:nvCxnSpPr>
        <p:spPr>
          <a:xfrm flipH="1">
            <a:off x="3981906" y="5355770"/>
            <a:ext cx="622751" cy="2979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2"/>
          </p:cNvCxnSpPr>
          <p:nvPr/>
        </p:nvCxnSpPr>
        <p:spPr>
          <a:xfrm>
            <a:off x="8458158" y="5346627"/>
            <a:ext cx="394469" cy="2979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1"/>
            <a:endCxn id="10" idx="0"/>
          </p:cNvCxnSpPr>
          <p:nvPr/>
        </p:nvCxnSpPr>
        <p:spPr>
          <a:xfrm flipH="1">
            <a:off x="6360116" y="5355770"/>
            <a:ext cx="1" cy="15525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25" name="Rectangle 24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Triangle 28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6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677">
            <a:off x="2176195" y="2895249"/>
            <a:ext cx="4511658" cy="6204857"/>
          </a:xfrm>
          <a:prstGeom prst="rect">
            <a:avLst/>
          </a:prstGeom>
          <a:effectLst>
            <a:outerShdw blurRad="203200" dist="241300" dir="57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177">
            <a:off x="6579901" y="2965267"/>
            <a:ext cx="4549653" cy="6257111"/>
          </a:xfrm>
          <a:prstGeom prst="rect">
            <a:avLst/>
          </a:prstGeom>
          <a:effectLst>
            <a:outerShdw blurRad="342900" dist="190500" dir="294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nip Diagonal Corner Rectangle 4"/>
          <p:cNvSpPr/>
          <p:nvPr/>
        </p:nvSpPr>
        <p:spPr>
          <a:xfrm>
            <a:off x="1368335" y="778944"/>
            <a:ext cx="10008324" cy="14124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1. Pegawai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, JKR Perlis</a:t>
            </a:r>
            <a:endParaRPr lang="en-US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7" name="Rectangle 6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mages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9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061357" y="778944"/>
            <a:ext cx="10744200" cy="14124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2. Perancangan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endParaRPr lang="en-US" sz="3600" b="1" dirty="0">
              <a:latin typeface="Abadi MT Condensed Light"/>
              <a:cs typeface="Abadi MT Condensed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041">
            <a:off x="553512" y="3127661"/>
            <a:ext cx="11759888" cy="6493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5271" y="2565817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Takwim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JKR Perlis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89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24854"/>
              </p:ext>
            </p:extLst>
          </p:nvPr>
        </p:nvGraphicFramePr>
        <p:xfrm>
          <a:off x="1039044" y="2827866"/>
          <a:ext cx="10854142" cy="588879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59785">
                  <a:extLst>
                    <a:ext uri="{9D8B030D-6E8A-4147-A177-3AD203B41FA5}">
                      <a16:colId xmlns:a16="http://schemas.microsoft.com/office/drawing/2014/main" val="1775349740"/>
                    </a:ext>
                  </a:extLst>
                </a:gridCol>
                <a:gridCol w="2344571">
                  <a:extLst>
                    <a:ext uri="{9D8B030D-6E8A-4147-A177-3AD203B41FA5}">
                      <a16:colId xmlns:a16="http://schemas.microsoft.com/office/drawing/2014/main" val="3884666672"/>
                    </a:ext>
                  </a:extLst>
                </a:gridCol>
                <a:gridCol w="2636520">
                  <a:extLst>
                    <a:ext uri="{9D8B030D-6E8A-4147-A177-3AD203B41FA5}">
                      <a16:colId xmlns:a16="http://schemas.microsoft.com/office/drawing/2014/main" val="3422042813"/>
                    </a:ext>
                  </a:extLst>
                </a:gridCol>
                <a:gridCol w="4913266">
                  <a:extLst>
                    <a:ext uri="{9D8B030D-6E8A-4147-A177-3AD203B41FA5}">
                      <a16:colId xmlns:a16="http://schemas.microsoft.com/office/drawing/2014/main" val="1406626213"/>
                    </a:ext>
                  </a:extLst>
                </a:gridCol>
              </a:tblGrid>
              <a:tr h="8639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Bahagian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Tajuk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1932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“Do and Don't”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MY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Pembinaan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98727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 Kewangan / Perolehan Kerajaan / Jabatan Akauntan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12554"/>
                  </a:ext>
                </a:extLst>
              </a:tr>
              <a:tr h="1035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Arkitek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lukisan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rekabentuk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77158"/>
                  </a:ext>
                </a:extLst>
              </a:tr>
              <a:tr h="959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Bangunan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Kursus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Keterampilan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Tempat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53902"/>
                  </a:ext>
                </a:extLst>
              </a:tr>
              <a:tr h="95949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Mekanikal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Ogos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kenderaan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293914"/>
            <a:ext cx="10744200" cy="18164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2.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Perancangan</a:t>
            </a:r>
            <a:r>
              <a:rPr lang="en-US" sz="3600" b="1" dirty="0">
                <a:latin typeface="Abadi MT Condensed Light"/>
                <a:cs typeface="Abadi MT Condensed Light"/>
              </a:rPr>
              <a:t>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…)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9044" y="2110325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1212357" y="3339615"/>
            <a:ext cx="8881141" cy="2081472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45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Senarai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kursus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dalaman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yang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telah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badi MT Condensed Light"/>
                <a:cs typeface="Abadi MT Condensed Light"/>
              </a:rPr>
              <a:t>dilaksanakan</a:t>
            </a:r>
            <a:r>
              <a:rPr lang="en-US" sz="39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:</a:t>
            </a:r>
          </a:p>
          <a:p>
            <a:endParaRPr lang="en-US" sz="39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endParaRPr lang="en-US" sz="39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41218"/>
              </p:ext>
            </p:extLst>
          </p:nvPr>
        </p:nvGraphicFramePr>
        <p:xfrm>
          <a:off x="795204" y="2647353"/>
          <a:ext cx="10854142" cy="596324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959785">
                  <a:extLst>
                    <a:ext uri="{9D8B030D-6E8A-4147-A177-3AD203B41FA5}">
                      <a16:colId xmlns:a16="http://schemas.microsoft.com/office/drawing/2014/main" val="1775349740"/>
                    </a:ext>
                  </a:extLst>
                </a:gridCol>
                <a:gridCol w="2298851">
                  <a:extLst>
                    <a:ext uri="{9D8B030D-6E8A-4147-A177-3AD203B41FA5}">
                      <a16:colId xmlns:a16="http://schemas.microsoft.com/office/drawing/2014/main" val="3884666672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3422042813"/>
                    </a:ext>
                  </a:extLst>
                </a:gridCol>
                <a:gridCol w="4837066">
                  <a:extLst>
                    <a:ext uri="{9D8B030D-6E8A-4147-A177-3AD203B41FA5}">
                      <a16:colId xmlns:a16="http://schemas.microsoft.com/office/drawing/2014/main" val="1406626213"/>
                    </a:ext>
                  </a:extLst>
                </a:gridCol>
              </a:tblGrid>
              <a:tr h="8639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Bahagian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Tajuk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1932"/>
                  </a:ext>
                </a:extLst>
              </a:tr>
              <a:tr h="66450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BKPS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Penjadualan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9872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Manager VS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1255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Ukur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Perlantikan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Perunding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777158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Pentadbiran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Konvensional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3539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Lesson Learnt-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Penamatan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Kontrak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 Bayaran Interim dan GST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nip Diagonal Corner Rectangle 4"/>
          <p:cNvSpPr/>
          <p:nvPr/>
        </p:nvSpPr>
        <p:spPr>
          <a:xfrm>
            <a:off x="1094015" y="293914"/>
            <a:ext cx="10744200" cy="181641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2.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Perancangan</a:t>
            </a:r>
            <a:r>
              <a:rPr lang="en-US" sz="3600" b="1" dirty="0">
                <a:latin typeface="Abadi MT Condensed Light"/>
                <a:cs typeface="Abadi MT Condensed Light"/>
              </a:rPr>
              <a:t>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(</a:t>
            </a:r>
            <a:r>
              <a:rPr lang="en-US" sz="3600" b="1" dirty="0" err="1">
                <a:latin typeface="Abadi MT Condensed Light"/>
                <a:cs typeface="Abadi MT Condensed Light"/>
              </a:rPr>
              <a:t>samb</a:t>
            </a:r>
            <a:r>
              <a:rPr lang="en-US" sz="3600" b="1" dirty="0">
                <a:latin typeface="Abadi MT Condensed Light"/>
                <a:cs typeface="Abadi MT Condensed Light"/>
              </a:rPr>
              <a:t>…)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8" name="Rectangle 7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9044" y="2110325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Perkongsian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 flipH="1" flipV="1">
            <a:off x="6124301" y="6270171"/>
            <a:ext cx="23949" cy="19584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235232" y="6088486"/>
            <a:ext cx="1891939" cy="112189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4"/>
          </p:cNvCxnSpPr>
          <p:nvPr/>
        </p:nvCxnSpPr>
        <p:spPr>
          <a:xfrm flipV="1">
            <a:off x="6148250" y="4530187"/>
            <a:ext cx="0" cy="98202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22471" y="5063477"/>
            <a:ext cx="913315" cy="69442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22471" y="6416806"/>
            <a:ext cx="1190900" cy="95476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726109" y="4762749"/>
            <a:ext cx="887354" cy="78563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nip Diagonal Corner Rectangle 5"/>
          <p:cNvSpPr/>
          <p:nvPr/>
        </p:nvSpPr>
        <p:spPr>
          <a:xfrm>
            <a:off x="1303021" y="791935"/>
            <a:ext cx="10008324" cy="191860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badi MT Condensed Light"/>
                <a:cs typeface="Abadi MT Condensed Light"/>
              </a:rPr>
              <a:t>3. Pelaksanaan Program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Pembudayaan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Ilmu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oleh</a:t>
            </a:r>
            <a:r>
              <a:rPr lang="en-US" sz="3600" b="1" dirty="0">
                <a:latin typeface="Abadi MT Condensed Light"/>
                <a:cs typeface="Abadi MT Condensed Light"/>
              </a:rPr>
              <a:t> </a:t>
            </a:r>
            <a:r>
              <a:rPr lang="en-US" sz="3600" b="1" dirty="0" err="1">
                <a:latin typeface="Abadi MT Condensed Light"/>
                <a:cs typeface="Abadi MT Condensed Light"/>
              </a:rPr>
              <a:t>JKPPPi</a:t>
            </a:r>
            <a:r>
              <a:rPr lang="en-US" sz="3600" b="1" dirty="0">
                <a:latin typeface="Abadi MT Condensed Light"/>
                <a:cs typeface="Abadi MT Condensed Light"/>
              </a:rPr>
              <a:t> di </a:t>
            </a:r>
            <a:r>
              <a:rPr lang="en-US" sz="3600" b="1" dirty="0" err="1">
                <a:latin typeface="Abadi MT Condensed Light"/>
                <a:cs typeface="Abadi MT Condensed Light"/>
              </a:rPr>
              <a:t>peringkat</a:t>
            </a:r>
            <a:r>
              <a:rPr lang="en-US" sz="3600" b="1" dirty="0">
                <a:latin typeface="Abadi MT Condensed Light"/>
                <a:cs typeface="Abadi MT Condensed Light"/>
              </a:rPr>
              <a:t>  </a:t>
            </a:r>
            <a:r>
              <a:rPr lang="en-US" sz="3600" b="1" dirty="0" err="1">
                <a:latin typeface="Abadi MT Condensed Light"/>
                <a:cs typeface="Abadi MT Condensed Light"/>
              </a:rPr>
              <a:t>Bahagian</a:t>
            </a:r>
            <a:r>
              <a:rPr lang="en-US" sz="3600" b="1" dirty="0">
                <a:latin typeface="Abadi MT Condensed Light"/>
                <a:cs typeface="Abadi MT Condensed Light"/>
              </a:rPr>
              <a:t> JKR </a:t>
            </a:r>
            <a:r>
              <a:rPr lang="en-US" sz="3600" b="1" dirty="0" err="1">
                <a:latin typeface="Abadi MT Condensed Light"/>
                <a:cs typeface="Abadi MT Condensed Light"/>
              </a:rPr>
              <a:t>Negeri</a:t>
            </a:r>
            <a:r>
              <a:rPr lang="en-US" sz="3600" b="1" dirty="0">
                <a:latin typeface="Abadi MT Condensed Light"/>
                <a:cs typeface="Abadi MT Condensed Light"/>
              </a:rPr>
              <a:t> Perlis</a:t>
            </a:r>
            <a:endParaRPr lang="en-US" sz="3600" b="1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4328159" y="5310561"/>
            <a:ext cx="3592285" cy="1453243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PROGRAM PEMBUDAYAAN ILMU</a:t>
            </a:r>
          </a:p>
        </p:txBody>
      </p:sp>
      <p:sp>
        <p:nvSpPr>
          <p:cNvPr id="8" name="Oval 7"/>
          <p:cNvSpPr/>
          <p:nvPr/>
        </p:nvSpPr>
        <p:spPr>
          <a:xfrm>
            <a:off x="339088" y="3938261"/>
            <a:ext cx="3592286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buClr>
                <a:schemeClr val="bg1"/>
              </a:buClr>
              <a:buFont typeface="+mj-lt"/>
              <a:buAutoNum type="arabicParenR"/>
            </a:pPr>
            <a:r>
              <a:rPr lang="en-US" sz="2000" dirty="0">
                <a:latin typeface="Abadi MT Condensed Light"/>
                <a:cs typeface="Abadi MT Condensed Light"/>
              </a:rPr>
              <a:t>Kursus / </a:t>
            </a:r>
            <a:r>
              <a:rPr lang="en-US" sz="2000" dirty="0" err="1">
                <a:latin typeface="Abadi MT Condensed Light"/>
                <a:cs typeface="Abadi MT Condensed Light"/>
              </a:rPr>
              <a:t>Bengkel</a:t>
            </a:r>
            <a:r>
              <a:rPr lang="en-US" sz="2000" dirty="0">
                <a:latin typeface="Abadi MT Condensed Light"/>
                <a:cs typeface="Abadi MT Condensed Light"/>
              </a:rPr>
              <a:t> / Team Building</a:t>
            </a:r>
          </a:p>
        </p:txBody>
      </p:sp>
      <p:sp>
        <p:nvSpPr>
          <p:cNvPr id="9" name="Oval 8"/>
          <p:cNvSpPr/>
          <p:nvPr/>
        </p:nvSpPr>
        <p:spPr>
          <a:xfrm>
            <a:off x="4164871" y="2832016"/>
            <a:ext cx="3966757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arenR" startAt="2"/>
            </a:pPr>
            <a:r>
              <a:rPr lang="en-US" sz="2000" dirty="0">
                <a:latin typeface="Abadi MT Condensed Light"/>
                <a:cs typeface="Abadi MT Condensed Light"/>
              </a:rPr>
              <a:t>Ceramah </a:t>
            </a:r>
            <a:r>
              <a:rPr lang="en-US" sz="2000" dirty="0" err="1">
                <a:latin typeface="Abadi MT Condensed Light"/>
                <a:cs typeface="Abadi MT Condensed Light"/>
              </a:rPr>
              <a:t>Motivasi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60352" y="3938261"/>
            <a:ext cx="4136575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+mj-lt"/>
              <a:buAutoNum type="arabicParenR" startAt="3"/>
            </a:pPr>
            <a:r>
              <a:rPr lang="en-US" sz="2000" dirty="0">
                <a:latin typeface="Abadi MT Condensed Light"/>
                <a:cs typeface="Abadi MT Condensed Light"/>
              </a:rPr>
              <a:t>Hebahan </a:t>
            </a:r>
            <a:r>
              <a:rPr lang="en-US" sz="2000" dirty="0" err="1">
                <a:latin typeface="Abadi MT Condensed Light"/>
                <a:cs typeface="Abadi MT Condensed Light"/>
              </a:rPr>
              <a:t>buku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penulisan</a:t>
            </a:r>
            <a:r>
              <a:rPr lang="en-US" sz="2000" dirty="0">
                <a:latin typeface="Abadi MT Condensed Light"/>
                <a:cs typeface="Abadi MT Condensed Light"/>
              </a:rPr>
              <a:t> JKR (</a:t>
            </a:r>
            <a:r>
              <a:rPr lang="en-US" sz="2000" dirty="0" err="1">
                <a:latin typeface="Abadi MT Condensed Light"/>
                <a:cs typeface="Abadi MT Condensed Light"/>
              </a:rPr>
              <a:t>Simpanan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Perpustakaan</a:t>
            </a:r>
            <a:r>
              <a:rPr lang="en-US" sz="2000" dirty="0">
                <a:latin typeface="Abadi MT Condensed Light"/>
                <a:cs typeface="Abadi MT Condensed Light"/>
              </a:rPr>
              <a:t>)</a:t>
            </a:r>
          </a:p>
        </p:txBody>
      </p:sp>
      <p:sp>
        <p:nvSpPr>
          <p:cNvPr id="14" name="Oval 13"/>
          <p:cNvSpPr/>
          <p:nvPr/>
        </p:nvSpPr>
        <p:spPr>
          <a:xfrm>
            <a:off x="163009" y="6530405"/>
            <a:ext cx="3966757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arenR" startAt="6"/>
            </a:pPr>
            <a:r>
              <a:rPr lang="en-US" sz="2000" dirty="0" err="1">
                <a:latin typeface="Abadi MT Condensed Light"/>
                <a:cs typeface="Abadi MT Condensed Light"/>
              </a:rPr>
              <a:t>Perkongsian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ilmu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33443" y="8137264"/>
            <a:ext cx="7168158" cy="1561971"/>
            <a:chOff x="5633443" y="8137264"/>
            <a:chExt cx="7168158" cy="1561971"/>
          </a:xfrm>
        </p:grpSpPr>
        <p:sp>
          <p:nvSpPr>
            <p:cNvPr id="39" name="Rectangle 38"/>
            <p:cNvSpPr/>
            <p:nvPr/>
          </p:nvSpPr>
          <p:spPr>
            <a:xfrm>
              <a:off x="9499211" y="8542738"/>
              <a:ext cx="3302390" cy="44608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19457" y="8813078"/>
              <a:ext cx="4082143" cy="78812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images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51324" y="8137264"/>
              <a:ext cx="2054725" cy="116601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633443" y="9218926"/>
              <a:ext cx="4523015" cy="3782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>
              <a:off x="10251324" y="9117583"/>
              <a:ext cx="1027363" cy="185696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/>
            <p:cNvSpPr/>
            <p:nvPr/>
          </p:nvSpPr>
          <p:spPr>
            <a:xfrm rot="10173201">
              <a:off x="11011782" y="9249654"/>
              <a:ext cx="1497873" cy="449581"/>
            </a:xfrm>
            <a:prstGeom prst="rt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8387438" y="6763804"/>
            <a:ext cx="3842661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+mj-lt"/>
              <a:buAutoNum type="arabicParenR" startAt="4"/>
            </a:pPr>
            <a:r>
              <a:rPr lang="en-US" sz="2000" dirty="0">
                <a:latin typeface="Abadi MT Condensed Light"/>
                <a:cs typeface="Abadi MT Condensed Light"/>
              </a:rPr>
              <a:t>Penyampaian </a:t>
            </a:r>
            <a:r>
              <a:rPr lang="en-US" sz="2000" dirty="0" err="1">
                <a:latin typeface="Abadi MT Condensed Light"/>
                <a:cs typeface="Abadi MT Condensed Light"/>
              </a:rPr>
              <a:t>amanat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oleh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pihak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pengurusan</a:t>
            </a:r>
            <a:r>
              <a:rPr lang="en-US" sz="2000" dirty="0">
                <a:latin typeface="Abadi MT Condensed Light"/>
                <a:cs typeface="Abadi MT Condensed Light"/>
              </a:rPr>
              <a:t> JKR</a:t>
            </a:r>
          </a:p>
        </p:txBody>
      </p:sp>
      <p:sp>
        <p:nvSpPr>
          <p:cNvPr id="12" name="Oval 11"/>
          <p:cNvSpPr/>
          <p:nvPr/>
        </p:nvSpPr>
        <p:spPr>
          <a:xfrm>
            <a:off x="4164871" y="7745830"/>
            <a:ext cx="3966757" cy="16981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Font typeface="+mj-lt"/>
              <a:buAutoNum type="arabicParenR" startAt="5"/>
            </a:pPr>
            <a:r>
              <a:rPr lang="en-US" sz="2000" dirty="0" err="1">
                <a:latin typeface="Abadi MT Condensed Light"/>
                <a:cs typeface="Abadi MT Condensed Light"/>
              </a:rPr>
              <a:t>Lawatan</a:t>
            </a:r>
            <a:r>
              <a:rPr lang="en-US" sz="2000" dirty="0">
                <a:latin typeface="Abadi MT Condensed Light"/>
                <a:cs typeface="Abadi MT Condensed Light"/>
              </a:rPr>
              <a:t> </a:t>
            </a:r>
            <a:r>
              <a:rPr lang="en-US" sz="2000" dirty="0" err="1">
                <a:latin typeface="Abadi MT Condensed Light"/>
                <a:cs typeface="Abadi MT Condensed Light"/>
              </a:rPr>
              <a:t>Teknikal</a:t>
            </a:r>
            <a:endParaRPr lang="en-US" sz="2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23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1776</TotalTime>
  <Words>883</Words>
  <Application>Microsoft Office PowerPoint</Application>
  <PresentationFormat>A3 Paper (297x420 mm)</PresentationFormat>
  <Paragraphs>249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Abadi MT Condensed Extra Bold</vt:lpstr>
      <vt:lpstr>Abadi MT Condensed Light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Laporan Pembudayaan Ilmu  JKR NEGERI PERLIS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Pembudayaan Ilmu  Cawangan Arkitek</dc:title>
  <dc:creator>UPMD</dc:creator>
  <cp:lastModifiedBy>Administrator</cp:lastModifiedBy>
  <cp:revision>85</cp:revision>
  <cp:lastPrinted>2017-03-02T03:24:01Z</cp:lastPrinted>
  <dcterms:created xsi:type="dcterms:W3CDTF">2015-09-09T23:35:19Z</dcterms:created>
  <dcterms:modified xsi:type="dcterms:W3CDTF">2017-03-03T02:45:58Z</dcterms:modified>
</cp:coreProperties>
</file>