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61" r:id="rId3"/>
    <p:sldId id="262" r:id="rId4"/>
    <p:sldId id="264" r:id="rId5"/>
    <p:sldId id="292" r:id="rId6"/>
    <p:sldId id="263" r:id="rId7"/>
    <p:sldId id="303" r:id="rId8"/>
    <p:sldId id="299" r:id="rId9"/>
    <p:sldId id="289" r:id="rId10"/>
    <p:sldId id="300" r:id="rId11"/>
    <p:sldId id="267" r:id="rId12"/>
    <p:sldId id="294" r:id="rId13"/>
    <p:sldId id="271" r:id="rId14"/>
    <p:sldId id="285" r:id="rId15"/>
    <p:sldId id="295" r:id="rId16"/>
    <p:sldId id="291" r:id="rId17"/>
    <p:sldId id="272" r:id="rId18"/>
    <p:sldId id="274" r:id="rId19"/>
    <p:sldId id="276" r:id="rId20"/>
    <p:sldId id="275" r:id="rId21"/>
    <p:sldId id="301" r:id="rId22"/>
    <p:sldId id="279" r:id="rId23"/>
    <p:sldId id="280" r:id="rId24"/>
    <p:sldId id="284" r:id="rId25"/>
    <p:sldId id="290" r:id="rId26"/>
    <p:sldId id="269" r:id="rId27"/>
    <p:sldId id="286" r:id="rId28"/>
    <p:sldId id="302" r:id="rId29"/>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53" autoAdjust="0"/>
  </p:normalViewPr>
  <p:slideViewPr>
    <p:cSldViewPr>
      <p:cViewPr>
        <p:scale>
          <a:sx n="80" d="100"/>
          <a:sy n="80" d="100"/>
        </p:scale>
        <p:origin x="-804" y="-48"/>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B8EE2-69A7-4E38-8D01-F413993BB57F}"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en-US"/>
        </a:p>
      </dgm:t>
    </dgm:pt>
    <dgm:pt modelId="{FD7438E2-71D5-4322-BC05-A773650736B6}">
      <dgm:prSet phldrT="[Text]" custT="1"/>
      <dgm:spPr/>
      <dgm:t>
        <a:bodyPr/>
        <a:lstStyle/>
        <a:p>
          <a:endParaRPr lang="en-US" sz="2000" dirty="0"/>
        </a:p>
      </dgm:t>
    </dgm:pt>
    <dgm:pt modelId="{E1C7846A-4891-4042-A0E1-E182A01887C6}" type="parTrans" cxnId="{B1A3FF30-6285-468B-AA2A-2B40A39FD4FE}">
      <dgm:prSet/>
      <dgm:spPr/>
      <dgm:t>
        <a:bodyPr/>
        <a:lstStyle/>
        <a:p>
          <a:endParaRPr lang="en-US"/>
        </a:p>
      </dgm:t>
    </dgm:pt>
    <dgm:pt modelId="{7B00CDD3-AF29-4663-8B54-04E80AEAAC20}" type="sibTrans" cxnId="{B1A3FF30-6285-468B-AA2A-2B40A39FD4FE}">
      <dgm:prSet/>
      <dgm:spPr/>
      <dgm:t>
        <a:bodyPr/>
        <a:lstStyle/>
        <a:p>
          <a:endParaRPr lang="en-US"/>
        </a:p>
      </dgm:t>
    </dgm:pt>
    <dgm:pt modelId="{5EADD192-B355-471F-83D5-24C6A140D261}">
      <dgm:prSet phldrT="[Text]" custT="1"/>
      <dgm:spPr/>
      <dgm:t>
        <a:bodyPr/>
        <a:lstStyle/>
        <a:p>
          <a:r>
            <a:rPr lang="en-US" sz="1400" smtClean="0"/>
            <a:t>Tidak menjangka risiko yang akan berlaku</a:t>
          </a:r>
          <a:endParaRPr lang="en-US" sz="1400" dirty="0"/>
        </a:p>
      </dgm:t>
    </dgm:pt>
    <dgm:pt modelId="{73C96BAF-0D2B-46DD-B583-1FE7723DC9BE}" type="parTrans" cxnId="{608A7478-5A84-4BCB-BFE9-0991F0D97A78}">
      <dgm:prSet/>
      <dgm:spPr/>
      <dgm:t>
        <a:bodyPr/>
        <a:lstStyle/>
        <a:p>
          <a:endParaRPr lang="en-US"/>
        </a:p>
      </dgm:t>
    </dgm:pt>
    <dgm:pt modelId="{2DF490CA-9BDC-4227-884A-1F9D1FD5CF40}" type="sibTrans" cxnId="{608A7478-5A84-4BCB-BFE9-0991F0D97A78}">
      <dgm:prSet/>
      <dgm:spPr/>
      <dgm:t>
        <a:bodyPr/>
        <a:lstStyle/>
        <a:p>
          <a:endParaRPr lang="en-US"/>
        </a:p>
      </dgm:t>
    </dgm:pt>
    <dgm:pt modelId="{9124F1D8-15A3-44D1-ADCA-7F8511FF875B}">
      <dgm:prSet phldrT="[Text]" custT="1"/>
      <dgm:spPr/>
      <dgm:t>
        <a:bodyPr/>
        <a:lstStyle/>
        <a:p>
          <a:r>
            <a:rPr lang="en-US" sz="1400" smtClean="0"/>
            <a:t>Tiada perancangan &amp; pemantauan</a:t>
          </a:r>
          <a:endParaRPr lang="en-US" sz="1400" dirty="0"/>
        </a:p>
      </dgm:t>
    </dgm:pt>
    <dgm:pt modelId="{6F59B2D6-687C-49B9-853E-DD051B3B1E3F}" type="parTrans" cxnId="{F9936298-F911-4C42-9A0F-CA9EC782F640}">
      <dgm:prSet/>
      <dgm:spPr/>
      <dgm:t>
        <a:bodyPr/>
        <a:lstStyle/>
        <a:p>
          <a:endParaRPr lang="en-US"/>
        </a:p>
      </dgm:t>
    </dgm:pt>
    <dgm:pt modelId="{2D65CB3E-6323-47E1-8F29-933C67F89E78}" type="sibTrans" cxnId="{F9936298-F911-4C42-9A0F-CA9EC782F640}">
      <dgm:prSet/>
      <dgm:spPr/>
      <dgm:t>
        <a:bodyPr/>
        <a:lstStyle/>
        <a:p>
          <a:endParaRPr lang="en-US"/>
        </a:p>
      </dgm:t>
    </dgm:pt>
    <dgm:pt modelId="{E797CDB4-54BE-4FC5-9D23-0AC28780AE8E}">
      <dgm:prSet phldrT="[Text]" custT="1"/>
      <dgm:spPr/>
      <dgm:t>
        <a:bodyPr/>
        <a:lstStyle/>
        <a:p>
          <a:r>
            <a:rPr lang="en-US" sz="1400" smtClean="0"/>
            <a:t>Ketiadaan metodologi kerja yang berkesan</a:t>
          </a:r>
          <a:endParaRPr lang="en-US" sz="1400" dirty="0"/>
        </a:p>
      </dgm:t>
    </dgm:pt>
    <dgm:pt modelId="{88B5CD91-3291-4EFB-9983-E8D8FCEE801E}" type="parTrans" cxnId="{02D3C9CE-0669-494A-91BE-DE08F6664032}">
      <dgm:prSet/>
      <dgm:spPr/>
      <dgm:t>
        <a:bodyPr/>
        <a:lstStyle/>
        <a:p>
          <a:endParaRPr lang="en-US"/>
        </a:p>
      </dgm:t>
    </dgm:pt>
    <dgm:pt modelId="{7FF12706-3CFC-4574-AFE2-07C0A0E7BA38}" type="sibTrans" cxnId="{02D3C9CE-0669-494A-91BE-DE08F6664032}">
      <dgm:prSet/>
      <dgm:spPr/>
      <dgm:t>
        <a:bodyPr/>
        <a:lstStyle/>
        <a:p>
          <a:endParaRPr lang="en-US"/>
        </a:p>
      </dgm:t>
    </dgm:pt>
    <dgm:pt modelId="{DFB846A3-6DC4-41B9-8E31-B3E273C1A08B}">
      <dgm:prSet phldrT="[Text]" custT="1"/>
      <dgm:spPr/>
      <dgm:t>
        <a:bodyPr/>
        <a:lstStyle/>
        <a:p>
          <a:r>
            <a:rPr lang="en-US" sz="1400" smtClean="0"/>
            <a:t>Ketiadaan sumber manusia &amp; bajet yang mencukupi</a:t>
          </a:r>
          <a:endParaRPr lang="en-US" sz="1400" dirty="0"/>
        </a:p>
      </dgm:t>
    </dgm:pt>
    <dgm:pt modelId="{4526FF9F-F052-43CC-9072-6AE0751FDC07}" type="parTrans" cxnId="{D5396C97-BA5F-473E-B10D-C45300F90B10}">
      <dgm:prSet/>
      <dgm:spPr/>
      <dgm:t>
        <a:bodyPr/>
        <a:lstStyle/>
        <a:p>
          <a:endParaRPr lang="en-US"/>
        </a:p>
      </dgm:t>
    </dgm:pt>
    <dgm:pt modelId="{061D189B-874F-4EF8-9B5F-8620C47BE924}" type="sibTrans" cxnId="{D5396C97-BA5F-473E-B10D-C45300F90B10}">
      <dgm:prSet/>
      <dgm:spPr/>
      <dgm:t>
        <a:bodyPr/>
        <a:lstStyle/>
        <a:p>
          <a:endParaRPr lang="en-US"/>
        </a:p>
      </dgm:t>
    </dgm:pt>
    <dgm:pt modelId="{D3148BF4-7123-423F-BC3E-92E7AFDB915A}">
      <dgm:prSet custT="1"/>
      <dgm:spPr/>
      <dgm:t>
        <a:bodyPr/>
        <a:lstStyle/>
        <a:p>
          <a:r>
            <a:rPr lang="en-US" sz="1400" smtClean="0"/>
            <a:t>Ketiadaan kaedah penilaian  prestasi aset</a:t>
          </a:r>
          <a:endParaRPr lang="en-US" sz="1400" dirty="0"/>
        </a:p>
      </dgm:t>
    </dgm:pt>
    <dgm:pt modelId="{9752A73D-4F45-46EB-8B9A-B7DA3A8E7E16}" type="parTrans" cxnId="{B00B70D8-4BD3-42BC-85F3-D477B288BB37}">
      <dgm:prSet/>
      <dgm:spPr/>
      <dgm:t>
        <a:bodyPr/>
        <a:lstStyle/>
        <a:p>
          <a:endParaRPr lang="en-US"/>
        </a:p>
      </dgm:t>
    </dgm:pt>
    <dgm:pt modelId="{380CEA50-FF0C-4031-926D-00CCC444B74F}" type="sibTrans" cxnId="{B00B70D8-4BD3-42BC-85F3-D477B288BB37}">
      <dgm:prSet/>
      <dgm:spPr/>
      <dgm:t>
        <a:bodyPr/>
        <a:lstStyle/>
        <a:p>
          <a:endParaRPr lang="en-US"/>
        </a:p>
      </dgm:t>
    </dgm:pt>
    <dgm:pt modelId="{C033F2B2-6FAB-468B-B6EE-1D313631003D}">
      <dgm:prSet custT="1"/>
      <dgm:spPr/>
      <dgm:t>
        <a:bodyPr/>
        <a:lstStyle/>
        <a:p>
          <a:r>
            <a:rPr lang="en-US" sz="1400" smtClean="0"/>
            <a:t>Kepimpinan &amp; budaya penyenggaraan</a:t>
          </a:r>
          <a:endParaRPr lang="en-US" sz="1400" dirty="0"/>
        </a:p>
      </dgm:t>
    </dgm:pt>
    <dgm:pt modelId="{9BF554E2-625F-4A3B-83B5-58635BC9B583}" type="parTrans" cxnId="{475F54F6-8BAC-49AA-B059-AEF51CE91704}">
      <dgm:prSet/>
      <dgm:spPr/>
      <dgm:t>
        <a:bodyPr/>
        <a:lstStyle/>
        <a:p>
          <a:endParaRPr lang="en-US"/>
        </a:p>
      </dgm:t>
    </dgm:pt>
    <dgm:pt modelId="{D26F8F2A-C0DE-49D5-B2EF-4C5B972B3B4D}" type="sibTrans" cxnId="{475F54F6-8BAC-49AA-B059-AEF51CE91704}">
      <dgm:prSet/>
      <dgm:spPr/>
      <dgm:t>
        <a:bodyPr/>
        <a:lstStyle/>
        <a:p>
          <a:endParaRPr lang="en-US"/>
        </a:p>
      </dgm:t>
    </dgm:pt>
    <dgm:pt modelId="{1C91B1FD-1E4B-4168-9490-53EA70799593}">
      <dgm:prSet/>
      <dgm:spPr/>
      <dgm:t>
        <a:bodyPr/>
        <a:lstStyle/>
        <a:p>
          <a:endParaRPr lang="en-US" dirty="0"/>
        </a:p>
      </dgm:t>
    </dgm:pt>
    <dgm:pt modelId="{482CAB46-9D87-44CF-B3E2-9882B02285D0}" type="parTrans" cxnId="{73C8199D-05AC-4DF5-8CF4-49B4C2971DF0}">
      <dgm:prSet/>
      <dgm:spPr/>
      <dgm:t>
        <a:bodyPr/>
        <a:lstStyle/>
        <a:p>
          <a:endParaRPr lang="en-US"/>
        </a:p>
      </dgm:t>
    </dgm:pt>
    <dgm:pt modelId="{D9C6B0A6-6414-4E7C-AF26-F69861BF887E}" type="sibTrans" cxnId="{73C8199D-05AC-4DF5-8CF4-49B4C2971DF0}">
      <dgm:prSet/>
      <dgm:spPr/>
      <dgm:t>
        <a:bodyPr/>
        <a:lstStyle/>
        <a:p>
          <a:endParaRPr lang="en-US"/>
        </a:p>
      </dgm:t>
    </dgm:pt>
    <dgm:pt modelId="{33CF1BF4-3105-46C7-ACD0-5155865EA057}">
      <dgm:prSet/>
      <dgm:spPr/>
      <dgm:t>
        <a:bodyPr/>
        <a:lstStyle/>
        <a:p>
          <a:endParaRPr lang="en-US" dirty="0"/>
        </a:p>
      </dgm:t>
    </dgm:pt>
    <dgm:pt modelId="{4A86AD8C-4A54-4B7E-84B0-101820C47F6F}" type="parTrans" cxnId="{D6B9593F-E931-45E0-B0FF-9931E0E5C8EB}">
      <dgm:prSet/>
      <dgm:spPr/>
      <dgm:t>
        <a:bodyPr/>
        <a:lstStyle/>
        <a:p>
          <a:endParaRPr lang="en-US"/>
        </a:p>
      </dgm:t>
    </dgm:pt>
    <dgm:pt modelId="{B7DA0B5B-6049-402D-AA47-C867C0AFD17C}" type="sibTrans" cxnId="{D6B9593F-E931-45E0-B0FF-9931E0E5C8EB}">
      <dgm:prSet/>
      <dgm:spPr/>
      <dgm:t>
        <a:bodyPr/>
        <a:lstStyle/>
        <a:p>
          <a:endParaRPr lang="en-US"/>
        </a:p>
      </dgm:t>
    </dgm:pt>
    <dgm:pt modelId="{2EE71C40-7D10-423C-9C53-C144BED53322}" type="pres">
      <dgm:prSet presAssocID="{297B8EE2-69A7-4E38-8D01-F413993BB57F}" presName="composite" presStyleCnt="0">
        <dgm:presLayoutVars>
          <dgm:chMax val="1"/>
          <dgm:dir/>
          <dgm:resizeHandles val="exact"/>
        </dgm:presLayoutVars>
      </dgm:prSet>
      <dgm:spPr/>
      <dgm:t>
        <a:bodyPr/>
        <a:lstStyle/>
        <a:p>
          <a:endParaRPr lang="en-MY"/>
        </a:p>
      </dgm:t>
    </dgm:pt>
    <dgm:pt modelId="{57E2CCE3-F91C-4780-B411-340E18746666}" type="pres">
      <dgm:prSet presAssocID="{297B8EE2-69A7-4E38-8D01-F413993BB57F}" presName="radial" presStyleCnt="0">
        <dgm:presLayoutVars>
          <dgm:animLvl val="ctr"/>
        </dgm:presLayoutVars>
      </dgm:prSet>
      <dgm:spPr/>
      <dgm:t>
        <a:bodyPr/>
        <a:lstStyle/>
        <a:p>
          <a:endParaRPr lang="en-MY"/>
        </a:p>
      </dgm:t>
    </dgm:pt>
    <dgm:pt modelId="{38E89E73-0348-4167-A743-05D1E00135F4}" type="pres">
      <dgm:prSet presAssocID="{FD7438E2-71D5-4322-BC05-A773650736B6}" presName="centerShape" presStyleLbl="vennNode1" presStyleIdx="0" presStyleCnt="7"/>
      <dgm:spPr/>
      <dgm:t>
        <a:bodyPr/>
        <a:lstStyle/>
        <a:p>
          <a:endParaRPr lang="en-MY"/>
        </a:p>
      </dgm:t>
    </dgm:pt>
    <dgm:pt modelId="{C45AD185-A4E8-4D17-A7C0-B42CF003DDF6}" type="pres">
      <dgm:prSet presAssocID="{5EADD192-B355-471F-83D5-24C6A140D261}" presName="node" presStyleLbl="vennNode1" presStyleIdx="1" presStyleCnt="7">
        <dgm:presLayoutVars>
          <dgm:bulletEnabled val="1"/>
        </dgm:presLayoutVars>
      </dgm:prSet>
      <dgm:spPr/>
      <dgm:t>
        <a:bodyPr/>
        <a:lstStyle/>
        <a:p>
          <a:endParaRPr lang="en-MY"/>
        </a:p>
      </dgm:t>
    </dgm:pt>
    <dgm:pt modelId="{CD91D31A-1671-46FC-BF77-4097373170BE}" type="pres">
      <dgm:prSet presAssocID="{9124F1D8-15A3-44D1-ADCA-7F8511FF875B}" presName="node" presStyleLbl="vennNode1" presStyleIdx="2" presStyleCnt="7">
        <dgm:presLayoutVars>
          <dgm:bulletEnabled val="1"/>
        </dgm:presLayoutVars>
      </dgm:prSet>
      <dgm:spPr/>
      <dgm:t>
        <a:bodyPr/>
        <a:lstStyle/>
        <a:p>
          <a:endParaRPr lang="en-MY"/>
        </a:p>
      </dgm:t>
    </dgm:pt>
    <dgm:pt modelId="{EA03D6C4-BB54-493F-A7CC-3859E10211DD}" type="pres">
      <dgm:prSet presAssocID="{E797CDB4-54BE-4FC5-9D23-0AC28780AE8E}" presName="node" presStyleLbl="vennNode1" presStyleIdx="3" presStyleCnt="7">
        <dgm:presLayoutVars>
          <dgm:bulletEnabled val="1"/>
        </dgm:presLayoutVars>
      </dgm:prSet>
      <dgm:spPr/>
      <dgm:t>
        <a:bodyPr/>
        <a:lstStyle/>
        <a:p>
          <a:endParaRPr lang="en-MY"/>
        </a:p>
      </dgm:t>
    </dgm:pt>
    <dgm:pt modelId="{949183C0-1943-4F10-B316-F9FB5B6389ED}" type="pres">
      <dgm:prSet presAssocID="{DFB846A3-6DC4-41B9-8E31-B3E273C1A08B}" presName="node" presStyleLbl="vennNode1" presStyleIdx="4" presStyleCnt="7">
        <dgm:presLayoutVars>
          <dgm:bulletEnabled val="1"/>
        </dgm:presLayoutVars>
      </dgm:prSet>
      <dgm:spPr/>
      <dgm:t>
        <a:bodyPr/>
        <a:lstStyle/>
        <a:p>
          <a:endParaRPr lang="en-MY"/>
        </a:p>
      </dgm:t>
    </dgm:pt>
    <dgm:pt modelId="{BFC0A11E-AFBB-468B-9C0A-4FF3FE67AAD5}" type="pres">
      <dgm:prSet presAssocID="{D3148BF4-7123-423F-BC3E-92E7AFDB915A}" presName="node" presStyleLbl="vennNode1" presStyleIdx="5" presStyleCnt="7">
        <dgm:presLayoutVars>
          <dgm:bulletEnabled val="1"/>
        </dgm:presLayoutVars>
      </dgm:prSet>
      <dgm:spPr/>
      <dgm:t>
        <a:bodyPr/>
        <a:lstStyle/>
        <a:p>
          <a:endParaRPr lang="en-MY"/>
        </a:p>
      </dgm:t>
    </dgm:pt>
    <dgm:pt modelId="{68E60404-0DAE-4309-9DA6-B15308672F2D}" type="pres">
      <dgm:prSet presAssocID="{C033F2B2-6FAB-468B-B6EE-1D313631003D}" presName="node" presStyleLbl="vennNode1" presStyleIdx="6" presStyleCnt="7">
        <dgm:presLayoutVars>
          <dgm:bulletEnabled val="1"/>
        </dgm:presLayoutVars>
      </dgm:prSet>
      <dgm:spPr/>
      <dgm:t>
        <a:bodyPr/>
        <a:lstStyle/>
        <a:p>
          <a:endParaRPr lang="en-MY"/>
        </a:p>
      </dgm:t>
    </dgm:pt>
  </dgm:ptLst>
  <dgm:cxnLst>
    <dgm:cxn modelId="{E7D0587F-D321-4A4E-AA5C-1C8501DE3F4C}" type="presOf" srcId="{9124F1D8-15A3-44D1-ADCA-7F8511FF875B}" destId="{CD91D31A-1671-46FC-BF77-4097373170BE}" srcOrd="0" destOrd="0" presId="urn:microsoft.com/office/officeart/2005/8/layout/radial3"/>
    <dgm:cxn modelId="{608A7478-5A84-4BCB-BFE9-0991F0D97A78}" srcId="{FD7438E2-71D5-4322-BC05-A773650736B6}" destId="{5EADD192-B355-471F-83D5-24C6A140D261}" srcOrd="0" destOrd="0" parTransId="{73C96BAF-0D2B-46DD-B583-1FE7723DC9BE}" sibTransId="{2DF490CA-9BDC-4227-884A-1F9D1FD5CF40}"/>
    <dgm:cxn modelId="{B00B70D8-4BD3-42BC-85F3-D477B288BB37}" srcId="{FD7438E2-71D5-4322-BC05-A773650736B6}" destId="{D3148BF4-7123-423F-BC3E-92E7AFDB915A}" srcOrd="4" destOrd="0" parTransId="{9752A73D-4F45-46EB-8B9A-B7DA3A8E7E16}" sibTransId="{380CEA50-FF0C-4031-926D-00CCC444B74F}"/>
    <dgm:cxn modelId="{B1A3FF30-6285-468B-AA2A-2B40A39FD4FE}" srcId="{297B8EE2-69A7-4E38-8D01-F413993BB57F}" destId="{FD7438E2-71D5-4322-BC05-A773650736B6}" srcOrd="0" destOrd="0" parTransId="{E1C7846A-4891-4042-A0E1-E182A01887C6}" sibTransId="{7B00CDD3-AF29-4663-8B54-04E80AEAAC20}"/>
    <dgm:cxn modelId="{A251C040-B698-4BEE-AE2F-F21D8B25ABB8}" type="presOf" srcId="{5EADD192-B355-471F-83D5-24C6A140D261}" destId="{C45AD185-A4E8-4D17-A7C0-B42CF003DDF6}" srcOrd="0" destOrd="0" presId="urn:microsoft.com/office/officeart/2005/8/layout/radial3"/>
    <dgm:cxn modelId="{D18A6BDD-B99E-4482-AD0D-22C0F05348C8}" type="presOf" srcId="{DFB846A3-6DC4-41B9-8E31-B3E273C1A08B}" destId="{949183C0-1943-4F10-B316-F9FB5B6389ED}" srcOrd="0" destOrd="0" presId="urn:microsoft.com/office/officeart/2005/8/layout/radial3"/>
    <dgm:cxn modelId="{DD25C6D8-F9AC-4A30-B340-A4984D67D0D0}" type="presOf" srcId="{FD7438E2-71D5-4322-BC05-A773650736B6}" destId="{38E89E73-0348-4167-A743-05D1E00135F4}" srcOrd="0" destOrd="0" presId="urn:microsoft.com/office/officeart/2005/8/layout/radial3"/>
    <dgm:cxn modelId="{D6B9593F-E931-45E0-B0FF-9931E0E5C8EB}" srcId="{1C91B1FD-1E4B-4168-9490-53EA70799593}" destId="{33CF1BF4-3105-46C7-ACD0-5155865EA057}" srcOrd="0" destOrd="0" parTransId="{4A86AD8C-4A54-4B7E-84B0-101820C47F6F}" sibTransId="{B7DA0B5B-6049-402D-AA47-C867C0AFD17C}"/>
    <dgm:cxn modelId="{0DF38517-5757-447A-9C15-32AB5AB87A16}" type="presOf" srcId="{C033F2B2-6FAB-468B-B6EE-1D313631003D}" destId="{68E60404-0DAE-4309-9DA6-B15308672F2D}" srcOrd="0" destOrd="0" presId="urn:microsoft.com/office/officeart/2005/8/layout/radial3"/>
    <dgm:cxn modelId="{C9AB062C-47FF-4953-8E8B-FAA5CDF7344B}" type="presOf" srcId="{E797CDB4-54BE-4FC5-9D23-0AC28780AE8E}" destId="{EA03D6C4-BB54-493F-A7CC-3859E10211DD}" srcOrd="0" destOrd="0" presId="urn:microsoft.com/office/officeart/2005/8/layout/radial3"/>
    <dgm:cxn modelId="{6254E285-C9FC-4A13-BE88-86B94DD98AE4}" type="presOf" srcId="{297B8EE2-69A7-4E38-8D01-F413993BB57F}" destId="{2EE71C40-7D10-423C-9C53-C144BED53322}" srcOrd="0" destOrd="0" presId="urn:microsoft.com/office/officeart/2005/8/layout/radial3"/>
    <dgm:cxn modelId="{73C8199D-05AC-4DF5-8CF4-49B4C2971DF0}" srcId="{297B8EE2-69A7-4E38-8D01-F413993BB57F}" destId="{1C91B1FD-1E4B-4168-9490-53EA70799593}" srcOrd="1" destOrd="0" parTransId="{482CAB46-9D87-44CF-B3E2-9882B02285D0}" sibTransId="{D9C6B0A6-6414-4E7C-AF26-F69861BF887E}"/>
    <dgm:cxn modelId="{02D3C9CE-0669-494A-91BE-DE08F6664032}" srcId="{FD7438E2-71D5-4322-BC05-A773650736B6}" destId="{E797CDB4-54BE-4FC5-9D23-0AC28780AE8E}" srcOrd="2" destOrd="0" parTransId="{88B5CD91-3291-4EFB-9983-E8D8FCEE801E}" sibTransId="{7FF12706-3CFC-4574-AFE2-07C0A0E7BA38}"/>
    <dgm:cxn modelId="{D5396C97-BA5F-473E-B10D-C45300F90B10}" srcId="{FD7438E2-71D5-4322-BC05-A773650736B6}" destId="{DFB846A3-6DC4-41B9-8E31-B3E273C1A08B}" srcOrd="3" destOrd="0" parTransId="{4526FF9F-F052-43CC-9072-6AE0751FDC07}" sibTransId="{061D189B-874F-4EF8-9B5F-8620C47BE924}"/>
    <dgm:cxn modelId="{F9936298-F911-4C42-9A0F-CA9EC782F640}" srcId="{FD7438E2-71D5-4322-BC05-A773650736B6}" destId="{9124F1D8-15A3-44D1-ADCA-7F8511FF875B}" srcOrd="1" destOrd="0" parTransId="{6F59B2D6-687C-49B9-853E-DD051B3B1E3F}" sibTransId="{2D65CB3E-6323-47E1-8F29-933C67F89E78}"/>
    <dgm:cxn modelId="{848372FC-6EF6-4455-9F7F-671ED325682F}" type="presOf" srcId="{D3148BF4-7123-423F-BC3E-92E7AFDB915A}" destId="{BFC0A11E-AFBB-468B-9C0A-4FF3FE67AAD5}" srcOrd="0" destOrd="0" presId="urn:microsoft.com/office/officeart/2005/8/layout/radial3"/>
    <dgm:cxn modelId="{475F54F6-8BAC-49AA-B059-AEF51CE91704}" srcId="{FD7438E2-71D5-4322-BC05-A773650736B6}" destId="{C033F2B2-6FAB-468B-B6EE-1D313631003D}" srcOrd="5" destOrd="0" parTransId="{9BF554E2-625F-4A3B-83B5-58635BC9B583}" sibTransId="{D26F8F2A-C0DE-49D5-B2EF-4C5B972B3B4D}"/>
    <dgm:cxn modelId="{D836C1EC-1548-40D3-99EC-22407F12CDBD}" type="presParOf" srcId="{2EE71C40-7D10-423C-9C53-C144BED53322}" destId="{57E2CCE3-F91C-4780-B411-340E18746666}" srcOrd="0" destOrd="0" presId="urn:microsoft.com/office/officeart/2005/8/layout/radial3"/>
    <dgm:cxn modelId="{8416F332-9325-42D9-9800-DD6B259EE666}" type="presParOf" srcId="{57E2CCE3-F91C-4780-B411-340E18746666}" destId="{38E89E73-0348-4167-A743-05D1E00135F4}" srcOrd="0" destOrd="0" presId="urn:microsoft.com/office/officeart/2005/8/layout/radial3"/>
    <dgm:cxn modelId="{14F7D31A-8A70-46BF-B73A-0EAA32774C90}" type="presParOf" srcId="{57E2CCE3-F91C-4780-B411-340E18746666}" destId="{C45AD185-A4E8-4D17-A7C0-B42CF003DDF6}" srcOrd="1" destOrd="0" presId="urn:microsoft.com/office/officeart/2005/8/layout/radial3"/>
    <dgm:cxn modelId="{BD42502F-E42B-48AB-9107-1DA76B120C3C}" type="presParOf" srcId="{57E2CCE3-F91C-4780-B411-340E18746666}" destId="{CD91D31A-1671-46FC-BF77-4097373170BE}" srcOrd="2" destOrd="0" presId="urn:microsoft.com/office/officeart/2005/8/layout/radial3"/>
    <dgm:cxn modelId="{AF118CD2-B077-4963-9937-128CE322ADAD}" type="presParOf" srcId="{57E2CCE3-F91C-4780-B411-340E18746666}" destId="{EA03D6C4-BB54-493F-A7CC-3859E10211DD}" srcOrd="3" destOrd="0" presId="urn:microsoft.com/office/officeart/2005/8/layout/radial3"/>
    <dgm:cxn modelId="{42B20FBD-9020-4745-BBC8-4B6D69413070}" type="presParOf" srcId="{57E2CCE3-F91C-4780-B411-340E18746666}" destId="{949183C0-1943-4F10-B316-F9FB5B6389ED}" srcOrd="4" destOrd="0" presId="urn:microsoft.com/office/officeart/2005/8/layout/radial3"/>
    <dgm:cxn modelId="{D09C48C8-5A6D-4BC5-89F5-13D2F532678F}" type="presParOf" srcId="{57E2CCE3-F91C-4780-B411-340E18746666}" destId="{BFC0A11E-AFBB-468B-9C0A-4FF3FE67AAD5}" srcOrd="5" destOrd="0" presId="urn:microsoft.com/office/officeart/2005/8/layout/radial3"/>
    <dgm:cxn modelId="{039D2AC2-EB6E-451A-B39B-4D2E5F17FF17}" type="presParOf" srcId="{57E2CCE3-F91C-4780-B411-340E18746666}" destId="{68E60404-0DAE-4309-9DA6-B15308672F2D}"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7ECA5-3FB1-4A85-999C-8748EEE4B440}"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en-US"/>
        </a:p>
      </dgm:t>
    </dgm:pt>
    <dgm:pt modelId="{9DAF1C09-CFDF-4029-B756-3BFB4ACAAA2E}">
      <dgm:prSet phldrT="[Text]" custT="1"/>
      <dgm:spPr/>
      <dgm:t>
        <a:bodyPr/>
        <a:lstStyle/>
        <a:p>
          <a:endParaRPr lang="en-US" sz="2000" dirty="0"/>
        </a:p>
      </dgm:t>
    </dgm:pt>
    <dgm:pt modelId="{B9AD6949-1F27-449B-9964-90BD5F491A08}" type="parTrans" cxnId="{902E95F3-1062-4A31-84BD-76A75C03F9AC}">
      <dgm:prSet/>
      <dgm:spPr/>
      <dgm:t>
        <a:bodyPr/>
        <a:lstStyle/>
        <a:p>
          <a:endParaRPr lang="en-US"/>
        </a:p>
      </dgm:t>
    </dgm:pt>
    <dgm:pt modelId="{71BC7822-E1A1-4383-9EF0-BEB67730B6DD}" type="sibTrans" cxnId="{902E95F3-1062-4A31-84BD-76A75C03F9AC}">
      <dgm:prSet/>
      <dgm:spPr/>
      <dgm:t>
        <a:bodyPr/>
        <a:lstStyle/>
        <a:p>
          <a:endParaRPr lang="en-US"/>
        </a:p>
      </dgm:t>
    </dgm:pt>
    <dgm:pt modelId="{10EC382E-C575-40B1-A9B3-EF9B795B92F0}">
      <dgm:prSet phldrT="[Text]" custT="1"/>
      <dgm:spPr/>
      <dgm:t>
        <a:bodyPr/>
        <a:lstStyle/>
        <a:p>
          <a:r>
            <a:rPr lang="en-US" sz="1400" dirty="0" err="1" smtClean="0"/>
            <a:t>Keraguan</a:t>
          </a:r>
          <a:r>
            <a:rPr lang="en-US" sz="1400" dirty="0" smtClean="0"/>
            <a:t> </a:t>
          </a:r>
          <a:r>
            <a:rPr lang="en-US" sz="1400" dirty="0" err="1" smtClean="0"/>
            <a:t>tahap</a:t>
          </a:r>
          <a:r>
            <a:rPr lang="en-US" sz="1400" dirty="0" smtClean="0"/>
            <a:t> </a:t>
          </a:r>
          <a:r>
            <a:rPr lang="en-US" sz="1400" dirty="0" err="1" smtClean="0"/>
            <a:t>keselamatan</a:t>
          </a:r>
          <a:r>
            <a:rPr lang="en-US" sz="1400" dirty="0" smtClean="0"/>
            <a:t> &amp; </a:t>
          </a:r>
          <a:r>
            <a:rPr lang="en-US" sz="1400" dirty="0" err="1" smtClean="0"/>
            <a:t>keselesaan</a:t>
          </a:r>
          <a:r>
            <a:rPr lang="en-US" sz="1400" dirty="0" smtClean="0"/>
            <a:t> </a:t>
          </a:r>
          <a:r>
            <a:rPr lang="en-US" sz="1400" dirty="0" err="1" smtClean="0"/>
            <a:t>pengguna</a:t>
          </a:r>
          <a:endParaRPr lang="en-US" sz="1400" dirty="0"/>
        </a:p>
      </dgm:t>
    </dgm:pt>
    <dgm:pt modelId="{AEEE0417-751B-4CA2-AB05-51EA6A8CD4D6}" type="parTrans" cxnId="{FB11BD9B-C9DB-466A-B72F-C0910AA7D49A}">
      <dgm:prSet/>
      <dgm:spPr/>
      <dgm:t>
        <a:bodyPr/>
        <a:lstStyle/>
        <a:p>
          <a:endParaRPr lang="en-US"/>
        </a:p>
      </dgm:t>
    </dgm:pt>
    <dgm:pt modelId="{4B24879C-D595-4286-95FC-1EE8FECBC8CD}" type="sibTrans" cxnId="{FB11BD9B-C9DB-466A-B72F-C0910AA7D49A}">
      <dgm:prSet/>
      <dgm:spPr/>
      <dgm:t>
        <a:bodyPr/>
        <a:lstStyle/>
        <a:p>
          <a:endParaRPr lang="en-US"/>
        </a:p>
      </dgm:t>
    </dgm:pt>
    <dgm:pt modelId="{3A8F4648-EE1D-40B9-A6E5-3AB7571198B3}">
      <dgm:prSet phldrT="[Text]" custT="1"/>
      <dgm:spPr/>
      <dgm:t>
        <a:bodyPr/>
        <a:lstStyle/>
        <a:p>
          <a:r>
            <a:rPr lang="en-US" sz="1400" dirty="0" err="1" smtClean="0"/>
            <a:t>Kemerosotan</a:t>
          </a:r>
          <a:r>
            <a:rPr lang="en-US" sz="1400" dirty="0" smtClean="0"/>
            <a:t> </a:t>
          </a:r>
          <a:r>
            <a:rPr lang="en-US" sz="1400" dirty="0" err="1" smtClean="0"/>
            <a:t>jangka</a:t>
          </a:r>
          <a:r>
            <a:rPr lang="en-US" sz="1400" dirty="0" smtClean="0"/>
            <a:t> </a:t>
          </a:r>
          <a:r>
            <a:rPr lang="en-US" sz="1400" dirty="0" err="1" smtClean="0"/>
            <a:t>hayat</a:t>
          </a:r>
          <a:r>
            <a:rPr lang="en-US" sz="1400" dirty="0" smtClean="0"/>
            <a:t>, </a:t>
          </a:r>
          <a:r>
            <a:rPr lang="en-US" sz="1400" dirty="0" err="1" smtClean="0"/>
            <a:t>nilai</a:t>
          </a:r>
          <a:r>
            <a:rPr lang="en-US" sz="1400" dirty="0" smtClean="0"/>
            <a:t> &amp; </a:t>
          </a:r>
          <a:r>
            <a:rPr lang="en-US" sz="1400" dirty="0" err="1" smtClean="0"/>
            <a:t>kelestarian</a:t>
          </a:r>
          <a:r>
            <a:rPr lang="en-US" sz="1400" dirty="0" smtClean="0"/>
            <a:t> </a:t>
          </a:r>
          <a:r>
            <a:rPr lang="en-US" sz="1400" dirty="0" err="1" smtClean="0"/>
            <a:t>aset</a:t>
          </a:r>
          <a:endParaRPr lang="en-US" sz="1400" dirty="0"/>
        </a:p>
      </dgm:t>
    </dgm:pt>
    <dgm:pt modelId="{AF786DD5-9A8A-4D18-8C8C-85C7A4ABE973}" type="parTrans" cxnId="{297D78A2-5AA9-4838-AE13-0A9C9CB8637F}">
      <dgm:prSet/>
      <dgm:spPr/>
      <dgm:t>
        <a:bodyPr/>
        <a:lstStyle/>
        <a:p>
          <a:endParaRPr lang="en-US"/>
        </a:p>
      </dgm:t>
    </dgm:pt>
    <dgm:pt modelId="{38D720D7-3131-4A59-9468-49F5FDAAFB86}" type="sibTrans" cxnId="{297D78A2-5AA9-4838-AE13-0A9C9CB8637F}">
      <dgm:prSet/>
      <dgm:spPr/>
      <dgm:t>
        <a:bodyPr/>
        <a:lstStyle/>
        <a:p>
          <a:endParaRPr lang="en-US"/>
        </a:p>
      </dgm:t>
    </dgm:pt>
    <dgm:pt modelId="{8E19693F-FD14-4CB9-8E32-DF0DFA1BE5B6}">
      <dgm:prSet phldrT="[Text]" custT="1"/>
      <dgm:spPr/>
      <dgm:t>
        <a:bodyPr/>
        <a:lstStyle/>
        <a:p>
          <a:r>
            <a:rPr lang="en-US" sz="1400" dirty="0" err="1" smtClean="0"/>
            <a:t>Kenaikan</a:t>
          </a:r>
          <a:r>
            <a:rPr lang="en-US" sz="1400" dirty="0" smtClean="0"/>
            <a:t> </a:t>
          </a:r>
          <a:r>
            <a:rPr lang="en-US" sz="1400" dirty="0" err="1" smtClean="0"/>
            <a:t>kos</a:t>
          </a:r>
          <a:r>
            <a:rPr lang="en-US" sz="1400" dirty="0" smtClean="0"/>
            <a:t> </a:t>
          </a:r>
          <a:r>
            <a:rPr lang="en-US" sz="1400" dirty="0" err="1" smtClean="0"/>
            <a:t>penyenggaraan</a:t>
          </a:r>
          <a:r>
            <a:rPr lang="en-US" sz="1400" dirty="0" smtClean="0"/>
            <a:t> &amp; </a:t>
          </a:r>
          <a:r>
            <a:rPr lang="en-US" sz="1400" dirty="0" err="1" smtClean="0"/>
            <a:t>pengurusan</a:t>
          </a:r>
          <a:r>
            <a:rPr lang="en-US" sz="1400" dirty="0" smtClean="0"/>
            <a:t> </a:t>
          </a:r>
          <a:r>
            <a:rPr lang="en-US" sz="1400" dirty="0" err="1" smtClean="0"/>
            <a:t>aset</a:t>
          </a:r>
          <a:endParaRPr lang="en-US" sz="1400" dirty="0"/>
        </a:p>
      </dgm:t>
    </dgm:pt>
    <dgm:pt modelId="{F597A138-BA5A-4993-810A-6A9351F6D299}" type="parTrans" cxnId="{7B8EEF57-C6BB-4B59-A580-D95D79263B9F}">
      <dgm:prSet/>
      <dgm:spPr/>
      <dgm:t>
        <a:bodyPr/>
        <a:lstStyle/>
        <a:p>
          <a:endParaRPr lang="en-US"/>
        </a:p>
      </dgm:t>
    </dgm:pt>
    <dgm:pt modelId="{D7EFCDC9-A2A7-4B70-9091-B3CDEF69AA8B}" type="sibTrans" cxnId="{7B8EEF57-C6BB-4B59-A580-D95D79263B9F}">
      <dgm:prSet/>
      <dgm:spPr/>
      <dgm:t>
        <a:bodyPr/>
        <a:lstStyle/>
        <a:p>
          <a:endParaRPr lang="en-US"/>
        </a:p>
      </dgm:t>
    </dgm:pt>
    <dgm:pt modelId="{EE6CB76D-BA7D-4216-98B9-658D4D1EE4D2}">
      <dgm:prSet phldrT="[Text]" custT="1"/>
      <dgm:spPr/>
      <dgm:t>
        <a:bodyPr/>
        <a:lstStyle/>
        <a:p>
          <a:r>
            <a:rPr lang="en-US" sz="1400" dirty="0" err="1" smtClean="0"/>
            <a:t>Pembaziran</a:t>
          </a:r>
          <a:r>
            <a:rPr lang="en-US" sz="1400" dirty="0" smtClean="0"/>
            <a:t> </a:t>
          </a:r>
          <a:r>
            <a:rPr lang="en-US" sz="1400" dirty="0" err="1" smtClean="0"/>
            <a:t>sumber</a:t>
          </a:r>
          <a:r>
            <a:rPr lang="en-US" sz="1400" dirty="0" smtClean="0"/>
            <a:t> – </a:t>
          </a:r>
          <a:r>
            <a:rPr lang="en-US" sz="1400" dirty="0" err="1" smtClean="0"/>
            <a:t>kerosakan</a:t>
          </a:r>
          <a:r>
            <a:rPr lang="en-US" sz="1400" dirty="0" smtClean="0"/>
            <a:t> </a:t>
          </a:r>
          <a:r>
            <a:rPr lang="en-US" sz="1400" dirty="0" err="1" smtClean="0"/>
            <a:t>berulang</a:t>
          </a:r>
          <a:endParaRPr lang="en-US" sz="1400" dirty="0"/>
        </a:p>
      </dgm:t>
    </dgm:pt>
    <dgm:pt modelId="{6B79D408-19C9-42EC-A22D-2751E8E12A09}" type="parTrans" cxnId="{7D2C1E7A-9BCC-4B3D-9DE6-2B72AF315F14}">
      <dgm:prSet/>
      <dgm:spPr/>
      <dgm:t>
        <a:bodyPr/>
        <a:lstStyle/>
        <a:p>
          <a:endParaRPr lang="en-US"/>
        </a:p>
      </dgm:t>
    </dgm:pt>
    <dgm:pt modelId="{8A8883A6-6A95-4A63-B00C-8DB049E1ED4B}" type="sibTrans" cxnId="{7D2C1E7A-9BCC-4B3D-9DE6-2B72AF315F14}">
      <dgm:prSet/>
      <dgm:spPr/>
      <dgm:t>
        <a:bodyPr/>
        <a:lstStyle/>
        <a:p>
          <a:endParaRPr lang="en-US"/>
        </a:p>
      </dgm:t>
    </dgm:pt>
    <dgm:pt modelId="{67481972-15EE-419B-A4CB-46975963BB9F}">
      <dgm:prSet custT="1"/>
      <dgm:spPr/>
      <dgm:t>
        <a:bodyPr/>
        <a:lstStyle/>
        <a:p>
          <a:r>
            <a:rPr lang="en-US" sz="1400" dirty="0" err="1" smtClean="0"/>
            <a:t>Penyampaian</a:t>
          </a:r>
          <a:r>
            <a:rPr lang="en-US" sz="1400" dirty="0" smtClean="0"/>
            <a:t> </a:t>
          </a:r>
          <a:r>
            <a:rPr lang="en-US" sz="1400" dirty="0" err="1" smtClean="0"/>
            <a:t>perkhidmatan</a:t>
          </a:r>
          <a:r>
            <a:rPr lang="en-US" sz="1400" dirty="0" smtClean="0"/>
            <a:t> </a:t>
          </a:r>
          <a:r>
            <a:rPr lang="en-US" sz="1400" dirty="0" err="1" smtClean="0"/>
            <a:t>terjejas</a:t>
          </a:r>
          <a:endParaRPr lang="en-US" sz="1400" dirty="0"/>
        </a:p>
      </dgm:t>
    </dgm:pt>
    <dgm:pt modelId="{40123F86-EEA9-4FC4-8B1B-DBF19851F0F1}" type="parTrans" cxnId="{987A4B2E-D4E6-47A9-8BDF-6E289ECA6D18}">
      <dgm:prSet/>
      <dgm:spPr/>
      <dgm:t>
        <a:bodyPr/>
        <a:lstStyle/>
        <a:p>
          <a:endParaRPr lang="en-US"/>
        </a:p>
      </dgm:t>
    </dgm:pt>
    <dgm:pt modelId="{A57F9D8F-D591-4677-9F54-BD2315165069}" type="sibTrans" cxnId="{987A4B2E-D4E6-47A9-8BDF-6E289ECA6D18}">
      <dgm:prSet/>
      <dgm:spPr/>
      <dgm:t>
        <a:bodyPr/>
        <a:lstStyle/>
        <a:p>
          <a:endParaRPr lang="en-US"/>
        </a:p>
      </dgm:t>
    </dgm:pt>
    <dgm:pt modelId="{1F3ECFC1-E750-4BF5-8157-BE1439BE3F14}">
      <dgm:prSet custT="1"/>
      <dgm:spPr/>
      <dgm:t>
        <a:bodyPr/>
        <a:lstStyle/>
        <a:p>
          <a:r>
            <a:rPr lang="en-US" sz="1400" dirty="0" err="1" smtClean="0"/>
            <a:t>Peningkatan</a:t>
          </a:r>
          <a:r>
            <a:rPr lang="en-US" sz="1400" dirty="0" smtClean="0"/>
            <a:t> </a:t>
          </a:r>
          <a:r>
            <a:rPr lang="en-US" sz="1400" dirty="0" err="1" smtClean="0"/>
            <a:t>kos</a:t>
          </a:r>
          <a:r>
            <a:rPr lang="en-US" sz="1400" dirty="0" smtClean="0"/>
            <a:t> </a:t>
          </a:r>
          <a:r>
            <a:rPr lang="en-US" sz="1400" dirty="0" err="1" smtClean="0"/>
            <a:t>sosial</a:t>
          </a:r>
          <a:r>
            <a:rPr lang="en-US" sz="1400" dirty="0" smtClean="0"/>
            <a:t> </a:t>
          </a:r>
          <a:r>
            <a:rPr lang="en-US" sz="1400" dirty="0" err="1" smtClean="0"/>
            <a:t>akibat</a:t>
          </a:r>
          <a:r>
            <a:rPr lang="en-US" sz="1400" dirty="0" smtClean="0"/>
            <a:t> </a:t>
          </a:r>
          <a:r>
            <a:rPr lang="en-US" sz="1400" dirty="0" err="1" smtClean="0"/>
            <a:t>kegagalan</a:t>
          </a:r>
          <a:r>
            <a:rPr lang="en-US" sz="1400" dirty="0" smtClean="0"/>
            <a:t> </a:t>
          </a:r>
          <a:r>
            <a:rPr lang="en-US" sz="1400" dirty="0" err="1" smtClean="0"/>
            <a:t>aset</a:t>
          </a:r>
          <a:endParaRPr lang="en-US" sz="1400" dirty="0"/>
        </a:p>
      </dgm:t>
    </dgm:pt>
    <dgm:pt modelId="{1E4281E4-84C7-4022-B574-AD98DBD77FB7}" type="parTrans" cxnId="{CC8AFB8C-7007-4043-B853-A306F88DAC85}">
      <dgm:prSet/>
      <dgm:spPr/>
      <dgm:t>
        <a:bodyPr/>
        <a:lstStyle/>
        <a:p>
          <a:endParaRPr lang="en-US"/>
        </a:p>
      </dgm:t>
    </dgm:pt>
    <dgm:pt modelId="{CC11CB1E-EEE6-49B0-86B3-96BC95D8F1D4}" type="sibTrans" cxnId="{CC8AFB8C-7007-4043-B853-A306F88DAC85}">
      <dgm:prSet/>
      <dgm:spPr/>
      <dgm:t>
        <a:bodyPr/>
        <a:lstStyle/>
        <a:p>
          <a:endParaRPr lang="en-US"/>
        </a:p>
      </dgm:t>
    </dgm:pt>
    <dgm:pt modelId="{529EDFE6-8B18-402E-9839-28FFCC571F9E}">
      <dgm:prSet custT="1"/>
      <dgm:spPr/>
      <dgm:t>
        <a:bodyPr/>
        <a:lstStyle/>
        <a:p>
          <a:r>
            <a:rPr lang="en-US" sz="1400" dirty="0" err="1" smtClean="0"/>
            <a:t>Imej</a:t>
          </a:r>
          <a:r>
            <a:rPr lang="en-US" sz="1400" dirty="0" smtClean="0"/>
            <a:t> </a:t>
          </a:r>
          <a:r>
            <a:rPr lang="en-US" sz="1400" dirty="0" err="1" smtClean="0"/>
            <a:t>negatif</a:t>
          </a:r>
          <a:r>
            <a:rPr lang="en-US" sz="1400" dirty="0" smtClean="0"/>
            <a:t> </a:t>
          </a:r>
          <a:r>
            <a:rPr lang="en-US" sz="1400" dirty="0" err="1" smtClean="0"/>
            <a:t>kepada</a:t>
          </a:r>
          <a:r>
            <a:rPr lang="en-US" sz="1400" dirty="0" smtClean="0"/>
            <a:t> </a:t>
          </a:r>
          <a:r>
            <a:rPr lang="en-US" sz="1400" dirty="0" err="1" smtClean="0"/>
            <a:t>negara</a:t>
          </a:r>
          <a:r>
            <a:rPr lang="en-US" sz="1400" dirty="0" smtClean="0"/>
            <a:t>, </a:t>
          </a:r>
          <a:r>
            <a:rPr lang="en-US" sz="1400" dirty="0" err="1" smtClean="0"/>
            <a:t>kerajaan</a:t>
          </a:r>
          <a:r>
            <a:rPr lang="en-US" sz="1400" dirty="0" smtClean="0"/>
            <a:t> &amp; </a:t>
          </a:r>
          <a:r>
            <a:rPr lang="en-US" sz="1400" dirty="0" err="1" smtClean="0"/>
            <a:t>industri</a:t>
          </a:r>
          <a:endParaRPr lang="en-US" sz="1400" dirty="0"/>
        </a:p>
      </dgm:t>
    </dgm:pt>
    <dgm:pt modelId="{F81F4980-A39B-4201-9D8C-ABD43B380624}" type="parTrans" cxnId="{B51B0FF5-E20D-43F9-8F9E-8D15B9C5CBCA}">
      <dgm:prSet/>
      <dgm:spPr/>
      <dgm:t>
        <a:bodyPr/>
        <a:lstStyle/>
        <a:p>
          <a:endParaRPr lang="en-US"/>
        </a:p>
      </dgm:t>
    </dgm:pt>
    <dgm:pt modelId="{F8C122E1-767F-455B-ADD8-4F3C77A7BE7D}" type="sibTrans" cxnId="{B51B0FF5-E20D-43F9-8F9E-8D15B9C5CBCA}">
      <dgm:prSet/>
      <dgm:spPr/>
      <dgm:t>
        <a:bodyPr/>
        <a:lstStyle/>
        <a:p>
          <a:endParaRPr lang="en-US"/>
        </a:p>
      </dgm:t>
    </dgm:pt>
    <dgm:pt modelId="{5564D2C2-7C5F-41BC-B415-5391696C6912}" type="pres">
      <dgm:prSet presAssocID="{CBD7ECA5-3FB1-4A85-999C-8748EEE4B440}" presName="composite" presStyleCnt="0">
        <dgm:presLayoutVars>
          <dgm:chMax val="1"/>
          <dgm:dir/>
          <dgm:resizeHandles val="exact"/>
        </dgm:presLayoutVars>
      </dgm:prSet>
      <dgm:spPr/>
      <dgm:t>
        <a:bodyPr/>
        <a:lstStyle/>
        <a:p>
          <a:endParaRPr lang="en-US"/>
        </a:p>
      </dgm:t>
    </dgm:pt>
    <dgm:pt modelId="{825DA6A2-D6EF-4AFD-B39C-D710E834CD16}" type="pres">
      <dgm:prSet presAssocID="{CBD7ECA5-3FB1-4A85-999C-8748EEE4B440}" presName="radial" presStyleCnt="0">
        <dgm:presLayoutVars>
          <dgm:animLvl val="ctr"/>
        </dgm:presLayoutVars>
      </dgm:prSet>
      <dgm:spPr/>
      <dgm:t>
        <a:bodyPr/>
        <a:lstStyle/>
        <a:p>
          <a:endParaRPr lang="en-MY"/>
        </a:p>
      </dgm:t>
    </dgm:pt>
    <dgm:pt modelId="{9CD475FA-23D3-4A21-BA20-C5C3FB12C17F}" type="pres">
      <dgm:prSet presAssocID="{9DAF1C09-CFDF-4029-B756-3BFB4ACAAA2E}" presName="centerShape" presStyleLbl="vennNode1" presStyleIdx="0" presStyleCnt="8"/>
      <dgm:spPr/>
      <dgm:t>
        <a:bodyPr/>
        <a:lstStyle/>
        <a:p>
          <a:endParaRPr lang="en-US"/>
        </a:p>
      </dgm:t>
    </dgm:pt>
    <dgm:pt modelId="{7C0D240A-7901-454D-A1E0-47DEBC4E7490}" type="pres">
      <dgm:prSet presAssocID="{10EC382E-C575-40B1-A9B3-EF9B795B92F0}" presName="node" presStyleLbl="vennNode1" presStyleIdx="1" presStyleCnt="8">
        <dgm:presLayoutVars>
          <dgm:bulletEnabled val="1"/>
        </dgm:presLayoutVars>
      </dgm:prSet>
      <dgm:spPr/>
      <dgm:t>
        <a:bodyPr/>
        <a:lstStyle/>
        <a:p>
          <a:endParaRPr lang="en-US"/>
        </a:p>
      </dgm:t>
    </dgm:pt>
    <dgm:pt modelId="{8ABE8DB0-896C-4886-B707-1432E429E106}" type="pres">
      <dgm:prSet presAssocID="{3A8F4648-EE1D-40B9-A6E5-3AB7571198B3}" presName="node" presStyleLbl="vennNode1" presStyleIdx="2" presStyleCnt="8">
        <dgm:presLayoutVars>
          <dgm:bulletEnabled val="1"/>
        </dgm:presLayoutVars>
      </dgm:prSet>
      <dgm:spPr/>
      <dgm:t>
        <a:bodyPr/>
        <a:lstStyle/>
        <a:p>
          <a:endParaRPr lang="en-US"/>
        </a:p>
      </dgm:t>
    </dgm:pt>
    <dgm:pt modelId="{44656904-5A53-4E57-A6D0-5B20B27F7ED2}" type="pres">
      <dgm:prSet presAssocID="{8E19693F-FD14-4CB9-8E32-DF0DFA1BE5B6}" presName="node" presStyleLbl="vennNode1" presStyleIdx="3" presStyleCnt="8">
        <dgm:presLayoutVars>
          <dgm:bulletEnabled val="1"/>
        </dgm:presLayoutVars>
      </dgm:prSet>
      <dgm:spPr/>
      <dgm:t>
        <a:bodyPr/>
        <a:lstStyle/>
        <a:p>
          <a:endParaRPr lang="en-US"/>
        </a:p>
      </dgm:t>
    </dgm:pt>
    <dgm:pt modelId="{121628A9-5F9F-465F-829D-18D62104A726}" type="pres">
      <dgm:prSet presAssocID="{EE6CB76D-BA7D-4216-98B9-658D4D1EE4D2}" presName="node" presStyleLbl="vennNode1" presStyleIdx="4" presStyleCnt="8">
        <dgm:presLayoutVars>
          <dgm:bulletEnabled val="1"/>
        </dgm:presLayoutVars>
      </dgm:prSet>
      <dgm:spPr/>
      <dgm:t>
        <a:bodyPr/>
        <a:lstStyle/>
        <a:p>
          <a:endParaRPr lang="en-US"/>
        </a:p>
      </dgm:t>
    </dgm:pt>
    <dgm:pt modelId="{DBB66D5D-03A4-43B5-86B2-86DCEF6105DA}" type="pres">
      <dgm:prSet presAssocID="{67481972-15EE-419B-A4CB-46975963BB9F}" presName="node" presStyleLbl="vennNode1" presStyleIdx="5" presStyleCnt="8">
        <dgm:presLayoutVars>
          <dgm:bulletEnabled val="1"/>
        </dgm:presLayoutVars>
      </dgm:prSet>
      <dgm:spPr/>
      <dgm:t>
        <a:bodyPr/>
        <a:lstStyle/>
        <a:p>
          <a:endParaRPr lang="en-US"/>
        </a:p>
      </dgm:t>
    </dgm:pt>
    <dgm:pt modelId="{42796C4A-8A19-43DD-B1C8-8DA52FEAECE7}" type="pres">
      <dgm:prSet presAssocID="{1F3ECFC1-E750-4BF5-8157-BE1439BE3F14}" presName="node" presStyleLbl="vennNode1" presStyleIdx="6" presStyleCnt="8">
        <dgm:presLayoutVars>
          <dgm:bulletEnabled val="1"/>
        </dgm:presLayoutVars>
      </dgm:prSet>
      <dgm:spPr/>
      <dgm:t>
        <a:bodyPr/>
        <a:lstStyle/>
        <a:p>
          <a:endParaRPr lang="en-US"/>
        </a:p>
      </dgm:t>
    </dgm:pt>
    <dgm:pt modelId="{239EB0B4-DB47-4772-81EC-73A2E0A9F57C}" type="pres">
      <dgm:prSet presAssocID="{529EDFE6-8B18-402E-9839-28FFCC571F9E}" presName="node" presStyleLbl="vennNode1" presStyleIdx="7" presStyleCnt="8">
        <dgm:presLayoutVars>
          <dgm:bulletEnabled val="1"/>
        </dgm:presLayoutVars>
      </dgm:prSet>
      <dgm:spPr/>
      <dgm:t>
        <a:bodyPr/>
        <a:lstStyle/>
        <a:p>
          <a:endParaRPr lang="en-US"/>
        </a:p>
      </dgm:t>
    </dgm:pt>
  </dgm:ptLst>
  <dgm:cxnLst>
    <dgm:cxn modelId="{87B45E77-FDC8-4AB0-9BE4-1F568AF27E91}" type="presOf" srcId="{8E19693F-FD14-4CB9-8E32-DF0DFA1BE5B6}" destId="{44656904-5A53-4E57-A6D0-5B20B27F7ED2}" srcOrd="0" destOrd="0" presId="urn:microsoft.com/office/officeart/2005/8/layout/radial3"/>
    <dgm:cxn modelId="{A36C7629-B669-4829-B988-9715192F61C5}" type="presOf" srcId="{CBD7ECA5-3FB1-4A85-999C-8748EEE4B440}" destId="{5564D2C2-7C5F-41BC-B415-5391696C6912}" srcOrd="0" destOrd="0" presId="urn:microsoft.com/office/officeart/2005/8/layout/radial3"/>
    <dgm:cxn modelId="{297D78A2-5AA9-4838-AE13-0A9C9CB8637F}" srcId="{9DAF1C09-CFDF-4029-B756-3BFB4ACAAA2E}" destId="{3A8F4648-EE1D-40B9-A6E5-3AB7571198B3}" srcOrd="1" destOrd="0" parTransId="{AF786DD5-9A8A-4D18-8C8C-85C7A4ABE973}" sibTransId="{38D720D7-3131-4A59-9468-49F5FDAAFB86}"/>
    <dgm:cxn modelId="{902E95F3-1062-4A31-84BD-76A75C03F9AC}" srcId="{CBD7ECA5-3FB1-4A85-999C-8748EEE4B440}" destId="{9DAF1C09-CFDF-4029-B756-3BFB4ACAAA2E}" srcOrd="0" destOrd="0" parTransId="{B9AD6949-1F27-449B-9964-90BD5F491A08}" sibTransId="{71BC7822-E1A1-4383-9EF0-BEB67730B6DD}"/>
    <dgm:cxn modelId="{7B8EEF57-C6BB-4B59-A580-D95D79263B9F}" srcId="{9DAF1C09-CFDF-4029-B756-3BFB4ACAAA2E}" destId="{8E19693F-FD14-4CB9-8E32-DF0DFA1BE5B6}" srcOrd="2" destOrd="0" parTransId="{F597A138-BA5A-4993-810A-6A9351F6D299}" sibTransId="{D7EFCDC9-A2A7-4B70-9091-B3CDEF69AA8B}"/>
    <dgm:cxn modelId="{7D2C1E7A-9BCC-4B3D-9DE6-2B72AF315F14}" srcId="{9DAF1C09-CFDF-4029-B756-3BFB4ACAAA2E}" destId="{EE6CB76D-BA7D-4216-98B9-658D4D1EE4D2}" srcOrd="3" destOrd="0" parTransId="{6B79D408-19C9-42EC-A22D-2751E8E12A09}" sibTransId="{8A8883A6-6A95-4A63-B00C-8DB049E1ED4B}"/>
    <dgm:cxn modelId="{9F74ACDA-43B1-48D3-9C69-186F1D889921}" type="presOf" srcId="{529EDFE6-8B18-402E-9839-28FFCC571F9E}" destId="{239EB0B4-DB47-4772-81EC-73A2E0A9F57C}" srcOrd="0" destOrd="0" presId="urn:microsoft.com/office/officeart/2005/8/layout/radial3"/>
    <dgm:cxn modelId="{288E6361-D9F1-46A0-8724-86EC5E904AFD}" type="presOf" srcId="{9DAF1C09-CFDF-4029-B756-3BFB4ACAAA2E}" destId="{9CD475FA-23D3-4A21-BA20-C5C3FB12C17F}" srcOrd="0" destOrd="0" presId="urn:microsoft.com/office/officeart/2005/8/layout/radial3"/>
    <dgm:cxn modelId="{02263142-C9CD-4CD2-AF73-EA5495BDA77F}" type="presOf" srcId="{3A8F4648-EE1D-40B9-A6E5-3AB7571198B3}" destId="{8ABE8DB0-896C-4886-B707-1432E429E106}" srcOrd="0" destOrd="0" presId="urn:microsoft.com/office/officeart/2005/8/layout/radial3"/>
    <dgm:cxn modelId="{CC8AFB8C-7007-4043-B853-A306F88DAC85}" srcId="{9DAF1C09-CFDF-4029-B756-3BFB4ACAAA2E}" destId="{1F3ECFC1-E750-4BF5-8157-BE1439BE3F14}" srcOrd="5" destOrd="0" parTransId="{1E4281E4-84C7-4022-B574-AD98DBD77FB7}" sibTransId="{CC11CB1E-EEE6-49B0-86B3-96BC95D8F1D4}"/>
    <dgm:cxn modelId="{A896062F-2C47-490C-8D8F-C7304E4A83B8}" type="presOf" srcId="{10EC382E-C575-40B1-A9B3-EF9B795B92F0}" destId="{7C0D240A-7901-454D-A1E0-47DEBC4E7490}" srcOrd="0" destOrd="0" presId="urn:microsoft.com/office/officeart/2005/8/layout/radial3"/>
    <dgm:cxn modelId="{8F84608E-8E19-42C6-B64A-5750272666AA}" type="presOf" srcId="{1F3ECFC1-E750-4BF5-8157-BE1439BE3F14}" destId="{42796C4A-8A19-43DD-B1C8-8DA52FEAECE7}" srcOrd="0" destOrd="0" presId="urn:microsoft.com/office/officeart/2005/8/layout/radial3"/>
    <dgm:cxn modelId="{987A4B2E-D4E6-47A9-8BDF-6E289ECA6D18}" srcId="{9DAF1C09-CFDF-4029-B756-3BFB4ACAAA2E}" destId="{67481972-15EE-419B-A4CB-46975963BB9F}" srcOrd="4" destOrd="0" parTransId="{40123F86-EEA9-4FC4-8B1B-DBF19851F0F1}" sibTransId="{A57F9D8F-D591-4677-9F54-BD2315165069}"/>
    <dgm:cxn modelId="{3FA24DA7-AE30-4C54-8E64-3CEC6FA8EE48}" type="presOf" srcId="{67481972-15EE-419B-A4CB-46975963BB9F}" destId="{DBB66D5D-03A4-43B5-86B2-86DCEF6105DA}" srcOrd="0" destOrd="0" presId="urn:microsoft.com/office/officeart/2005/8/layout/radial3"/>
    <dgm:cxn modelId="{83C79A9E-561E-413C-A7FD-99A05BAA0A52}" type="presOf" srcId="{EE6CB76D-BA7D-4216-98B9-658D4D1EE4D2}" destId="{121628A9-5F9F-465F-829D-18D62104A726}" srcOrd="0" destOrd="0" presId="urn:microsoft.com/office/officeart/2005/8/layout/radial3"/>
    <dgm:cxn modelId="{FB11BD9B-C9DB-466A-B72F-C0910AA7D49A}" srcId="{9DAF1C09-CFDF-4029-B756-3BFB4ACAAA2E}" destId="{10EC382E-C575-40B1-A9B3-EF9B795B92F0}" srcOrd="0" destOrd="0" parTransId="{AEEE0417-751B-4CA2-AB05-51EA6A8CD4D6}" sibTransId="{4B24879C-D595-4286-95FC-1EE8FECBC8CD}"/>
    <dgm:cxn modelId="{B51B0FF5-E20D-43F9-8F9E-8D15B9C5CBCA}" srcId="{9DAF1C09-CFDF-4029-B756-3BFB4ACAAA2E}" destId="{529EDFE6-8B18-402E-9839-28FFCC571F9E}" srcOrd="6" destOrd="0" parTransId="{F81F4980-A39B-4201-9D8C-ABD43B380624}" sibTransId="{F8C122E1-767F-455B-ADD8-4F3C77A7BE7D}"/>
    <dgm:cxn modelId="{91A8FCE4-C0A6-4FD7-8AEB-841A8F3599F7}" type="presParOf" srcId="{5564D2C2-7C5F-41BC-B415-5391696C6912}" destId="{825DA6A2-D6EF-4AFD-B39C-D710E834CD16}" srcOrd="0" destOrd="0" presId="urn:microsoft.com/office/officeart/2005/8/layout/radial3"/>
    <dgm:cxn modelId="{F880913F-E53E-48A5-8549-107E8C211405}" type="presParOf" srcId="{825DA6A2-D6EF-4AFD-B39C-D710E834CD16}" destId="{9CD475FA-23D3-4A21-BA20-C5C3FB12C17F}" srcOrd="0" destOrd="0" presId="urn:microsoft.com/office/officeart/2005/8/layout/radial3"/>
    <dgm:cxn modelId="{9AE68898-5BEB-4924-A029-62A3B1E71866}" type="presParOf" srcId="{825DA6A2-D6EF-4AFD-B39C-D710E834CD16}" destId="{7C0D240A-7901-454D-A1E0-47DEBC4E7490}" srcOrd="1" destOrd="0" presId="urn:microsoft.com/office/officeart/2005/8/layout/radial3"/>
    <dgm:cxn modelId="{83471ABD-A601-4FF9-B5FD-3DC29F14EE6B}" type="presParOf" srcId="{825DA6A2-D6EF-4AFD-B39C-D710E834CD16}" destId="{8ABE8DB0-896C-4886-B707-1432E429E106}" srcOrd="2" destOrd="0" presId="urn:microsoft.com/office/officeart/2005/8/layout/radial3"/>
    <dgm:cxn modelId="{5C2B216E-0388-46DF-A346-90E5948695A0}" type="presParOf" srcId="{825DA6A2-D6EF-4AFD-B39C-D710E834CD16}" destId="{44656904-5A53-4E57-A6D0-5B20B27F7ED2}" srcOrd="3" destOrd="0" presId="urn:microsoft.com/office/officeart/2005/8/layout/radial3"/>
    <dgm:cxn modelId="{55830F15-7A83-4888-A2D5-BED17DB052CE}" type="presParOf" srcId="{825DA6A2-D6EF-4AFD-B39C-D710E834CD16}" destId="{121628A9-5F9F-465F-829D-18D62104A726}" srcOrd="4" destOrd="0" presId="urn:microsoft.com/office/officeart/2005/8/layout/radial3"/>
    <dgm:cxn modelId="{54BD2B7C-6C29-4841-82E2-A4A09299F110}" type="presParOf" srcId="{825DA6A2-D6EF-4AFD-B39C-D710E834CD16}" destId="{DBB66D5D-03A4-43B5-86B2-86DCEF6105DA}" srcOrd="5" destOrd="0" presId="urn:microsoft.com/office/officeart/2005/8/layout/radial3"/>
    <dgm:cxn modelId="{1BC7E882-0B18-49F9-A7E0-C227D3DA7607}" type="presParOf" srcId="{825DA6A2-D6EF-4AFD-B39C-D710E834CD16}" destId="{42796C4A-8A19-43DD-B1C8-8DA52FEAECE7}" srcOrd="6" destOrd="0" presId="urn:microsoft.com/office/officeart/2005/8/layout/radial3"/>
    <dgm:cxn modelId="{4587438C-773D-4078-9238-D2A6747FBC9F}" type="presParOf" srcId="{825DA6A2-D6EF-4AFD-B39C-D710E834CD16}" destId="{239EB0B4-DB47-4772-81EC-73A2E0A9F57C}"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89E73-0348-4167-A743-05D1E00135F4}">
      <dsp:nvSpPr>
        <dsp:cNvPr id="0" name=""/>
        <dsp:cNvSpPr/>
      </dsp:nvSpPr>
      <dsp:spPr>
        <a:xfrm>
          <a:off x="2450522" y="1356710"/>
          <a:ext cx="3379875" cy="3379875"/>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2945493" y="1851681"/>
        <a:ext cx="2389933" cy="2389933"/>
      </dsp:txXfrm>
    </dsp:sp>
    <dsp:sp modelId="{C45AD185-A4E8-4D17-A7C0-B42CF003DDF6}">
      <dsp:nvSpPr>
        <dsp:cNvPr id="0" name=""/>
        <dsp:cNvSpPr/>
      </dsp:nvSpPr>
      <dsp:spPr>
        <a:xfrm>
          <a:off x="3295491" y="603"/>
          <a:ext cx="1689937" cy="1689937"/>
        </a:xfrm>
        <a:prstGeom prst="ellipse">
          <a:avLst/>
        </a:prstGeom>
        <a:solidFill>
          <a:schemeClr val="accent5">
            <a:alpha val="50000"/>
            <a:hueOff val="-1655646"/>
            <a:satOff val="6635"/>
            <a:lumOff val="143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smtClean="0"/>
            <a:t>Tidak menjangka risiko yang akan berlaku</a:t>
          </a:r>
          <a:endParaRPr lang="en-US" sz="1400" kern="1200" dirty="0"/>
        </a:p>
      </dsp:txBody>
      <dsp:txXfrm>
        <a:off x="3542977" y="248089"/>
        <a:ext cx="1194965" cy="1194965"/>
      </dsp:txXfrm>
    </dsp:sp>
    <dsp:sp modelId="{CD91D31A-1671-46FC-BF77-4097373170BE}">
      <dsp:nvSpPr>
        <dsp:cNvPr id="0" name=""/>
        <dsp:cNvSpPr/>
      </dsp:nvSpPr>
      <dsp:spPr>
        <a:xfrm>
          <a:off x="5201678" y="1101141"/>
          <a:ext cx="1689937" cy="1689937"/>
        </a:xfrm>
        <a:prstGeom prst="ellipse">
          <a:avLst/>
        </a:prstGeom>
        <a:solidFill>
          <a:schemeClr val="accent5">
            <a:alpha val="50000"/>
            <a:hueOff val="-3311292"/>
            <a:satOff val="13270"/>
            <a:lumOff val="287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smtClean="0"/>
            <a:t>Tiada perancangan &amp; pemantauan</a:t>
          </a:r>
          <a:endParaRPr lang="en-US" sz="1400" kern="1200" dirty="0"/>
        </a:p>
      </dsp:txBody>
      <dsp:txXfrm>
        <a:off x="5449164" y="1348627"/>
        <a:ext cx="1194965" cy="1194965"/>
      </dsp:txXfrm>
    </dsp:sp>
    <dsp:sp modelId="{EA03D6C4-BB54-493F-A7CC-3859E10211DD}">
      <dsp:nvSpPr>
        <dsp:cNvPr id="0" name=""/>
        <dsp:cNvSpPr/>
      </dsp:nvSpPr>
      <dsp:spPr>
        <a:xfrm>
          <a:off x="5201678" y="3302217"/>
          <a:ext cx="1689937" cy="1689937"/>
        </a:xfrm>
        <a:prstGeom prst="ellipse">
          <a:avLst/>
        </a:prstGeom>
        <a:solidFill>
          <a:schemeClr val="accent5">
            <a:alpha val="50000"/>
            <a:hueOff val="-4966938"/>
            <a:satOff val="19906"/>
            <a:lumOff val="431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smtClean="0"/>
            <a:t>Ketiadaan metodologi kerja yang berkesan</a:t>
          </a:r>
          <a:endParaRPr lang="en-US" sz="1400" kern="1200" dirty="0"/>
        </a:p>
      </dsp:txBody>
      <dsp:txXfrm>
        <a:off x="5449164" y="3549703"/>
        <a:ext cx="1194965" cy="1194965"/>
      </dsp:txXfrm>
    </dsp:sp>
    <dsp:sp modelId="{949183C0-1943-4F10-B316-F9FB5B6389ED}">
      <dsp:nvSpPr>
        <dsp:cNvPr id="0" name=""/>
        <dsp:cNvSpPr/>
      </dsp:nvSpPr>
      <dsp:spPr>
        <a:xfrm>
          <a:off x="3295491" y="4402755"/>
          <a:ext cx="1689937" cy="1689937"/>
        </a:xfrm>
        <a:prstGeom prst="ellipse">
          <a:avLst/>
        </a:prstGeom>
        <a:solidFill>
          <a:schemeClr val="accent5">
            <a:alpha val="50000"/>
            <a:hueOff val="-6622584"/>
            <a:satOff val="26541"/>
            <a:lumOff val="575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smtClean="0"/>
            <a:t>Ketiadaan sumber manusia &amp; bajet yang mencukupi</a:t>
          </a:r>
          <a:endParaRPr lang="en-US" sz="1400" kern="1200" dirty="0"/>
        </a:p>
      </dsp:txBody>
      <dsp:txXfrm>
        <a:off x="3542977" y="4650241"/>
        <a:ext cx="1194965" cy="1194965"/>
      </dsp:txXfrm>
    </dsp:sp>
    <dsp:sp modelId="{BFC0A11E-AFBB-468B-9C0A-4FF3FE67AAD5}">
      <dsp:nvSpPr>
        <dsp:cNvPr id="0" name=""/>
        <dsp:cNvSpPr/>
      </dsp:nvSpPr>
      <dsp:spPr>
        <a:xfrm>
          <a:off x="1389303" y="3302217"/>
          <a:ext cx="1689937" cy="1689937"/>
        </a:xfrm>
        <a:prstGeom prst="ellipse">
          <a:avLst/>
        </a:prstGeom>
        <a:solidFill>
          <a:schemeClr val="accent5">
            <a:alpha val="50000"/>
            <a:hueOff val="-8278230"/>
            <a:satOff val="33176"/>
            <a:lumOff val="719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smtClean="0"/>
            <a:t>Ketiadaan kaedah penilaian  prestasi aset</a:t>
          </a:r>
          <a:endParaRPr lang="en-US" sz="1400" kern="1200" dirty="0"/>
        </a:p>
      </dsp:txBody>
      <dsp:txXfrm>
        <a:off x="1636789" y="3549703"/>
        <a:ext cx="1194965" cy="1194965"/>
      </dsp:txXfrm>
    </dsp:sp>
    <dsp:sp modelId="{68E60404-0DAE-4309-9DA6-B15308672F2D}">
      <dsp:nvSpPr>
        <dsp:cNvPr id="0" name=""/>
        <dsp:cNvSpPr/>
      </dsp:nvSpPr>
      <dsp:spPr>
        <a:xfrm>
          <a:off x="1389303" y="1101141"/>
          <a:ext cx="1689937" cy="1689937"/>
        </a:xfrm>
        <a:prstGeom prst="ellipse">
          <a:avLst/>
        </a:prstGeom>
        <a:solidFill>
          <a:schemeClr val="accent5">
            <a:alpha val="50000"/>
            <a:hueOff val="-9933876"/>
            <a:satOff val="39811"/>
            <a:lumOff val="8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smtClean="0"/>
            <a:t>Kepimpinan &amp; budaya penyenggaraan</a:t>
          </a:r>
          <a:endParaRPr lang="en-US" sz="1400" kern="1200" dirty="0"/>
        </a:p>
      </dsp:txBody>
      <dsp:txXfrm>
        <a:off x="1636789" y="1348627"/>
        <a:ext cx="1194965" cy="1194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475FA-23D3-4A21-BA20-C5C3FB12C17F}">
      <dsp:nvSpPr>
        <dsp:cNvPr id="0" name=""/>
        <dsp:cNvSpPr/>
      </dsp:nvSpPr>
      <dsp:spPr>
        <a:xfrm>
          <a:off x="2815793" y="1393410"/>
          <a:ext cx="3332901" cy="3332901"/>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3303885" y="1881502"/>
        <a:ext cx="2356717" cy="2356717"/>
      </dsp:txXfrm>
    </dsp:sp>
    <dsp:sp modelId="{7C0D240A-7901-454D-A1E0-47DEBC4E7490}">
      <dsp:nvSpPr>
        <dsp:cNvPr id="0" name=""/>
        <dsp:cNvSpPr/>
      </dsp:nvSpPr>
      <dsp:spPr>
        <a:xfrm>
          <a:off x="3649018" y="54925"/>
          <a:ext cx="1666450" cy="1666450"/>
        </a:xfrm>
        <a:prstGeom prst="ellipse">
          <a:avLst/>
        </a:prstGeom>
        <a:solidFill>
          <a:schemeClr val="accent5">
            <a:alpha val="50000"/>
            <a:hueOff val="-1419125"/>
            <a:satOff val="5687"/>
            <a:lumOff val="123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Keraguan</a:t>
          </a:r>
          <a:r>
            <a:rPr lang="en-US" sz="1400" kern="1200" dirty="0" smtClean="0"/>
            <a:t> </a:t>
          </a:r>
          <a:r>
            <a:rPr lang="en-US" sz="1400" kern="1200" dirty="0" err="1" smtClean="0"/>
            <a:t>tahap</a:t>
          </a:r>
          <a:r>
            <a:rPr lang="en-US" sz="1400" kern="1200" dirty="0" smtClean="0"/>
            <a:t> </a:t>
          </a:r>
          <a:r>
            <a:rPr lang="en-US" sz="1400" kern="1200" dirty="0" err="1" smtClean="0"/>
            <a:t>keselamatan</a:t>
          </a:r>
          <a:r>
            <a:rPr lang="en-US" sz="1400" kern="1200" dirty="0" smtClean="0"/>
            <a:t> &amp; </a:t>
          </a:r>
          <a:r>
            <a:rPr lang="en-US" sz="1400" kern="1200" dirty="0" err="1" smtClean="0"/>
            <a:t>keselesaan</a:t>
          </a:r>
          <a:r>
            <a:rPr lang="en-US" sz="1400" kern="1200" dirty="0" smtClean="0"/>
            <a:t> </a:t>
          </a:r>
          <a:r>
            <a:rPr lang="en-US" sz="1400" kern="1200" dirty="0" err="1" smtClean="0"/>
            <a:t>pengguna</a:t>
          </a:r>
          <a:endParaRPr lang="en-US" sz="1400" kern="1200" dirty="0"/>
        </a:p>
      </dsp:txBody>
      <dsp:txXfrm>
        <a:off x="3893064" y="298971"/>
        <a:ext cx="1178358" cy="1178358"/>
      </dsp:txXfrm>
    </dsp:sp>
    <dsp:sp modelId="{8ABE8DB0-896C-4886-B707-1432E429E106}">
      <dsp:nvSpPr>
        <dsp:cNvPr id="0" name=""/>
        <dsp:cNvSpPr/>
      </dsp:nvSpPr>
      <dsp:spPr>
        <a:xfrm>
          <a:off x="5346929" y="872596"/>
          <a:ext cx="1666450" cy="1666450"/>
        </a:xfrm>
        <a:prstGeom prst="ellipse">
          <a:avLst/>
        </a:prstGeom>
        <a:solidFill>
          <a:schemeClr val="accent5">
            <a:alpha val="50000"/>
            <a:hueOff val="-2838251"/>
            <a:satOff val="11375"/>
            <a:lumOff val="246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Kemerosotan</a:t>
          </a:r>
          <a:r>
            <a:rPr lang="en-US" sz="1400" kern="1200" dirty="0" smtClean="0"/>
            <a:t> </a:t>
          </a:r>
          <a:r>
            <a:rPr lang="en-US" sz="1400" kern="1200" dirty="0" err="1" smtClean="0"/>
            <a:t>jangka</a:t>
          </a:r>
          <a:r>
            <a:rPr lang="en-US" sz="1400" kern="1200" dirty="0" smtClean="0"/>
            <a:t> </a:t>
          </a:r>
          <a:r>
            <a:rPr lang="en-US" sz="1400" kern="1200" dirty="0" err="1" smtClean="0"/>
            <a:t>hayat</a:t>
          </a:r>
          <a:r>
            <a:rPr lang="en-US" sz="1400" kern="1200" dirty="0" smtClean="0"/>
            <a:t>, </a:t>
          </a:r>
          <a:r>
            <a:rPr lang="en-US" sz="1400" kern="1200" dirty="0" err="1" smtClean="0"/>
            <a:t>nilai</a:t>
          </a:r>
          <a:r>
            <a:rPr lang="en-US" sz="1400" kern="1200" dirty="0" smtClean="0"/>
            <a:t> &amp; </a:t>
          </a:r>
          <a:r>
            <a:rPr lang="en-US" sz="1400" kern="1200" dirty="0" err="1" smtClean="0"/>
            <a:t>kelestarian</a:t>
          </a:r>
          <a:r>
            <a:rPr lang="en-US" sz="1400" kern="1200" dirty="0" smtClean="0"/>
            <a:t> </a:t>
          </a:r>
          <a:r>
            <a:rPr lang="en-US" sz="1400" kern="1200" dirty="0" err="1" smtClean="0"/>
            <a:t>aset</a:t>
          </a:r>
          <a:endParaRPr lang="en-US" sz="1400" kern="1200" dirty="0"/>
        </a:p>
      </dsp:txBody>
      <dsp:txXfrm>
        <a:off x="5590975" y="1116642"/>
        <a:ext cx="1178358" cy="1178358"/>
      </dsp:txXfrm>
    </dsp:sp>
    <dsp:sp modelId="{44656904-5A53-4E57-A6D0-5B20B27F7ED2}">
      <dsp:nvSpPr>
        <dsp:cNvPr id="0" name=""/>
        <dsp:cNvSpPr/>
      </dsp:nvSpPr>
      <dsp:spPr>
        <a:xfrm>
          <a:off x="5766279" y="2709887"/>
          <a:ext cx="1666450" cy="1666450"/>
        </a:xfrm>
        <a:prstGeom prst="ellipse">
          <a:avLst/>
        </a:prstGeom>
        <a:solidFill>
          <a:schemeClr val="accent5">
            <a:alpha val="50000"/>
            <a:hueOff val="-4257376"/>
            <a:satOff val="17062"/>
            <a:lumOff val="369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Kenaikan</a:t>
          </a:r>
          <a:r>
            <a:rPr lang="en-US" sz="1400" kern="1200" dirty="0" smtClean="0"/>
            <a:t> </a:t>
          </a:r>
          <a:r>
            <a:rPr lang="en-US" sz="1400" kern="1200" dirty="0" err="1" smtClean="0"/>
            <a:t>kos</a:t>
          </a:r>
          <a:r>
            <a:rPr lang="en-US" sz="1400" kern="1200" dirty="0" smtClean="0"/>
            <a:t> </a:t>
          </a:r>
          <a:r>
            <a:rPr lang="en-US" sz="1400" kern="1200" dirty="0" err="1" smtClean="0"/>
            <a:t>penyenggaraan</a:t>
          </a:r>
          <a:r>
            <a:rPr lang="en-US" sz="1400" kern="1200" dirty="0" smtClean="0"/>
            <a:t> &amp; </a:t>
          </a:r>
          <a:r>
            <a:rPr lang="en-US" sz="1400" kern="1200" dirty="0" err="1" smtClean="0"/>
            <a:t>pengurusan</a:t>
          </a:r>
          <a:r>
            <a:rPr lang="en-US" sz="1400" kern="1200" dirty="0" smtClean="0"/>
            <a:t> </a:t>
          </a:r>
          <a:r>
            <a:rPr lang="en-US" sz="1400" kern="1200" dirty="0" err="1" smtClean="0"/>
            <a:t>aset</a:t>
          </a:r>
          <a:endParaRPr lang="en-US" sz="1400" kern="1200" dirty="0"/>
        </a:p>
      </dsp:txBody>
      <dsp:txXfrm>
        <a:off x="6010325" y="2953933"/>
        <a:ext cx="1178358" cy="1178358"/>
      </dsp:txXfrm>
    </dsp:sp>
    <dsp:sp modelId="{121628A9-5F9F-465F-829D-18D62104A726}">
      <dsp:nvSpPr>
        <dsp:cNvPr id="0" name=""/>
        <dsp:cNvSpPr/>
      </dsp:nvSpPr>
      <dsp:spPr>
        <a:xfrm>
          <a:off x="4591288" y="4183279"/>
          <a:ext cx="1666450" cy="1666450"/>
        </a:xfrm>
        <a:prstGeom prst="ellipse">
          <a:avLst/>
        </a:prstGeom>
        <a:solidFill>
          <a:schemeClr val="accent5">
            <a:alpha val="50000"/>
            <a:hueOff val="-5676501"/>
            <a:satOff val="22749"/>
            <a:lumOff val="493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Pembaziran</a:t>
          </a:r>
          <a:r>
            <a:rPr lang="en-US" sz="1400" kern="1200" dirty="0" smtClean="0"/>
            <a:t> </a:t>
          </a:r>
          <a:r>
            <a:rPr lang="en-US" sz="1400" kern="1200" dirty="0" err="1" smtClean="0"/>
            <a:t>sumber</a:t>
          </a:r>
          <a:r>
            <a:rPr lang="en-US" sz="1400" kern="1200" dirty="0" smtClean="0"/>
            <a:t> – </a:t>
          </a:r>
          <a:r>
            <a:rPr lang="en-US" sz="1400" kern="1200" dirty="0" err="1" smtClean="0"/>
            <a:t>kerosakan</a:t>
          </a:r>
          <a:r>
            <a:rPr lang="en-US" sz="1400" kern="1200" dirty="0" smtClean="0"/>
            <a:t> </a:t>
          </a:r>
          <a:r>
            <a:rPr lang="en-US" sz="1400" kern="1200" dirty="0" err="1" smtClean="0"/>
            <a:t>berulang</a:t>
          </a:r>
          <a:endParaRPr lang="en-US" sz="1400" kern="1200" dirty="0"/>
        </a:p>
      </dsp:txBody>
      <dsp:txXfrm>
        <a:off x="4835334" y="4427325"/>
        <a:ext cx="1178358" cy="1178358"/>
      </dsp:txXfrm>
    </dsp:sp>
    <dsp:sp modelId="{DBB66D5D-03A4-43B5-86B2-86DCEF6105DA}">
      <dsp:nvSpPr>
        <dsp:cNvPr id="0" name=""/>
        <dsp:cNvSpPr/>
      </dsp:nvSpPr>
      <dsp:spPr>
        <a:xfrm>
          <a:off x="2706748" y="4183279"/>
          <a:ext cx="1666450" cy="1666450"/>
        </a:xfrm>
        <a:prstGeom prst="ellipse">
          <a:avLst/>
        </a:prstGeom>
        <a:solidFill>
          <a:schemeClr val="accent5">
            <a:alpha val="50000"/>
            <a:hueOff val="-7095626"/>
            <a:satOff val="28436"/>
            <a:lumOff val="616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Penyampaian</a:t>
          </a:r>
          <a:r>
            <a:rPr lang="en-US" sz="1400" kern="1200" dirty="0" smtClean="0"/>
            <a:t> </a:t>
          </a:r>
          <a:r>
            <a:rPr lang="en-US" sz="1400" kern="1200" dirty="0" err="1" smtClean="0"/>
            <a:t>perkhidmatan</a:t>
          </a:r>
          <a:r>
            <a:rPr lang="en-US" sz="1400" kern="1200" dirty="0" smtClean="0"/>
            <a:t> </a:t>
          </a:r>
          <a:r>
            <a:rPr lang="en-US" sz="1400" kern="1200" dirty="0" err="1" smtClean="0"/>
            <a:t>terjejas</a:t>
          </a:r>
          <a:endParaRPr lang="en-US" sz="1400" kern="1200" dirty="0"/>
        </a:p>
      </dsp:txBody>
      <dsp:txXfrm>
        <a:off x="2950794" y="4427325"/>
        <a:ext cx="1178358" cy="1178358"/>
      </dsp:txXfrm>
    </dsp:sp>
    <dsp:sp modelId="{42796C4A-8A19-43DD-B1C8-8DA52FEAECE7}">
      <dsp:nvSpPr>
        <dsp:cNvPr id="0" name=""/>
        <dsp:cNvSpPr/>
      </dsp:nvSpPr>
      <dsp:spPr>
        <a:xfrm>
          <a:off x="1531757" y="2709887"/>
          <a:ext cx="1666450" cy="1666450"/>
        </a:xfrm>
        <a:prstGeom prst="ellipse">
          <a:avLst/>
        </a:prstGeom>
        <a:solidFill>
          <a:schemeClr val="accent5">
            <a:alpha val="50000"/>
            <a:hueOff val="-8514751"/>
            <a:satOff val="34124"/>
            <a:lumOff val="739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Peningkatan</a:t>
          </a:r>
          <a:r>
            <a:rPr lang="en-US" sz="1400" kern="1200" dirty="0" smtClean="0"/>
            <a:t> </a:t>
          </a:r>
          <a:r>
            <a:rPr lang="en-US" sz="1400" kern="1200" dirty="0" err="1" smtClean="0"/>
            <a:t>kos</a:t>
          </a:r>
          <a:r>
            <a:rPr lang="en-US" sz="1400" kern="1200" dirty="0" smtClean="0"/>
            <a:t> </a:t>
          </a:r>
          <a:r>
            <a:rPr lang="en-US" sz="1400" kern="1200" dirty="0" err="1" smtClean="0"/>
            <a:t>sosial</a:t>
          </a:r>
          <a:r>
            <a:rPr lang="en-US" sz="1400" kern="1200" dirty="0" smtClean="0"/>
            <a:t> </a:t>
          </a:r>
          <a:r>
            <a:rPr lang="en-US" sz="1400" kern="1200" dirty="0" err="1" smtClean="0"/>
            <a:t>akibat</a:t>
          </a:r>
          <a:r>
            <a:rPr lang="en-US" sz="1400" kern="1200" dirty="0" smtClean="0"/>
            <a:t> </a:t>
          </a:r>
          <a:r>
            <a:rPr lang="en-US" sz="1400" kern="1200" dirty="0" err="1" smtClean="0"/>
            <a:t>kegagalan</a:t>
          </a:r>
          <a:r>
            <a:rPr lang="en-US" sz="1400" kern="1200" dirty="0" smtClean="0"/>
            <a:t> </a:t>
          </a:r>
          <a:r>
            <a:rPr lang="en-US" sz="1400" kern="1200" dirty="0" err="1" smtClean="0"/>
            <a:t>aset</a:t>
          </a:r>
          <a:endParaRPr lang="en-US" sz="1400" kern="1200" dirty="0"/>
        </a:p>
      </dsp:txBody>
      <dsp:txXfrm>
        <a:off x="1775803" y="2953933"/>
        <a:ext cx="1178358" cy="1178358"/>
      </dsp:txXfrm>
    </dsp:sp>
    <dsp:sp modelId="{239EB0B4-DB47-4772-81EC-73A2E0A9F57C}">
      <dsp:nvSpPr>
        <dsp:cNvPr id="0" name=""/>
        <dsp:cNvSpPr/>
      </dsp:nvSpPr>
      <dsp:spPr>
        <a:xfrm>
          <a:off x="1951107" y="872596"/>
          <a:ext cx="1666450" cy="1666450"/>
        </a:xfrm>
        <a:prstGeom prst="ellipse">
          <a:avLst/>
        </a:prstGeom>
        <a:solidFill>
          <a:schemeClr val="accent5">
            <a:alpha val="50000"/>
            <a:hueOff val="-9933876"/>
            <a:satOff val="39811"/>
            <a:lumOff val="8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Imej</a:t>
          </a:r>
          <a:r>
            <a:rPr lang="en-US" sz="1400" kern="1200" dirty="0" smtClean="0"/>
            <a:t> </a:t>
          </a:r>
          <a:r>
            <a:rPr lang="en-US" sz="1400" kern="1200" dirty="0" err="1" smtClean="0"/>
            <a:t>negatif</a:t>
          </a:r>
          <a:r>
            <a:rPr lang="en-US" sz="1400" kern="1200" dirty="0" smtClean="0"/>
            <a:t> </a:t>
          </a:r>
          <a:r>
            <a:rPr lang="en-US" sz="1400" kern="1200" dirty="0" err="1" smtClean="0"/>
            <a:t>kepada</a:t>
          </a:r>
          <a:r>
            <a:rPr lang="en-US" sz="1400" kern="1200" dirty="0" smtClean="0"/>
            <a:t> </a:t>
          </a:r>
          <a:r>
            <a:rPr lang="en-US" sz="1400" kern="1200" dirty="0" err="1" smtClean="0"/>
            <a:t>negara</a:t>
          </a:r>
          <a:r>
            <a:rPr lang="en-US" sz="1400" kern="1200" dirty="0" smtClean="0"/>
            <a:t>, </a:t>
          </a:r>
          <a:r>
            <a:rPr lang="en-US" sz="1400" kern="1200" dirty="0" err="1" smtClean="0"/>
            <a:t>kerajaan</a:t>
          </a:r>
          <a:r>
            <a:rPr lang="en-US" sz="1400" kern="1200" dirty="0" smtClean="0"/>
            <a:t> &amp; </a:t>
          </a:r>
          <a:r>
            <a:rPr lang="en-US" sz="1400" kern="1200" dirty="0" err="1" smtClean="0"/>
            <a:t>industri</a:t>
          </a:r>
          <a:endParaRPr lang="en-US" sz="1400" kern="1200" dirty="0"/>
        </a:p>
      </dsp:txBody>
      <dsp:txXfrm>
        <a:off x="2195153" y="1116642"/>
        <a:ext cx="1178358" cy="117835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AAE705A3-5547-498F-A03A-F2FDB70D7E2B}" type="datetimeFigureOut">
              <a:rPr lang="en-MY" smtClean="0"/>
              <a:t>28/10/2015</a:t>
            </a:fld>
            <a:endParaRPr lang="en-MY"/>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9FC1C66-264A-4571-B7D0-8444C513DB7A}" type="slidenum">
              <a:rPr lang="en-MY" smtClean="0"/>
              <a:t>‹#›</a:t>
            </a:fld>
            <a:endParaRPr lang="en-MY"/>
          </a:p>
        </p:txBody>
      </p:sp>
    </p:spTree>
    <p:extLst>
      <p:ext uri="{BB962C8B-B14F-4D97-AF65-F5344CB8AC3E}">
        <p14:creationId xmlns:p14="http://schemas.microsoft.com/office/powerpoint/2010/main" val="3499719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AAB289E-300F-457A-8500-934431C1E64D}" type="datetimeFigureOut">
              <a:rPr lang="en-MY" smtClean="0"/>
              <a:t>28/10/2015</a:t>
            </a:fld>
            <a:endParaRPr lang="en-MY"/>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FA569F-01FF-46F0-8D34-D52A25D0FB37}" type="slidenum">
              <a:rPr lang="en-MY" smtClean="0"/>
              <a:t>‹#›</a:t>
            </a:fld>
            <a:endParaRPr lang="en-MY"/>
          </a:p>
        </p:txBody>
      </p:sp>
    </p:spTree>
    <p:extLst>
      <p:ext uri="{BB962C8B-B14F-4D97-AF65-F5344CB8AC3E}">
        <p14:creationId xmlns:p14="http://schemas.microsoft.com/office/powerpoint/2010/main" val="71475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u.edu.au/risk_management/index.php/7/"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RISIKO</a:t>
            </a:r>
          </a:p>
          <a:p>
            <a:pPr lvl="1"/>
            <a:r>
              <a:rPr lang="en-US" altLang="en-US" smtClean="0"/>
              <a:t>Peristiwa akan datang</a:t>
            </a:r>
            <a:endParaRPr lang="en-US" altLang="en-US" smtClean="0">
              <a:solidFill>
                <a:srgbClr val="000000"/>
              </a:solidFill>
            </a:endParaRPr>
          </a:p>
          <a:p>
            <a:pPr>
              <a:buClr>
                <a:srgbClr val="37399B"/>
              </a:buClr>
            </a:pPr>
            <a:r>
              <a:rPr lang="en-US" altLang="en-US" smtClean="0">
                <a:solidFill>
                  <a:srgbClr val="000000"/>
                </a:solidFill>
              </a:rPr>
              <a:t>ISU</a:t>
            </a:r>
          </a:p>
          <a:p>
            <a:pPr lvl="1">
              <a:buClr>
                <a:srgbClr val="37399B"/>
              </a:buClr>
            </a:pPr>
            <a:r>
              <a:rPr lang="en-US" altLang="en-US" smtClean="0">
                <a:solidFill>
                  <a:srgbClr val="000000"/>
                </a:solidFill>
              </a:rPr>
              <a:t>Berlaku pada hari ini atau esok</a:t>
            </a:r>
          </a:p>
          <a:p>
            <a:pPr lvl="2">
              <a:buClr>
                <a:srgbClr val="37399B"/>
              </a:buClr>
            </a:pPr>
            <a:r>
              <a:rPr lang="en-US" altLang="en-US" smtClean="0">
                <a:solidFill>
                  <a:srgbClr val="000000"/>
                </a:solidFill>
              </a:rPr>
              <a:t>Diuruskan oleh Pengurus atau/dan ahli kumpulan</a:t>
            </a:r>
          </a:p>
          <a:p>
            <a:pPr>
              <a:buClr>
                <a:srgbClr val="37399B"/>
              </a:buClr>
            </a:pPr>
            <a:r>
              <a:rPr lang="en-US" altLang="en-US" smtClean="0">
                <a:solidFill>
                  <a:srgbClr val="000000"/>
                </a:solidFill>
              </a:rPr>
              <a:t>MASALAH</a:t>
            </a:r>
          </a:p>
          <a:p>
            <a:pPr lvl="1">
              <a:buClr>
                <a:srgbClr val="37399B"/>
              </a:buClr>
            </a:pPr>
            <a:r>
              <a:rPr lang="en-US" altLang="en-US" smtClean="0">
                <a:solidFill>
                  <a:srgbClr val="000000"/>
                </a:solidFill>
              </a:rPr>
              <a:t>Sudah Berlaku</a:t>
            </a:r>
          </a:p>
          <a:p>
            <a:pPr lvl="2">
              <a:buClr>
                <a:srgbClr val="37399B"/>
              </a:buClr>
            </a:pPr>
            <a:r>
              <a:rPr lang="en-US" altLang="en-US" smtClean="0">
                <a:solidFill>
                  <a:srgbClr val="000000"/>
                </a:solidFill>
              </a:rPr>
              <a:t>Pengurus Masalah</a:t>
            </a:r>
          </a:p>
          <a:p>
            <a:pPr lvl="2">
              <a:buClr>
                <a:srgbClr val="37399B"/>
              </a:buClr>
            </a:pPr>
            <a:r>
              <a:rPr lang="en-US" altLang="en-US" smtClean="0">
                <a:solidFill>
                  <a:srgbClr val="000000"/>
                </a:solidFill>
              </a:rPr>
              <a:t>Menganalisis Punca Penyebab</a:t>
            </a:r>
          </a:p>
          <a:p>
            <a:pPr lvl="2">
              <a:buClr>
                <a:srgbClr val="37399B"/>
              </a:buClr>
            </a:pPr>
            <a:r>
              <a:rPr lang="en-US" altLang="en-US" smtClean="0">
                <a:solidFill>
                  <a:srgbClr val="000000"/>
                </a:solidFill>
              </a:rPr>
              <a:t>Berpotensi sebagai maklum balas risiko bagi pengurusan fasiliti akan datang</a:t>
            </a:r>
          </a:p>
        </p:txBody>
      </p:sp>
      <p:sp>
        <p:nvSpPr>
          <p:cNvPr id="57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462F0328-AA46-4571-B85D-8F97384B07D5}" type="slidenum">
              <a:rPr lang="en-US" altLang="en-US" smtClean="0">
                <a:latin typeface="Arial" charset="0"/>
              </a:rPr>
              <a:pPr eaLnBrk="1" hangingPunct="1">
                <a:spcBef>
                  <a:spcPct val="0"/>
                </a:spcBef>
                <a:defRPr/>
              </a:pPr>
              <a:t>6</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b="1" i="0" kern="1200" smtClean="0">
                <a:solidFill>
                  <a:schemeClr val="tx1"/>
                </a:solidFill>
                <a:effectLst/>
                <a:latin typeface="+mn-lt"/>
                <a:ea typeface="+mn-ea"/>
                <a:cs typeface="+mn-cs"/>
              </a:rPr>
              <a:t>1. TERIMA</a:t>
            </a:r>
            <a:r>
              <a:rPr lang="en-MY" sz="1200" b="1" i="0" kern="1200" baseline="0" smtClean="0">
                <a:solidFill>
                  <a:schemeClr val="tx1"/>
                </a:solidFill>
                <a:effectLst/>
                <a:latin typeface="+mn-lt"/>
                <a:ea typeface="+mn-ea"/>
                <a:cs typeface="+mn-cs"/>
              </a:rPr>
              <a:t> RISIKO</a:t>
            </a:r>
          </a:p>
          <a:p>
            <a:pPr marL="171450" indent="-171450">
              <a:buFont typeface="Arial" panose="020B0604020202020204" pitchFamily="34" charset="0"/>
              <a:buChar char="•"/>
            </a:pPr>
            <a:r>
              <a:rPr lang="en-MY" sz="1200" b="0" i="0" kern="1200" smtClean="0">
                <a:solidFill>
                  <a:schemeClr val="tx1"/>
                </a:solidFill>
                <a:effectLst/>
                <a:latin typeface="+mn-lt"/>
                <a:ea typeface="+mn-ea"/>
                <a:cs typeface="+mn-cs"/>
              </a:rPr>
              <a:t>Jika setelah kawalan ditempatkan, sisa risiko boleh</a:t>
            </a:r>
            <a:r>
              <a:rPr lang="en-MY" sz="1200" b="0" i="0" kern="1200" baseline="0" smtClean="0">
                <a:solidFill>
                  <a:schemeClr val="tx1"/>
                </a:solidFill>
                <a:effectLst/>
                <a:latin typeface="+mn-lt"/>
                <a:ea typeface="+mn-ea"/>
                <a:cs typeface="+mn-cs"/>
              </a:rPr>
              <a:t> dikawal, maka risiko boleh diterima</a:t>
            </a:r>
            <a:r>
              <a:rPr lang="en-MY" sz="1200" b="0" i="0" kern="1200" smtClean="0">
                <a:solidFill>
                  <a:schemeClr val="tx1"/>
                </a:solidFill>
                <a:effectLst/>
                <a:latin typeface="+mn-lt"/>
                <a:ea typeface="+mn-ea"/>
                <a:cs typeface="+mn-cs"/>
              </a:rPr>
              <a:t>. </a:t>
            </a:r>
          </a:p>
          <a:p>
            <a:pPr marL="171450" indent="-171450">
              <a:buFont typeface="Arial" panose="020B0604020202020204" pitchFamily="34" charset="0"/>
              <a:buChar char="•"/>
            </a:pPr>
            <a:r>
              <a:rPr lang="en-MY" sz="1200" b="0" i="0" kern="1200" smtClean="0">
                <a:solidFill>
                  <a:schemeClr val="tx1"/>
                </a:solidFill>
                <a:effectLst/>
                <a:latin typeface="+mn-lt"/>
                <a:ea typeface="+mn-ea"/>
                <a:cs typeface="+mn-cs"/>
              </a:rPr>
              <a:t>Pelan Perancangan adalah perlu utk menangani isu/masalah</a:t>
            </a:r>
            <a:r>
              <a:rPr lang="en-MY" sz="1200" b="0" i="0" kern="1200" baseline="0" smtClean="0">
                <a:solidFill>
                  <a:schemeClr val="tx1"/>
                </a:solidFill>
                <a:effectLst/>
                <a:latin typeface="+mn-lt"/>
                <a:ea typeface="+mn-ea"/>
                <a:cs typeface="+mn-cs"/>
              </a:rPr>
              <a:t> </a:t>
            </a:r>
            <a:r>
              <a:rPr lang="en-MY" sz="1200" b="0" i="0" kern="1200" smtClean="0">
                <a:solidFill>
                  <a:schemeClr val="tx1"/>
                </a:solidFill>
                <a:effectLst/>
                <a:latin typeface="+mn-lt"/>
                <a:ea typeface="+mn-ea"/>
                <a:cs typeface="+mn-cs"/>
              </a:rPr>
              <a:t>jika risiko berlaku</a:t>
            </a:r>
          </a:p>
          <a:p>
            <a:pPr marL="171450" indent="-171450">
              <a:buFont typeface="Arial" panose="020B0604020202020204" pitchFamily="34" charset="0"/>
              <a:buChar char="•"/>
            </a:pPr>
            <a:endParaRPr lang="en-MY" sz="1200" b="0" i="0" kern="1200" smtClean="0">
              <a:solidFill>
                <a:schemeClr val="tx1"/>
              </a:solidFill>
              <a:effectLst/>
              <a:latin typeface="+mn-lt"/>
              <a:ea typeface="+mn-ea"/>
              <a:cs typeface="+mn-cs"/>
            </a:endParaRPr>
          </a:p>
          <a:p>
            <a:pPr marL="0" indent="0">
              <a:buFont typeface="Arial" panose="020B0604020202020204" pitchFamily="34" charset="0"/>
              <a:buNone/>
            </a:pPr>
            <a:r>
              <a:rPr lang="en-US" sz="1200" b="1" i="0" kern="1200" smtClean="0">
                <a:solidFill>
                  <a:schemeClr val="tx1"/>
                </a:solidFill>
                <a:effectLst/>
                <a:latin typeface="+mn-lt"/>
                <a:ea typeface="+mn-ea"/>
                <a:cs typeface="+mn-cs"/>
              </a:rPr>
              <a:t>2. KURANGKAN RISIKO MELALUI </a:t>
            </a:r>
            <a:endParaRPr lang="en-MY" sz="1200" b="1" i="0" kern="1200" smtClean="0">
              <a:solidFill>
                <a:schemeClr val="tx1"/>
              </a:solidFill>
              <a:effectLst/>
              <a:latin typeface="+mn-lt"/>
              <a:ea typeface="+mn-ea"/>
              <a:cs typeface="+mn-cs"/>
            </a:endParaRPr>
          </a:p>
          <a:p>
            <a:pPr marL="171450" indent="-171450">
              <a:buFont typeface="Arial" panose="020B0604020202020204" pitchFamily="34" charset="0"/>
              <a:buChar char="•"/>
            </a:pPr>
            <a:r>
              <a:rPr lang="en-MY" sz="1200" b="0" i="0" kern="1200" smtClean="0">
                <a:solidFill>
                  <a:schemeClr val="tx1"/>
                </a:solidFill>
                <a:effectLst/>
                <a:latin typeface="+mn-lt"/>
                <a:ea typeface="+mn-ea"/>
                <a:cs typeface="+mn-cs"/>
              </a:rPr>
              <a:t>Pengurangan Keberangkalian Berlaku Risiko melalui ;</a:t>
            </a:r>
          </a:p>
          <a:p>
            <a:r>
              <a:rPr lang="en-MY" sz="1200" b="0" i="0" kern="1200" smtClean="0">
                <a:solidFill>
                  <a:schemeClr val="tx1"/>
                </a:solidFill>
                <a:effectLst/>
                <a:latin typeface="+mn-lt"/>
                <a:ea typeface="+mn-ea"/>
                <a:cs typeface="+mn-cs"/>
              </a:rPr>
              <a:t>-preventative maintenance, </a:t>
            </a:r>
          </a:p>
          <a:p>
            <a:r>
              <a:rPr lang="en-MY" sz="1200" b="0" i="0" kern="1200" smtClean="0">
                <a:solidFill>
                  <a:schemeClr val="tx1"/>
                </a:solidFill>
                <a:effectLst/>
                <a:latin typeface="+mn-lt"/>
                <a:ea typeface="+mn-ea"/>
                <a:cs typeface="+mn-cs"/>
              </a:rPr>
              <a:t>-audit &amp; compliance programs, </a:t>
            </a:r>
          </a:p>
          <a:p>
            <a:r>
              <a:rPr lang="en-MY" sz="1200" b="0" i="0" kern="1200" smtClean="0">
                <a:solidFill>
                  <a:schemeClr val="tx1"/>
                </a:solidFill>
                <a:effectLst/>
                <a:latin typeface="+mn-lt"/>
                <a:ea typeface="+mn-ea"/>
                <a:cs typeface="+mn-cs"/>
              </a:rPr>
              <a:t>-supervision, </a:t>
            </a:r>
          </a:p>
          <a:p>
            <a:r>
              <a:rPr lang="en-MY" sz="1200" b="0" i="0" kern="1200" smtClean="0">
                <a:solidFill>
                  <a:schemeClr val="tx1"/>
                </a:solidFill>
                <a:effectLst/>
                <a:latin typeface="+mn-lt"/>
                <a:ea typeface="+mn-ea"/>
                <a:cs typeface="+mn-cs"/>
              </a:rPr>
              <a:t>-contract conditions, </a:t>
            </a:r>
          </a:p>
          <a:p>
            <a:r>
              <a:rPr lang="en-MY" sz="1200" b="0" i="0" kern="1200" smtClean="0">
                <a:solidFill>
                  <a:schemeClr val="tx1"/>
                </a:solidFill>
                <a:effectLst/>
                <a:latin typeface="+mn-lt"/>
                <a:ea typeface="+mn-ea"/>
                <a:cs typeface="+mn-cs"/>
              </a:rPr>
              <a:t>-policies &amp; procedures, </a:t>
            </a:r>
          </a:p>
          <a:p>
            <a:r>
              <a:rPr lang="en-MY" sz="1200" b="0" i="0" kern="1200" smtClean="0">
                <a:solidFill>
                  <a:schemeClr val="tx1"/>
                </a:solidFill>
                <a:effectLst/>
                <a:latin typeface="+mn-lt"/>
                <a:ea typeface="+mn-ea"/>
                <a:cs typeface="+mn-cs"/>
              </a:rPr>
              <a:t>-testing, </a:t>
            </a:r>
          </a:p>
          <a:p>
            <a:r>
              <a:rPr lang="en-MY" sz="1200" b="0" i="0" kern="1200" smtClean="0">
                <a:solidFill>
                  <a:schemeClr val="tx1"/>
                </a:solidFill>
                <a:effectLst/>
                <a:latin typeface="+mn-lt"/>
                <a:ea typeface="+mn-ea"/>
                <a:cs typeface="+mn-cs"/>
              </a:rPr>
              <a:t>-investment &amp; portfolio management, </a:t>
            </a:r>
          </a:p>
          <a:p>
            <a:r>
              <a:rPr lang="en-MY" sz="1200" b="0" i="0" kern="1200" smtClean="0">
                <a:solidFill>
                  <a:schemeClr val="tx1"/>
                </a:solidFill>
                <a:effectLst/>
                <a:latin typeface="+mn-lt"/>
                <a:ea typeface="+mn-ea"/>
                <a:cs typeface="+mn-cs"/>
              </a:rPr>
              <a:t>-training of staff, </a:t>
            </a:r>
          </a:p>
          <a:p>
            <a:r>
              <a:rPr lang="en-MY" sz="1200" b="0" i="0" kern="1200" smtClean="0">
                <a:solidFill>
                  <a:schemeClr val="tx1"/>
                </a:solidFill>
                <a:effectLst/>
                <a:latin typeface="+mn-lt"/>
                <a:ea typeface="+mn-ea"/>
                <a:cs typeface="+mn-cs"/>
              </a:rPr>
              <a:t>-technical controls and quality assurance programs etc.</a:t>
            </a:r>
          </a:p>
          <a:p>
            <a:pPr marL="0" indent="0">
              <a:buFont typeface="+mj-lt"/>
              <a:buNone/>
            </a:pPr>
            <a:endParaRPr lang="en-MY" sz="1200" b="0" i="0" kern="1200" smtClean="0">
              <a:solidFill>
                <a:schemeClr val="tx1"/>
              </a:solidFill>
              <a:effectLst/>
              <a:latin typeface="+mn-lt"/>
              <a:ea typeface="+mn-ea"/>
              <a:cs typeface="+mn-cs"/>
            </a:endParaRPr>
          </a:p>
          <a:p>
            <a:pPr marL="171450" indent="-171450">
              <a:buFont typeface="Arial" panose="020B0604020202020204" pitchFamily="34" charset="0"/>
              <a:buChar char="•"/>
            </a:pPr>
            <a:r>
              <a:rPr lang="en-MY" sz="1200" b="0" i="0" kern="1200" baseline="0" smtClean="0">
                <a:solidFill>
                  <a:schemeClr val="tx1"/>
                </a:solidFill>
                <a:effectLst/>
                <a:latin typeface="+mn-lt"/>
                <a:ea typeface="+mn-ea"/>
                <a:cs typeface="+mn-cs"/>
              </a:rPr>
              <a:t>Pengurangan Impak </a:t>
            </a:r>
          </a:p>
          <a:p>
            <a:pPr marL="0" indent="0">
              <a:buFont typeface="+mj-lt"/>
              <a:buNone/>
            </a:pPr>
            <a:r>
              <a:rPr lang="en-MY" sz="1200" b="0" i="0" kern="1200" smtClean="0">
                <a:solidFill>
                  <a:schemeClr val="tx1"/>
                </a:solidFill>
                <a:effectLst/>
                <a:latin typeface="+mn-lt"/>
                <a:ea typeface="+mn-ea"/>
                <a:cs typeface="+mn-cs"/>
              </a:rPr>
              <a:t>-contingency planning, </a:t>
            </a:r>
          </a:p>
          <a:p>
            <a:pPr marL="0" indent="0">
              <a:buFont typeface="+mj-lt"/>
              <a:buNone/>
            </a:pPr>
            <a:r>
              <a:rPr lang="en-MY" sz="1200" b="0" i="0" kern="1200" smtClean="0">
                <a:solidFill>
                  <a:schemeClr val="tx1"/>
                </a:solidFill>
                <a:effectLst/>
                <a:latin typeface="+mn-lt"/>
                <a:ea typeface="+mn-ea"/>
                <a:cs typeface="+mn-cs"/>
              </a:rPr>
              <a:t>-contract conditions, </a:t>
            </a:r>
          </a:p>
          <a:p>
            <a:pPr marL="0" indent="0">
              <a:buFont typeface="+mj-lt"/>
              <a:buNone/>
            </a:pPr>
            <a:r>
              <a:rPr lang="en-MY" sz="1200" b="0" i="0" kern="1200" smtClean="0">
                <a:solidFill>
                  <a:schemeClr val="tx1"/>
                </a:solidFill>
                <a:effectLst/>
                <a:latin typeface="+mn-lt"/>
                <a:ea typeface="+mn-ea"/>
                <a:cs typeface="+mn-cs"/>
              </a:rPr>
              <a:t>-disaster recovery &amp; business continuity plans, </a:t>
            </a:r>
          </a:p>
          <a:p>
            <a:pPr marL="0" indent="0">
              <a:buFont typeface="+mj-lt"/>
              <a:buNone/>
            </a:pPr>
            <a:r>
              <a:rPr lang="en-MY" sz="1200" b="0" i="0" kern="1200" smtClean="0">
                <a:solidFill>
                  <a:schemeClr val="tx1"/>
                </a:solidFill>
                <a:effectLst/>
                <a:latin typeface="+mn-lt"/>
                <a:ea typeface="+mn-ea"/>
                <a:cs typeface="+mn-cs"/>
              </a:rPr>
              <a:t>-off-site back-up, </a:t>
            </a:r>
          </a:p>
          <a:p>
            <a:pPr marL="0" indent="0">
              <a:buFont typeface="+mj-lt"/>
              <a:buNone/>
            </a:pPr>
            <a:r>
              <a:rPr lang="en-MY" sz="1200" b="0" i="0" kern="1200" smtClean="0">
                <a:solidFill>
                  <a:schemeClr val="tx1"/>
                </a:solidFill>
                <a:effectLst/>
                <a:latin typeface="+mn-lt"/>
                <a:ea typeface="+mn-ea"/>
                <a:cs typeface="+mn-cs"/>
              </a:rPr>
              <a:t>-public relations, </a:t>
            </a:r>
          </a:p>
          <a:p>
            <a:pPr marL="0" indent="0">
              <a:buFont typeface="+mj-lt"/>
              <a:buNone/>
            </a:pPr>
            <a:r>
              <a:rPr lang="en-MY" sz="1200" b="0" i="0" kern="1200" smtClean="0">
                <a:solidFill>
                  <a:schemeClr val="tx1"/>
                </a:solidFill>
                <a:effectLst/>
                <a:latin typeface="+mn-lt"/>
                <a:ea typeface="+mn-ea"/>
                <a:cs typeface="+mn-cs"/>
              </a:rPr>
              <a:t>-emergency procedures and staff training etc.</a:t>
            </a:r>
          </a:p>
          <a:p>
            <a:endParaRPr lang="en-MY" sz="1200" b="0" i="0" kern="1200" smtClean="0">
              <a:solidFill>
                <a:schemeClr val="tx1"/>
              </a:solidFill>
              <a:effectLst/>
              <a:latin typeface="+mn-lt"/>
              <a:ea typeface="+mn-ea"/>
              <a:cs typeface="+mn-cs"/>
            </a:endParaRPr>
          </a:p>
          <a:p>
            <a:r>
              <a:rPr lang="en-MY" sz="1200" b="1" i="0" kern="1200" smtClean="0">
                <a:solidFill>
                  <a:schemeClr val="tx1"/>
                </a:solidFill>
                <a:effectLst/>
                <a:latin typeface="+mn-lt"/>
                <a:ea typeface="+mn-ea"/>
                <a:cs typeface="+mn-cs"/>
              </a:rPr>
              <a:t>3. ELAKKAN RISIKO </a:t>
            </a:r>
          </a:p>
          <a:p>
            <a:pPr marL="171450" indent="-171450">
              <a:buFont typeface="Arial" panose="020B0604020202020204" pitchFamily="34" charset="0"/>
              <a:buChar char="•"/>
            </a:pPr>
            <a:r>
              <a:rPr lang="en-MY" sz="1200" b="0" i="0" kern="1200" smtClean="0">
                <a:solidFill>
                  <a:schemeClr val="tx1"/>
                </a:solidFill>
                <a:effectLst/>
                <a:latin typeface="+mn-lt"/>
                <a:ea typeface="+mn-ea"/>
                <a:cs typeface="+mn-cs"/>
              </a:rPr>
              <a:t>Membuat keputusan</a:t>
            </a:r>
            <a:r>
              <a:rPr lang="en-MY" sz="1200" b="0" i="0" kern="1200" baseline="0" smtClean="0">
                <a:solidFill>
                  <a:schemeClr val="tx1"/>
                </a:solidFill>
                <a:effectLst/>
                <a:latin typeface="+mn-lt"/>
                <a:ea typeface="+mn-ea"/>
                <a:cs typeface="+mn-cs"/>
              </a:rPr>
              <a:t> utk tidak melaksanakan aktiviti yg akan menjana risiko</a:t>
            </a:r>
          </a:p>
          <a:p>
            <a:pPr marL="171450" indent="-171450">
              <a:buFont typeface="Arial" panose="020B0604020202020204" pitchFamily="34" charset="0"/>
              <a:buChar char="•"/>
            </a:pPr>
            <a:endParaRPr lang="en-MY" sz="1200" b="0" i="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MY" sz="1200" b="0" i="0" kern="1200" smtClean="0">
                <a:solidFill>
                  <a:schemeClr val="tx1"/>
                </a:solidFill>
                <a:effectLst/>
                <a:latin typeface="+mn-lt"/>
                <a:ea typeface="+mn-ea"/>
                <a:cs typeface="+mn-cs"/>
              </a:rPr>
              <a:t>4. PINDAHKAN RISIKO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MY" sz="1200" b="0" i="0" kern="1200" smtClean="0">
                <a:solidFill>
                  <a:schemeClr val="tx1"/>
                </a:solidFill>
                <a:effectLst/>
                <a:latin typeface="+mn-lt"/>
                <a:ea typeface="+mn-ea"/>
                <a:cs typeface="+mn-cs"/>
              </a:rPr>
              <a:t>Penglibatan pihak lain</a:t>
            </a:r>
            <a:r>
              <a:rPr lang="en-MY" sz="1200" b="0" i="0" kern="1200" baseline="0" smtClean="0">
                <a:solidFill>
                  <a:schemeClr val="tx1"/>
                </a:solidFill>
                <a:effectLst/>
                <a:latin typeface="+mn-lt"/>
                <a:ea typeface="+mn-ea"/>
                <a:cs typeface="+mn-cs"/>
              </a:rPr>
              <a:t> mengambil atau berkongsi risiko melalui ;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MY" sz="1200" b="0" i="0" kern="1200" smtClean="0">
                <a:solidFill>
                  <a:schemeClr val="tx1"/>
                </a:solidFill>
                <a:effectLst/>
                <a:latin typeface="+mn-lt"/>
                <a:ea typeface="+mn-ea"/>
                <a:cs typeface="+mn-cs"/>
              </a:rPr>
              <a:t>- contracts,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MY" sz="1200" b="0" i="0" u="sng" kern="1200" smtClean="0">
                <a:solidFill>
                  <a:schemeClr val="tx1"/>
                </a:solidFill>
                <a:effectLst/>
                <a:latin typeface="+mn-lt"/>
                <a:ea typeface="+mn-ea"/>
                <a:cs typeface="+mn-cs"/>
                <a:hlinkClick r:id="rId3"/>
              </a:rPr>
              <a:t>- insurance</a:t>
            </a:r>
            <a:r>
              <a:rPr lang="en-MY" sz="1200" b="0" i="0" u="sng" kern="120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MY" sz="1200" b="0" i="0" kern="1200" smtClean="0">
                <a:solidFill>
                  <a:schemeClr val="tx1"/>
                </a:solidFill>
                <a:effectLst/>
                <a:latin typeface="+mn-lt"/>
                <a:ea typeface="+mn-ea"/>
                <a:cs typeface="+mn-cs"/>
              </a:rPr>
              <a:t>- outsourcing,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MY" sz="1200" b="0" i="0" kern="1200" smtClean="0">
                <a:solidFill>
                  <a:schemeClr val="tx1"/>
                </a:solidFill>
                <a:effectLst/>
                <a:latin typeface="+mn-lt"/>
                <a:ea typeface="+mn-ea"/>
                <a:cs typeface="+mn-cs"/>
              </a:rPr>
              <a:t>- joint ventures or partnerships etc.</a:t>
            </a:r>
          </a:p>
          <a:p>
            <a:endParaRPr lang="en-US" smtClean="0"/>
          </a:p>
          <a:p>
            <a:endParaRPr lang="en-MY"/>
          </a:p>
        </p:txBody>
      </p:sp>
      <p:sp>
        <p:nvSpPr>
          <p:cNvPr id="4" name="Slide Number Placeholder 3"/>
          <p:cNvSpPr>
            <a:spLocks noGrp="1"/>
          </p:cNvSpPr>
          <p:nvPr>
            <p:ph type="sldNum" sz="quarter" idx="10"/>
          </p:nvPr>
        </p:nvSpPr>
        <p:spPr/>
        <p:txBody>
          <a:bodyPr/>
          <a:lstStyle/>
          <a:p>
            <a:fld id="{1DFA569F-01FF-46F0-8D34-D52A25D0FB37}" type="slidenum">
              <a:rPr lang="en-MY" smtClean="0"/>
              <a:t>22</a:t>
            </a:fld>
            <a:endParaRPr lang="en-MY"/>
          </a:p>
        </p:txBody>
      </p:sp>
    </p:spTree>
    <p:extLst>
      <p:ext uri="{BB962C8B-B14F-4D97-AF65-F5344CB8AC3E}">
        <p14:creationId xmlns:p14="http://schemas.microsoft.com/office/powerpoint/2010/main" val="183672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AB6EF155-45AB-4F7B-9245-14EE37F6B2EE}" type="slidenum">
              <a:rPr lang="en-US" altLang="en-US" smtClean="0">
                <a:latin typeface="Arial" charset="0"/>
              </a:rPr>
              <a:pPr eaLnBrk="1" hangingPunct="1">
                <a:spcBef>
                  <a:spcPct val="0"/>
                </a:spcBef>
                <a:defRPr/>
              </a:pPr>
              <a:t>23</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D0E3BEB1-EDAF-4725-9456-CAC12967EB50}" type="slidenum">
              <a:rPr lang="en-US" altLang="en-US" smtClean="0">
                <a:latin typeface="Arial" charset="0"/>
              </a:rPr>
              <a:pPr eaLnBrk="1" hangingPunct="1">
                <a:spcBef>
                  <a:spcPct val="0"/>
                </a:spcBef>
                <a:defRPr/>
              </a:pPr>
              <a:t>27</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414AA8B2-0F00-4DEC-8393-70257DC2E1DD}" type="datetimeFigureOut">
              <a:rPr lang="en-MY" smtClean="0"/>
              <a:t>28/10/2015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8475114-2AE4-4228-B256-C0E7026CD5DE}" type="slidenum">
              <a:rPr lang="en-MY" smtClean="0"/>
              <a:t>‹#›</a:t>
            </a:fld>
            <a:endParaRPr lang="en-MY"/>
          </a:p>
        </p:txBody>
      </p:sp>
    </p:spTree>
    <p:extLst>
      <p:ext uri="{BB962C8B-B14F-4D97-AF65-F5344CB8AC3E}">
        <p14:creationId xmlns:p14="http://schemas.microsoft.com/office/powerpoint/2010/main" val="39513069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414AA8B2-0F00-4DEC-8393-70257DC2E1DD}" type="datetimeFigureOut">
              <a:rPr lang="en-MY" smtClean="0"/>
              <a:t>28/10/2015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8475114-2AE4-4228-B256-C0E7026CD5DE}" type="slidenum">
              <a:rPr lang="en-MY" smtClean="0"/>
              <a:t>‹#›</a:t>
            </a:fld>
            <a:endParaRPr lang="en-MY"/>
          </a:p>
        </p:txBody>
      </p:sp>
    </p:spTree>
    <p:extLst>
      <p:ext uri="{BB962C8B-B14F-4D97-AF65-F5344CB8AC3E}">
        <p14:creationId xmlns:p14="http://schemas.microsoft.com/office/powerpoint/2010/main" val="129963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414AA8B2-0F00-4DEC-8393-70257DC2E1DD}" type="datetimeFigureOut">
              <a:rPr lang="en-MY" smtClean="0"/>
              <a:t>28/10/2015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8475114-2AE4-4228-B256-C0E7026CD5DE}" type="slidenum">
              <a:rPr lang="en-MY" smtClean="0"/>
              <a:t>‹#›</a:t>
            </a:fld>
            <a:endParaRPr lang="en-MY"/>
          </a:p>
        </p:txBody>
      </p:sp>
    </p:spTree>
    <p:extLst>
      <p:ext uri="{BB962C8B-B14F-4D97-AF65-F5344CB8AC3E}">
        <p14:creationId xmlns:p14="http://schemas.microsoft.com/office/powerpoint/2010/main" val="338310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7884368" cy="548680"/>
          </a:xfrm>
          <a:solidFill>
            <a:schemeClr val="accent3">
              <a:lumMod val="75000"/>
            </a:schemeClr>
          </a:solidFill>
          <a:ln>
            <a:solidFill>
              <a:schemeClr val="accent3">
                <a:lumMod val="50000"/>
              </a:schemeClr>
            </a:solidFill>
          </a:ln>
        </p:spPr>
        <p:txBody>
          <a:bodyPr>
            <a:noAutofit/>
          </a:bodyPr>
          <a:lstStyle>
            <a:lvl1pPr algn="l">
              <a:defRPr sz="3600" b="1">
                <a:solidFill>
                  <a:schemeClr val="bg1"/>
                </a:solidFill>
              </a:defRPr>
            </a:lvl1p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414AA8B2-0F00-4DEC-8393-70257DC2E1DD}" type="datetimeFigureOut">
              <a:rPr lang="en-MY" smtClean="0"/>
              <a:t>28/10/2015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8475114-2AE4-4228-B256-C0E7026CD5DE}" type="slidenum">
              <a:rPr lang="en-MY" smtClean="0"/>
              <a:t>‹#›</a:t>
            </a:fld>
            <a:endParaRPr lang="en-MY"/>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4369" y="8838"/>
            <a:ext cx="1259632" cy="5398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1044344"/>
      </p:ext>
    </p:extLst>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4AA8B2-0F00-4DEC-8393-70257DC2E1DD}" type="datetimeFigureOut">
              <a:rPr lang="en-MY" smtClean="0"/>
              <a:t>28/10/2015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8475114-2AE4-4228-B256-C0E7026CD5DE}" type="slidenum">
              <a:rPr lang="en-MY" smtClean="0"/>
              <a:t>‹#›</a:t>
            </a:fld>
            <a:endParaRPr lang="en-MY"/>
          </a:p>
        </p:txBody>
      </p:sp>
    </p:spTree>
    <p:extLst>
      <p:ext uri="{BB962C8B-B14F-4D97-AF65-F5344CB8AC3E}">
        <p14:creationId xmlns:p14="http://schemas.microsoft.com/office/powerpoint/2010/main" val="20587417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7884368" cy="548680"/>
          </a:xfrm>
          <a:solidFill>
            <a:schemeClr val="accent3">
              <a:lumMod val="75000"/>
            </a:schemeClr>
          </a:solidFill>
          <a:ln>
            <a:solidFill>
              <a:schemeClr val="accent3">
                <a:lumMod val="50000"/>
              </a:schemeClr>
            </a:solidFill>
          </a:ln>
        </p:spPr>
        <p:txBody>
          <a:bodyPr vert="horz" lIns="91440" tIns="45720" rIns="91440" bIns="45720" rtlCol="0" anchor="ctr">
            <a:noAutofit/>
          </a:bodyPr>
          <a:lstStyle>
            <a:lvl1pPr>
              <a:defRPr lang="en-MY" sz="3600" b="1">
                <a:solidFill>
                  <a:schemeClr val="bg1"/>
                </a:solidFill>
              </a:defRPr>
            </a:lvl1pPr>
          </a:lstStyle>
          <a:p>
            <a:pPr lvl="0" algn="l"/>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414AA8B2-0F00-4DEC-8393-70257DC2E1DD}" type="datetimeFigureOut">
              <a:rPr lang="en-MY" smtClean="0"/>
              <a:t>28/10/2015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8475114-2AE4-4228-B256-C0E7026CD5DE}" type="slidenum">
              <a:rPr lang="en-MY" smtClean="0"/>
              <a:t>‹#›</a:t>
            </a:fld>
            <a:endParaRPr lang="en-MY"/>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4369" y="8838"/>
            <a:ext cx="1259632" cy="5398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74411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7884369" cy="548680"/>
          </a:xfrm>
          <a:solidFill>
            <a:schemeClr val="accent3">
              <a:lumMod val="75000"/>
            </a:schemeClr>
          </a:solidFill>
          <a:ln>
            <a:solidFill>
              <a:schemeClr val="accent3">
                <a:lumMod val="50000"/>
              </a:schemeClr>
            </a:solidFill>
          </a:ln>
        </p:spPr>
        <p:txBody>
          <a:bodyPr vert="horz" lIns="91440" tIns="45720" rIns="91440" bIns="45720" rtlCol="0" anchor="ctr">
            <a:noAutofit/>
          </a:bodyPr>
          <a:lstStyle>
            <a:lvl1pPr>
              <a:defRPr lang="en-MY" sz="3600" b="1">
                <a:solidFill>
                  <a:schemeClr val="bg1"/>
                </a:solidFill>
              </a:defRPr>
            </a:lvl1pPr>
          </a:lstStyle>
          <a:p>
            <a:pPr lvl="0" algn="l"/>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414AA8B2-0F00-4DEC-8393-70257DC2E1DD}" type="datetimeFigureOut">
              <a:rPr lang="en-MY" smtClean="0"/>
              <a:t>28/10/2015</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88475114-2AE4-4228-B256-C0E7026CD5DE}" type="slidenum">
              <a:rPr lang="en-MY" smtClean="0"/>
              <a:t>‹#›</a:t>
            </a:fld>
            <a:endParaRPr lang="en-MY"/>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4369" y="8838"/>
            <a:ext cx="1259632" cy="5398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268094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414AA8B2-0F00-4DEC-8393-70257DC2E1DD}" type="datetimeFigureOut">
              <a:rPr lang="en-MY" smtClean="0"/>
              <a:t>28/10/2015</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88475114-2AE4-4228-B256-C0E7026CD5DE}" type="slidenum">
              <a:rPr lang="en-MY" smtClean="0"/>
              <a:t>‹#›</a:t>
            </a:fld>
            <a:endParaRPr lang="en-MY"/>
          </a:p>
        </p:txBody>
      </p:sp>
    </p:spTree>
    <p:extLst>
      <p:ext uri="{BB962C8B-B14F-4D97-AF65-F5344CB8AC3E}">
        <p14:creationId xmlns:p14="http://schemas.microsoft.com/office/powerpoint/2010/main" val="6451135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AA8B2-0F00-4DEC-8393-70257DC2E1DD}" type="datetimeFigureOut">
              <a:rPr lang="en-MY" smtClean="0"/>
              <a:t>28/10/2015</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88475114-2AE4-4228-B256-C0E7026CD5DE}" type="slidenum">
              <a:rPr lang="en-MY" smtClean="0"/>
              <a:t>‹#›</a:t>
            </a:fld>
            <a:endParaRPr lang="en-MY"/>
          </a:p>
        </p:txBody>
      </p:sp>
    </p:spTree>
    <p:extLst>
      <p:ext uri="{BB962C8B-B14F-4D97-AF65-F5344CB8AC3E}">
        <p14:creationId xmlns:p14="http://schemas.microsoft.com/office/powerpoint/2010/main" val="28855699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AA8B2-0F00-4DEC-8393-70257DC2E1DD}" type="datetimeFigureOut">
              <a:rPr lang="en-MY" smtClean="0"/>
              <a:t>28/10/2015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8475114-2AE4-4228-B256-C0E7026CD5DE}" type="slidenum">
              <a:rPr lang="en-MY" smtClean="0"/>
              <a:t>‹#›</a:t>
            </a:fld>
            <a:endParaRPr lang="en-MY"/>
          </a:p>
        </p:txBody>
      </p:sp>
    </p:spTree>
    <p:extLst>
      <p:ext uri="{BB962C8B-B14F-4D97-AF65-F5344CB8AC3E}">
        <p14:creationId xmlns:p14="http://schemas.microsoft.com/office/powerpoint/2010/main" val="197900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AA8B2-0F00-4DEC-8393-70257DC2E1DD}" type="datetimeFigureOut">
              <a:rPr lang="en-MY" smtClean="0"/>
              <a:t>28/10/2015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8475114-2AE4-4228-B256-C0E7026CD5DE}" type="slidenum">
              <a:rPr lang="en-MY" smtClean="0"/>
              <a:t>‹#›</a:t>
            </a:fld>
            <a:endParaRPr lang="en-MY"/>
          </a:p>
        </p:txBody>
      </p:sp>
    </p:spTree>
    <p:extLst>
      <p:ext uri="{BB962C8B-B14F-4D97-AF65-F5344CB8AC3E}">
        <p14:creationId xmlns:p14="http://schemas.microsoft.com/office/powerpoint/2010/main" val="300777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52" y="0"/>
            <a:ext cx="9156852" cy="548680"/>
          </a:xfrm>
          <a:prstGeom prst="rect">
            <a:avLst/>
          </a:prstGeom>
          <a:solidFill>
            <a:schemeClr val="accent3">
              <a:lumMod val="75000"/>
            </a:schemeClr>
          </a:solidFill>
          <a:ln>
            <a:solidFill>
              <a:schemeClr val="accent3">
                <a:lumMod val="50000"/>
              </a:schemeClr>
            </a:solidFill>
          </a:ln>
        </p:spPr>
        <p:txBody>
          <a:bodyPr vert="horz" lIns="91440" tIns="45720" rIns="91440" bIns="45720" rtlCol="0" anchor="ctr">
            <a:noAutofit/>
          </a:bodyPr>
          <a:lstStyle/>
          <a:p>
            <a:pPr lvl="0" algn="l"/>
            <a:r>
              <a:rPr lang="en-US" smtClean="0"/>
              <a:t>CLICK TO EDIT MASTER TITLE STYLE</a:t>
            </a:r>
            <a:endParaRPr lang="en-MY"/>
          </a:p>
        </p:txBody>
      </p:sp>
      <p:sp>
        <p:nvSpPr>
          <p:cNvPr id="3" name="Text Placeholder 2"/>
          <p:cNvSpPr>
            <a:spLocks noGrp="1"/>
          </p:cNvSpPr>
          <p:nvPr>
            <p:ph type="body" idx="1"/>
          </p:nvPr>
        </p:nvSpPr>
        <p:spPr>
          <a:xfrm>
            <a:off x="467544" y="980728"/>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AA8B2-0F00-4DEC-8393-70257DC2E1DD}" type="datetimeFigureOut">
              <a:rPr lang="en-MY" smtClean="0"/>
              <a:t>28/10/2015</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75114-2AE4-4228-B256-C0E7026CD5DE}" type="slidenum">
              <a:rPr lang="en-MY" smtClean="0"/>
              <a:t>‹#›</a:t>
            </a:fld>
            <a:endParaRPr lang="en-MY"/>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512330" y="6387610"/>
            <a:ext cx="596205" cy="442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24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ctr" defTabSz="914400" rtl="0" eaLnBrk="1" latinLnBrk="0" hangingPunct="1">
        <a:spcBef>
          <a:spcPct val="0"/>
        </a:spcBef>
        <a:buNone/>
        <a:defRPr lang="en-MY" sz="3600" b="1" kern="1200" smtClean="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www.google.com.my/url?sa=i&amp;rct=j&amp;q=&amp;esrc=s&amp;source=images&amp;cd=&amp;cad=rja&amp;uact=8&amp;ved=0CAcQjRxqFQoTCMygjsyH4sgCFYillAod1DUPTg&amp;url=http://www.themalaysianinsider.com/bahasa/article/bangunan-menara-lama-bukit-aman-terbakar&amp;bvm=bv.106130839,bs.2,d.dGY&amp;psig=AFQjCNGtBpygaF_pe5bEVjQhM1OWYju0ug&amp;ust=1446014887942638" TargetMode="External"/><Relationship Id="rId1" Type="http://schemas.openxmlformats.org/officeDocument/2006/relationships/slideLayout" Target="../slideLayouts/slideLayout7.xml"/><Relationship Id="rId6" Type="http://schemas.openxmlformats.org/officeDocument/2006/relationships/hyperlink" Target="http://www.google.com.my/url?sa=i&amp;rct=j&amp;q=&amp;esrc=s&amp;source=images&amp;cd=&amp;cad=rja&amp;uact=8&amp;ved=0CAcQjRxqFQoTCNOV2vmH4sgCFYM0lAodBs4EZQ&amp;url=http://www.bharian.com.my/node/70942&amp;bvm=bv.106130839,bs.2,d.dGY&amp;psig=AFQjCNGE5wn4EHHitQ28PxWKHmg0jJcd7w&amp;ust=1446015012266558" TargetMode="External"/><Relationship Id="rId5" Type="http://schemas.openxmlformats.org/officeDocument/2006/relationships/image" Target="../media/image6.jpeg"/><Relationship Id="rId4" Type="http://schemas.openxmlformats.org/officeDocument/2006/relationships/hyperlink" Target="http://www.google.com.my/url?sa=i&amp;rct=j&amp;q=&amp;esrc=s&amp;source=images&amp;cd=&amp;cad=rja&amp;uact=8&amp;ved=0CAcQjRxqFQoTCNOV2vmH4sgCFYM0lAodBs4EZQ&amp;url=http://www.bharian.com.my/node/70917&amp;bvm=bv.106130839,bs.2,d.dGY&amp;psig=AFQjCNGE5wn4EHHitQ28PxWKHmg0jJcd7w&amp;ust=1446015012266558"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www.google.com.my/url?sa=i&amp;rct=j&amp;q=&amp;esrc=s&amp;source=images&amp;cd=&amp;cad=rja&amp;uact=8&amp;ved=0CAcQjRxqFQoTCN3bmamN4sgCFUuLlAodh6kB3g&amp;url=https://www.etsy.com/listing/86464650/inspirational-quote-murphys-law-sign&amp;bvm=bv.106130839,bs.2,d.dGY&amp;psig=AFQjCNHI-PypvHP4DkIP_RjJsrnySQ69Og&amp;ust=1446016372139423"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132856"/>
          </a:xfrm>
        </p:spPr>
        <p:txBody>
          <a:bodyPr/>
          <a:lstStyle/>
          <a:p>
            <a:r>
              <a:rPr lang="en-US" sz="4800" smtClean="0"/>
              <a:t>SEMINAR</a:t>
            </a:r>
            <a:r>
              <a:rPr lang="en-US" smtClean="0"/>
              <a:t/>
            </a:r>
            <a:br>
              <a:rPr lang="en-US" smtClean="0"/>
            </a:br>
            <a:r>
              <a:rPr lang="en-US" smtClean="0"/>
              <a:t>PENGURUSAN FASILITI SEKTOR AWAM</a:t>
            </a:r>
            <a:br>
              <a:rPr lang="en-US" smtClean="0"/>
            </a:br>
            <a:r>
              <a:rPr lang="en-US" sz="2800" smtClean="0"/>
              <a:t>SACC 28.10.15</a:t>
            </a:r>
            <a:endParaRPr lang="en-MY" sz="2800"/>
          </a:p>
        </p:txBody>
      </p:sp>
      <p:sp>
        <p:nvSpPr>
          <p:cNvPr id="3" name="Subtitle 2"/>
          <p:cNvSpPr>
            <a:spLocks noGrp="1"/>
          </p:cNvSpPr>
          <p:nvPr>
            <p:ph type="subTitle" idx="1"/>
          </p:nvPr>
        </p:nvSpPr>
        <p:spPr>
          <a:xfrm>
            <a:off x="3347864" y="2132856"/>
            <a:ext cx="5796136" cy="4725144"/>
          </a:xfrm>
          <a:solidFill>
            <a:schemeClr val="accent3">
              <a:lumMod val="40000"/>
              <a:lumOff val="60000"/>
            </a:schemeClr>
          </a:solidFill>
        </p:spPr>
        <p:txBody>
          <a:bodyPr/>
          <a:lstStyle/>
          <a:p>
            <a:endParaRPr lang="en-US" smtClean="0"/>
          </a:p>
          <a:p>
            <a:r>
              <a:rPr lang="en-US" sz="4400" b="1" smtClean="0"/>
              <a:t>PENGENALAN</a:t>
            </a:r>
            <a:br>
              <a:rPr lang="en-US" sz="4400" b="1" smtClean="0"/>
            </a:br>
            <a:r>
              <a:rPr lang="en-US" sz="4400" b="1" smtClean="0"/>
              <a:t>KEPADA</a:t>
            </a:r>
            <a:br>
              <a:rPr lang="en-US" sz="4400" b="1" smtClean="0"/>
            </a:br>
            <a:r>
              <a:rPr lang="en-US" sz="4400" b="1" smtClean="0"/>
              <a:t>PENGURUSAN </a:t>
            </a:r>
            <a:br>
              <a:rPr lang="en-US" sz="4400" b="1" smtClean="0"/>
            </a:br>
            <a:r>
              <a:rPr lang="en-US" sz="4400" b="1" smtClean="0"/>
              <a:t>RISIKO FASILITI</a:t>
            </a:r>
          </a:p>
          <a:p>
            <a:endParaRPr lang="en-US" sz="2400" smtClean="0"/>
          </a:p>
          <a:p>
            <a:r>
              <a:rPr lang="en-US" sz="2400" smtClean="0"/>
              <a:t>Ir.AZIZUL ARIFFIN</a:t>
            </a:r>
          </a:p>
          <a:p>
            <a:endParaRPr lang="en-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3347864"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908" y="6340929"/>
            <a:ext cx="7239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701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DOKUMEN PAK</a:t>
            </a:r>
            <a:endParaRPr lang="en-US" dirty="0"/>
          </a:p>
        </p:txBody>
      </p:sp>
      <p:sp>
        <p:nvSpPr>
          <p:cNvPr id="3" name="Content Placeholder 2"/>
          <p:cNvSpPr>
            <a:spLocks noGrp="1"/>
          </p:cNvSpPr>
          <p:nvPr>
            <p:ph idx="1"/>
          </p:nvPr>
        </p:nvSpPr>
        <p:spPr>
          <a:xfrm>
            <a:off x="3671522" y="620688"/>
            <a:ext cx="5463848" cy="6237312"/>
          </a:xfrm>
        </p:spPr>
        <p:txBody>
          <a:bodyPr>
            <a:normAutofit fontScale="92500" lnSpcReduction="20000"/>
          </a:bodyPr>
          <a:lstStyle/>
          <a:p>
            <a:pPr marL="712788" indent="-712788">
              <a:buNone/>
            </a:pPr>
            <a:r>
              <a:rPr lang="ms-MY" sz="2000" b="1" smtClean="0"/>
              <a:t>2.3.4	Antara </a:t>
            </a:r>
            <a:r>
              <a:rPr lang="ms-MY" sz="2000" b="1"/>
              <a:t>ciri-ciri pengurusan aset yang berkesan ialah</a:t>
            </a:r>
            <a:r>
              <a:rPr lang="ms-MY" sz="2000" b="1" smtClean="0"/>
              <a:t>:</a:t>
            </a:r>
            <a:r>
              <a:rPr lang="ms-MY" sz="2000" b="1"/>
              <a:t> </a:t>
            </a:r>
            <a:endParaRPr lang="en-MY" sz="2000" b="1"/>
          </a:p>
          <a:p>
            <a:pPr marL="1081088" indent="-368300">
              <a:buAutoNum type="alphaLcParenR" startAt="3"/>
            </a:pPr>
            <a:r>
              <a:rPr lang="ms-MY" sz="2000" smtClean="0"/>
              <a:t>mencapai </a:t>
            </a:r>
            <a:r>
              <a:rPr lang="ms-MY" sz="2000"/>
              <a:t>pulangan terbaik melalui penilaian ekonomik secara  KKH, pengurusan nilai dan </a:t>
            </a:r>
            <a:r>
              <a:rPr lang="ms-MY" sz="2000" b="1"/>
              <a:t>pengurusan risiko</a:t>
            </a:r>
            <a:r>
              <a:rPr lang="ms-MY" sz="2000" smtClean="0"/>
              <a:t>;</a:t>
            </a:r>
          </a:p>
          <a:p>
            <a:pPr marL="712788" indent="0">
              <a:buNone/>
            </a:pPr>
            <a:endParaRPr lang="ms-MY" sz="2000" smtClean="0"/>
          </a:p>
          <a:p>
            <a:pPr marL="712788" indent="-712788">
              <a:buNone/>
            </a:pPr>
            <a:r>
              <a:rPr lang="en-MY" sz="2000" b="1" smtClean="0"/>
              <a:t>2.4.4	Perancangan </a:t>
            </a:r>
            <a:r>
              <a:rPr lang="en-MY" sz="2000" b="1"/>
              <a:t>Pengurusan Aset</a:t>
            </a:r>
          </a:p>
          <a:p>
            <a:pPr marL="712788" indent="-712788">
              <a:buNone/>
            </a:pPr>
            <a:r>
              <a:rPr lang="es-ES" sz="2000" smtClean="0"/>
              <a:t>	Perancangan </a:t>
            </a:r>
            <a:r>
              <a:rPr lang="es-ES" sz="2000"/>
              <a:t>pengurusan aset adalah penting bagi mencapai </a:t>
            </a:r>
            <a:r>
              <a:rPr lang="es-ES" sz="2000" smtClean="0"/>
              <a:t>objektif </a:t>
            </a:r>
            <a:r>
              <a:rPr lang="fi-FI" sz="2000" smtClean="0"/>
              <a:t>penyampaian </a:t>
            </a:r>
            <a:r>
              <a:rPr lang="fi-FI" sz="2000"/>
              <a:t>perkhidmatan melalui penggunaan aset. Pelan </a:t>
            </a:r>
            <a:r>
              <a:rPr lang="fi-FI" sz="2000" smtClean="0"/>
              <a:t>pengurusan </a:t>
            </a:r>
            <a:r>
              <a:rPr lang="en-MY" sz="2000" smtClean="0"/>
              <a:t>aset</a:t>
            </a:r>
            <a:r>
              <a:rPr lang="en-MY" sz="2000"/>
              <a:t>, keputusan dan aktiviti sesebuah agensi mesti </a:t>
            </a:r>
            <a:r>
              <a:rPr lang="en-MY" sz="2000" smtClean="0"/>
              <a:t>diintegrasikan sepenuhnya </a:t>
            </a:r>
            <a:r>
              <a:rPr lang="en-MY" sz="2000"/>
              <a:t>dengan perancangan korporat dan bisnes jabatan</a:t>
            </a:r>
            <a:r>
              <a:rPr lang="en-MY" sz="2000" b="1"/>
              <a:t>. </a:t>
            </a:r>
            <a:r>
              <a:rPr lang="en-MY" sz="2000" b="1" smtClean="0"/>
              <a:t>Penilaian risiko </a:t>
            </a:r>
            <a:r>
              <a:rPr lang="en-MY" sz="2000"/>
              <a:t>dan peruntukan harus bermula di peringkat perancangan lagi</a:t>
            </a:r>
            <a:r>
              <a:rPr lang="en-MY" sz="2000" smtClean="0"/>
              <a:t>.</a:t>
            </a:r>
            <a:r>
              <a:rPr lang="en-MY" sz="2000" b="1" smtClean="0"/>
              <a:t> </a:t>
            </a:r>
          </a:p>
          <a:p>
            <a:pPr marL="0" indent="0">
              <a:buNone/>
            </a:pPr>
            <a:endParaRPr lang="en-MY" sz="2000"/>
          </a:p>
          <a:p>
            <a:pPr marL="712788" lvl="2" indent="-712788">
              <a:buNone/>
            </a:pPr>
            <a:r>
              <a:rPr lang="ms-MY" sz="2000" b="1"/>
              <a:t>3.6.2</a:t>
            </a:r>
            <a:r>
              <a:rPr lang="ms-MY" sz="2000"/>
              <a:t>	</a:t>
            </a:r>
            <a:r>
              <a:rPr lang="ms-MY" sz="2000" b="1"/>
              <a:t>Agensi hendaklah mewujudkan pelan  pengurusan nilai dan risiko </a:t>
            </a:r>
            <a:r>
              <a:rPr lang="ms-MY" sz="2000"/>
              <a:t>sebagai langkah awal dalam penilaian semua proses KHA. Proses</a:t>
            </a:r>
            <a:r>
              <a:rPr lang="ms-MY" sz="2000" b="1"/>
              <a:t> pengurusan risiko </a:t>
            </a:r>
            <a:r>
              <a:rPr lang="ms-MY" sz="2000"/>
              <a:t>dapat membantu agensi untuk memahami bentuk kegagalan sesuatu aset yang mungkin berlaku.</a:t>
            </a:r>
            <a:endParaRPr lang="en-MY" sz="2000"/>
          </a:p>
          <a:p>
            <a:pPr marL="712788" lvl="2" indent="-712788">
              <a:buNone/>
            </a:pPr>
            <a:endParaRPr lang="en-MY" sz="2000"/>
          </a:p>
          <a:p>
            <a:endParaRPr lang="en-US"/>
          </a:p>
        </p:txBody>
      </p:sp>
      <p:pic>
        <p:nvPicPr>
          <p:cNvPr id="8194" name="Picture 2" descr="https://img.yumpu.com/29329799/1/358x507/manual-pengurusan-aset-menyeluruh-jabatan-kerja-ra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 y="836712"/>
            <a:ext cx="3665917" cy="519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212988"/>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lantservices.com/assets/Media/1501/iso55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528909"/>
            <a:ext cx="5040560" cy="3440731"/>
          </a:xfrm>
          <a:prstGeom prst="rect">
            <a:avLst/>
          </a:prstGeom>
          <a:noFill/>
          <a:extLst>
            <a:ext uri="{909E8E84-426E-40DD-AFC4-6F175D3DCCD1}">
              <a14:hiddenFill xmlns:a14="http://schemas.microsoft.com/office/drawing/2010/main">
                <a:solidFill>
                  <a:srgbClr val="FFFFFF"/>
                </a:solidFill>
              </a14:hiddenFill>
            </a:ext>
          </a:extLst>
        </p:spPr>
      </p:pic>
      <p:sp>
        <p:nvSpPr>
          <p:cNvPr id="11266" name="Title 1"/>
          <p:cNvSpPr>
            <a:spLocks noGrp="1"/>
          </p:cNvSpPr>
          <p:nvPr>
            <p:ph type="title"/>
          </p:nvPr>
        </p:nvSpPr>
        <p:spPr/>
        <p:txBody>
          <a:bodyPr/>
          <a:lstStyle/>
          <a:p>
            <a:pPr eaLnBrk="1" hangingPunct="1"/>
            <a:r>
              <a:rPr lang="en-US" altLang="en-US" smtClean="0"/>
              <a:t>ISO 55000X – TEMA UTAMA</a:t>
            </a:r>
            <a:endParaRPr lang="en-US" altLang="en-US" sz="1600" smtClean="0"/>
          </a:p>
        </p:txBody>
      </p:sp>
      <p:sp>
        <p:nvSpPr>
          <p:cNvPr id="2" name="Content Placeholder 1"/>
          <p:cNvSpPr>
            <a:spLocks noGrp="1"/>
          </p:cNvSpPr>
          <p:nvPr>
            <p:ph idx="1"/>
          </p:nvPr>
        </p:nvSpPr>
        <p:spPr>
          <a:xfrm>
            <a:off x="555631" y="4548810"/>
            <a:ext cx="8229600" cy="2232248"/>
          </a:xfrm>
        </p:spPr>
        <p:txBody>
          <a:bodyPr>
            <a:normAutofit/>
          </a:bodyPr>
          <a:lstStyle/>
          <a:p>
            <a:pPr marL="0" indent="0">
              <a:buNone/>
            </a:pPr>
            <a:r>
              <a:rPr lang="en-MY" sz="2400" i="1" smtClean="0"/>
              <a:t>A </a:t>
            </a:r>
            <a:r>
              <a:rPr lang="en-MY" sz="2400" i="1"/>
              <a:t>demonstrable balance implies that the organisation </a:t>
            </a:r>
            <a:r>
              <a:rPr lang="en-MY" sz="2400" b="1" i="1" smtClean="0"/>
              <a:t>CAN PROVE</a:t>
            </a:r>
            <a:r>
              <a:rPr lang="en-MY" sz="2400" i="1" smtClean="0"/>
              <a:t> the </a:t>
            </a:r>
            <a:r>
              <a:rPr lang="en-MY" sz="2400" i="1"/>
              <a:t>relationship between the cost of providing the asset performance to the agreed level of risk, the agreed level of risk associated with the delivery of the asset performance, and the agreed asset performance </a:t>
            </a:r>
            <a:r>
              <a:rPr lang="en-MY" sz="2400" i="1" smtClean="0"/>
              <a:t>itself.</a:t>
            </a:r>
            <a:endParaRPr lang="en-MY" sz="2400" i="1"/>
          </a:p>
        </p:txBody>
      </p:sp>
      <p:sp>
        <p:nvSpPr>
          <p:cNvPr id="3" name="Rectangle 2"/>
          <p:cNvSpPr/>
          <p:nvPr/>
        </p:nvSpPr>
        <p:spPr>
          <a:xfrm>
            <a:off x="169240" y="3954151"/>
            <a:ext cx="9002382" cy="584775"/>
          </a:xfrm>
          <a:prstGeom prst="rect">
            <a:avLst/>
          </a:prstGeom>
        </p:spPr>
        <p:txBody>
          <a:bodyPr wrap="square">
            <a:spAutoFit/>
          </a:bodyPr>
          <a:lstStyle/>
          <a:p>
            <a:pPr algn="ctr"/>
            <a:r>
              <a:rPr lang="en-MY" sz="3200" b="1" smtClean="0"/>
              <a:t>“</a:t>
            </a:r>
            <a:r>
              <a:rPr lang="en-MY" sz="3200" b="1"/>
              <a:t>balance between Cost, Risk and Performance</a:t>
            </a:r>
            <a:r>
              <a:rPr lang="en-MY" sz="3200" b="1" smtClean="0"/>
              <a:t>”</a:t>
            </a:r>
            <a:endParaRPr lang="en-MY" sz="3200" b="1"/>
          </a:p>
        </p:txBody>
      </p:sp>
    </p:spTree>
    <p:extLst>
      <p:ext uri="{BB962C8B-B14F-4D97-AF65-F5344CB8AC3E}">
        <p14:creationId xmlns:p14="http://schemas.microsoft.com/office/powerpoint/2010/main" val="619323173"/>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426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352" y="476672"/>
            <a:ext cx="6828825" cy="460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6" name="Rectangle 21"/>
          <p:cNvSpPr>
            <a:spLocks noChangeArrowheads="1"/>
          </p:cNvSpPr>
          <p:nvPr/>
        </p:nvSpPr>
        <p:spPr bwMode="auto">
          <a:xfrm>
            <a:off x="0" y="0"/>
            <a:ext cx="9144000" cy="4572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eaLnBrk="0" hangingPunct="0">
              <a:spcBef>
                <a:spcPct val="20000"/>
              </a:spcBef>
              <a:buClr>
                <a:schemeClr val="hlink"/>
              </a:buClr>
              <a:buFont typeface="Wingdings" pitchFamily="2" charset="2"/>
              <a:buChar char="v"/>
              <a:tabLst>
                <a:tab pos="2865438" algn="ctr"/>
                <a:tab pos="5257800" algn="l"/>
              </a:tabLst>
              <a:defRPr sz="2800" b="1">
                <a:solidFill>
                  <a:schemeClr val="hlink"/>
                </a:solidFill>
                <a:latin typeface="Verdana" pitchFamily="34" charset="0"/>
              </a:defRPr>
            </a:lvl1pPr>
            <a:lvl2pPr marL="742950" indent="-285750" eaLnBrk="0" hangingPunct="0">
              <a:spcBef>
                <a:spcPct val="20000"/>
              </a:spcBef>
              <a:buClr>
                <a:schemeClr val="accent1"/>
              </a:buClr>
              <a:buFont typeface="Wingdings" pitchFamily="2" charset="2"/>
              <a:buChar char="§"/>
              <a:tabLst>
                <a:tab pos="2865438" algn="ctr"/>
                <a:tab pos="5257800" algn="l"/>
              </a:tabLst>
              <a:defRPr sz="2800">
                <a:solidFill>
                  <a:schemeClr val="tx1"/>
                </a:solidFill>
                <a:latin typeface="Arial" charset="0"/>
              </a:defRPr>
            </a:lvl2pPr>
            <a:lvl3pPr marL="1143000" indent="-228600" eaLnBrk="0" hangingPunct="0">
              <a:spcBef>
                <a:spcPct val="20000"/>
              </a:spcBef>
              <a:buClr>
                <a:schemeClr val="tx1"/>
              </a:buClr>
              <a:buChar char="•"/>
              <a:tabLst>
                <a:tab pos="2865438" algn="ctr"/>
                <a:tab pos="5257800" algn="l"/>
              </a:tabLst>
              <a:defRPr sz="2400">
                <a:solidFill>
                  <a:schemeClr val="tx1"/>
                </a:solidFill>
                <a:latin typeface="Arial" charset="0"/>
              </a:defRPr>
            </a:lvl3pPr>
            <a:lvl4pPr marL="1600200" indent="-228600" eaLnBrk="0" hangingPunct="0">
              <a:spcBef>
                <a:spcPct val="20000"/>
              </a:spcBef>
              <a:buChar char="–"/>
              <a:tabLst>
                <a:tab pos="2865438" algn="ctr"/>
                <a:tab pos="5257800" algn="l"/>
              </a:tabLst>
              <a:defRPr sz="2000">
                <a:solidFill>
                  <a:schemeClr val="tx1"/>
                </a:solidFill>
                <a:latin typeface="Arial" charset="0"/>
              </a:defRPr>
            </a:lvl4pPr>
            <a:lvl5pPr marL="2057400" indent="-228600" eaLnBrk="0" hangingPunct="0">
              <a:spcBef>
                <a:spcPct val="20000"/>
              </a:spcBef>
              <a:buChar char="»"/>
              <a:tabLst>
                <a:tab pos="2865438" algn="ctr"/>
                <a:tab pos="52578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2865438" algn="ctr"/>
                <a:tab pos="52578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2865438" algn="ctr"/>
                <a:tab pos="52578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2865438" algn="ctr"/>
                <a:tab pos="52578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2865438" algn="ctr"/>
                <a:tab pos="5257800" algn="l"/>
              </a:tabLst>
              <a:defRPr sz="2000">
                <a:solidFill>
                  <a:schemeClr val="tx1"/>
                </a:solidFill>
                <a:latin typeface="Arial" charset="0"/>
              </a:defRPr>
            </a:lvl9pPr>
          </a:lstStyle>
          <a:p>
            <a:pPr>
              <a:spcBef>
                <a:spcPct val="0"/>
              </a:spcBef>
              <a:buClrTx/>
              <a:buFontTx/>
              <a:buNone/>
            </a:pPr>
            <a:endParaRPr lang="en-US" altLang="en-US" sz="1800" b="0">
              <a:solidFill>
                <a:schemeClr val="tx1"/>
              </a:solidFill>
              <a:latin typeface="Arial" charset="0"/>
            </a:endParaRPr>
          </a:p>
        </p:txBody>
      </p:sp>
      <p:sp>
        <p:nvSpPr>
          <p:cNvPr id="1047" name="Rectangle 23"/>
          <p:cNvSpPr>
            <a:spLocks noChangeArrowheads="1"/>
          </p:cNvSpPr>
          <p:nvPr/>
        </p:nvSpPr>
        <p:spPr bwMode="auto">
          <a:xfrm>
            <a:off x="0" y="457200"/>
            <a:ext cx="9144000" cy="4572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eaLnBrk="0" hangingPunct="0">
              <a:spcBef>
                <a:spcPct val="20000"/>
              </a:spcBef>
              <a:buClr>
                <a:schemeClr val="hlink"/>
              </a:buClr>
              <a:buFont typeface="Wingdings" pitchFamily="2" charset="2"/>
              <a:buChar char="v"/>
              <a:tabLst>
                <a:tab pos="2865438" algn="ctr"/>
                <a:tab pos="5257800" algn="l"/>
              </a:tabLst>
              <a:defRPr sz="2800" b="1">
                <a:solidFill>
                  <a:schemeClr val="hlink"/>
                </a:solidFill>
                <a:latin typeface="Verdana" pitchFamily="34" charset="0"/>
              </a:defRPr>
            </a:lvl1pPr>
            <a:lvl2pPr marL="742950" indent="-285750" eaLnBrk="0" hangingPunct="0">
              <a:spcBef>
                <a:spcPct val="20000"/>
              </a:spcBef>
              <a:buClr>
                <a:schemeClr val="accent1"/>
              </a:buClr>
              <a:buFont typeface="Wingdings" pitchFamily="2" charset="2"/>
              <a:buChar char="§"/>
              <a:tabLst>
                <a:tab pos="2865438" algn="ctr"/>
                <a:tab pos="5257800" algn="l"/>
              </a:tabLst>
              <a:defRPr sz="2800">
                <a:solidFill>
                  <a:schemeClr val="tx1"/>
                </a:solidFill>
                <a:latin typeface="Arial" charset="0"/>
              </a:defRPr>
            </a:lvl2pPr>
            <a:lvl3pPr marL="1143000" indent="-228600" eaLnBrk="0" hangingPunct="0">
              <a:spcBef>
                <a:spcPct val="20000"/>
              </a:spcBef>
              <a:buClr>
                <a:schemeClr val="tx1"/>
              </a:buClr>
              <a:buChar char="•"/>
              <a:tabLst>
                <a:tab pos="2865438" algn="ctr"/>
                <a:tab pos="5257800" algn="l"/>
              </a:tabLst>
              <a:defRPr sz="2400">
                <a:solidFill>
                  <a:schemeClr val="tx1"/>
                </a:solidFill>
                <a:latin typeface="Arial" charset="0"/>
              </a:defRPr>
            </a:lvl3pPr>
            <a:lvl4pPr marL="1600200" indent="-228600" eaLnBrk="0" hangingPunct="0">
              <a:spcBef>
                <a:spcPct val="20000"/>
              </a:spcBef>
              <a:buChar char="–"/>
              <a:tabLst>
                <a:tab pos="2865438" algn="ctr"/>
                <a:tab pos="5257800" algn="l"/>
              </a:tabLst>
              <a:defRPr sz="2000">
                <a:solidFill>
                  <a:schemeClr val="tx1"/>
                </a:solidFill>
                <a:latin typeface="Arial" charset="0"/>
              </a:defRPr>
            </a:lvl4pPr>
            <a:lvl5pPr marL="2057400" indent="-228600" eaLnBrk="0" hangingPunct="0">
              <a:spcBef>
                <a:spcPct val="20000"/>
              </a:spcBef>
              <a:buChar char="»"/>
              <a:tabLst>
                <a:tab pos="2865438" algn="ctr"/>
                <a:tab pos="52578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2865438" algn="ctr"/>
                <a:tab pos="52578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2865438" algn="ctr"/>
                <a:tab pos="52578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2865438" algn="ctr"/>
                <a:tab pos="52578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2865438" algn="ctr"/>
                <a:tab pos="5257800" algn="l"/>
              </a:tabLst>
              <a:defRPr sz="2000">
                <a:solidFill>
                  <a:schemeClr val="tx1"/>
                </a:solidFill>
                <a:latin typeface="Arial" charset="0"/>
              </a:defRPr>
            </a:lvl9pPr>
          </a:lstStyle>
          <a:p>
            <a:pPr>
              <a:spcBef>
                <a:spcPct val="0"/>
              </a:spcBef>
              <a:buClrTx/>
              <a:buFontTx/>
              <a:buNone/>
            </a:pPr>
            <a:endParaRPr lang="en-US" altLang="en-US" sz="1800" b="0">
              <a:solidFill>
                <a:schemeClr val="tx1"/>
              </a:solidFill>
              <a:latin typeface="Arial" charset="0"/>
            </a:endParaRPr>
          </a:p>
        </p:txBody>
      </p:sp>
      <p:sp>
        <p:nvSpPr>
          <p:cNvPr id="1048" name="Rectangle 26"/>
          <p:cNvSpPr>
            <a:spLocks noChangeArrowheads="1"/>
          </p:cNvSpPr>
          <p:nvPr/>
        </p:nvSpPr>
        <p:spPr bwMode="auto">
          <a:xfrm>
            <a:off x="0" y="914400"/>
            <a:ext cx="9144000" cy="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eaLnBrk="0" hangingPunct="0">
              <a:spcBef>
                <a:spcPct val="20000"/>
              </a:spcBef>
              <a:buClr>
                <a:schemeClr val="hlink"/>
              </a:buClr>
              <a:buFont typeface="Wingdings" pitchFamily="2" charset="2"/>
              <a:buChar char="v"/>
              <a:defRPr sz="2800" b="1">
                <a:solidFill>
                  <a:schemeClr val="hlink"/>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700" b="0">
              <a:solidFill>
                <a:schemeClr val="tx1"/>
              </a:solidFill>
              <a:latin typeface="Arial" charset="0"/>
            </a:endParaRPr>
          </a:p>
          <a:p>
            <a:pPr>
              <a:spcBef>
                <a:spcPct val="0"/>
              </a:spcBef>
              <a:buClrTx/>
              <a:buFontTx/>
              <a:buNone/>
            </a:pPr>
            <a:r>
              <a:rPr lang="en-US" altLang="en-US" sz="700" b="0">
                <a:solidFill>
                  <a:schemeClr val="tx1"/>
                </a:solidFill>
                <a:latin typeface="Arial" charset="0"/>
              </a:rPr>
              <a:t>                                    </a:t>
            </a:r>
            <a:endParaRPr lang="en-US" altLang="en-US" sz="1800" b="0">
              <a:solidFill>
                <a:schemeClr val="tx1"/>
              </a:solidFill>
              <a:latin typeface="Arial" charset="0"/>
            </a:endParaRPr>
          </a:p>
        </p:txBody>
      </p:sp>
      <p:sp>
        <p:nvSpPr>
          <p:cNvPr id="3" name="Title 2"/>
          <p:cNvSpPr>
            <a:spLocks noGrp="1"/>
          </p:cNvSpPr>
          <p:nvPr>
            <p:ph type="title"/>
          </p:nvPr>
        </p:nvSpPr>
        <p:spPr/>
        <p:txBody>
          <a:bodyPr/>
          <a:lstStyle/>
          <a:p>
            <a:r>
              <a:rPr lang="en-US" smtClean="0"/>
              <a:t>PENGURUS RISIKO FASILITI </a:t>
            </a:r>
            <a:endParaRPr lang="en-MY"/>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29200"/>
            <a:ext cx="9144000"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2555776" y="5229200"/>
            <a:ext cx="4032448" cy="720080"/>
          </a:xfrm>
        </p:spPr>
        <p:txBody>
          <a:bodyPr>
            <a:normAutofit/>
          </a:bodyPr>
          <a:lstStyle/>
          <a:p>
            <a:pPr marL="0" indent="0">
              <a:buNone/>
            </a:pPr>
            <a:r>
              <a:rPr lang="en-US" sz="2400" b="1" smtClean="0"/>
              <a:t>KAPASITI</a:t>
            </a:r>
            <a:r>
              <a:rPr lang="en-US" sz="2400" smtClean="0"/>
              <a:t>  |  </a:t>
            </a:r>
            <a:r>
              <a:rPr lang="en-US" sz="2400" b="1" smtClean="0"/>
              <a:t>KOMPETENSI </a:t>
            </a:r>
            <a:endParaRPr lang="en-MY" sz="2400" b="1"/>
          </a:p>
        </p:txBody>
      </p:sp>
    </p:spTree>
    <p:extLst>
      <p:ext uri="{BB962C8B-B14F-4D97-AF65-F5344CB8AC3E}">
        <p14:creationId xmlns:p14="http://schemas.microsoft.com/office/powerpoint/2010/main" val="743603620"/>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TADBIR URUS PR – ARAHAN KSN</a:t>
            </a:r>
            <a:endParaRPr lang="en-MY"/>
          </a:p>
        </p:txBody>
      </p:sp>
      <p:sp>
        <p:nvSpPr>
          <p:cNvPr id="2" name="Footer Placeholder 1"/>
          <p:cNvSpPr>
            <a:spLocks noGrp="1"/>
          </p:cNvSpPr>
          <p:nvPr>
            <p:ph type="ftr" sz="quarter" idx="11"/>
          </p:nvPr>
        </p:nvSpPr>
        <p:spPr/>
        <p:txBody>
          <a:bodyPr/>
          <a:lstStyle/>
          <a:p>
            <a:pPr>
              <a:defRPr/>
            </a:pPr>
            <a:r>
              <a:rPr lang="en-US" altLang="en-US" smtClean="0"/>
              <a:t>Company Logo</a:t>
            </a:r>
            <a:endParaRPr lang="en-US"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711289"/>
            <a:ext cx="559117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90" y="692696"/>
            <a:ext cx="3055413" cy="417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26541256"/>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72400" cy="548680"/>
          </a:xfrm>
        </p:spPr>
        <p:txBody>
          <a:bodyPr/>
          <a:lstStyle/>
          <a:p>
            <a:r>
              <a:rPr lang="en-US" sz="2800" dirty="0" smtClean="0"/>
              <a:t>STRUKTUR TADBIR URUS PENGURUSAN </a:t>
            </a:r>
            <a:r>
              <a:rPr lang="en-US" sz="2800" dirty="0" smtClean="0"/>
              <a:t>RISIKO (ERM)</a:t>
            </a:r>
            <a:endParaRPr lang="en-MY" sz="2800" dirty="0"/>
          </a:p>
        </p:txBody>
      </p:sp>
      <p:sp>
        <p:nvSpPr>
          <p:cNvPr id="4" name="Content Placeholder 3"/>
          <p:cNvSpPr>
            <a:spLocks noGrp="1"/>
          </p:cNvSpPr>
          <p:nvPr>
            <p:ph idx="1"/>
          </p:nvPr>
        </p:nvSpPr>
        <p:spPr>
          <a:xfrm>
            <a:off x="107504" y="6381328"/>
            <a:ext cx="8229600" cy="648072"/>
          </a:xfrm>
        </p:spPr>
        <p:txBody>
          <a:bodyPr>
            <a:normAutofit fontScale="85000" lnSpcReduction="10000"/>
          </a:bodyPr>
          <a:lstStyle/>
          <a:p>
            <a:pPr marL="0" indent="0">
              <a:buNone/>
            </a:pPr>
            <a:r>
              <a:rPr lang="en-US" b="1" smtClean="0">
                <a:solidFill>
                  <a:srgbClr val="FF0000"/>
                </a:solidFill>
              </a:rPr>
              <a:t>PEMANTAUAN</a:t>
            </a:r>
            <a:r>
              <a:rPr lang="en-US" smtClean="0"/>
              <a:t> | </a:t>
            </a:r>
            <a:r>
              <a:rPr lang="en-US" b="1" smtClean="0">
                <a:solidFill>
                  <a:srgbClr val="FFC000"/>
                </a:solidFill>
              </a:rPr>
              <a:t>KAJIAN SEMULA </a:t>
            </a:r>
            <a:r>
              <a:rPr lang="en-US" smtClean="0"/>
              <a:t>| </a:t>
            </a:r>
            <a:r>
              <a:rPr lang="en-US" b="1" smtClean="0">
                <a:solidFill>
                  <a:srgbClr val="00B050"/>
                </a:solidFill>
              </a:rPr>
              <a:t>PENAMBAHBAIKAN</a:t>
            </a:r>
            <a:endParaRPr lang="en-MY" b="1">
              <a:solidFill>
                <a:srgbClr val="00B050"/>
              </a:solidFill>
            </a:endParaRPr>
          </a:p>
        </p:txBody>
      </p:sp>
      <p:sp>
        <p:nvSpPr>
          <p:cNvPr id="7" name="TextBox 6"/>
          <p:cNvSpPr txBox="1"/>
          <p:nvPr/>
        </p:nvSpPr>
        <p:spPr>
          <a:xfrm>
            <a:off x="323528" y="3215298"/>
            <a:ext cx="200869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b="1" dirty="0" err="1" smtClean="0"/>
              <a:t>Pemantauan</a:t>
            </a:r>
            <a:r>
              <a:rPr lang="en-US" b="1" dirty="0" smtClean="0"/>
              <a:t> </a:t>
            </a:r>
            <a:r>
              <a:rPr lang="en-US" b="1" dirty="0" err="1" smtClean="0"/>
              <a:t>Risiko</a:t>
            </a:r>
            <a:endParaRPr lang="en-US" b="1" dirty="0"/>
          </a:p>
        </p:txBody>
      </p:sp>
      <p:grpSp>
        <p:nvGrpSpPr>
          <p:cNvPr id="5" name="Group 4"/>
          <p:cNvGrpSpPr/>
          <p:nvPr/>
        </p:nvGrpSpPr>
        <p:grpSpPr>
          <a:xfrm>
            <a:off x="107504" y="620688"/>
            <a:ext cx="7686167" cy="5688632"/>
            <a:chOff x="107504" y="620688"/>
            <a:chExt cx="7686167" cy="5688632"/>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7686167" cy="56886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483768" y="4941168"/>
              <a:ext cx="1512168" cy="720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smtClean="0"/>
                <a:t>PELAN PENGURUSAN RISIKO PREMIS</a:t>
              </a:r>
              <a:br>
                <a:rPr lang="en-US" sz="1200" b="1" smtClean="0"/>
              </a:br>
              <a:r>
                <a:rPr lang="en-US" sz="1200" b="1" smtClean="0"/>
                <a:t>(POF)</a:t>
              </a:r>
              <a:endParaRPr lang="en-MY" sz="1200" b="1"/>
            </a:p>
          </p:txBody>
        </p:sp>
      </p:grpSp>
      <p:sp>
        <p:nvSpPr>
          <p:cNvPr id="6" name="Pentagon 5"/>
          <p:cNvSpPr/>
          <p:nvPr/>
        </p:nvSpPr>
        <p:spPr>
          <a:xfrm flipH="1">
            <a:off x="4572000" y="1628800"/>
            <a:ext cx="295232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horz" rtlCol="0" anchor="ctr"/>
          <a:lstStyle/>
          <a:p>
            <a:pPr algn="ctr"/>
            <a:r>
              <a:rPr lang="en-US" b="1" dirty="0" err="1"/>
              <a:t>Keputusan</a:t>
            </a:r>
            <a:r>
              <a:rPr lang="en-US" b="1" dirty="0"/>
              <a:t> </a:t>
            </a:r>
            <a:r>
              <a:rPr lang="en-US" b="1" dirty="0" err="1"/>
              <a:t>terhadap</a:t>
            </a:r>
            <a:r>
              <a:rPr lang="en-US" b="1" dirty="0"/>
              <a:t> </a:t>
            </a:r>
            <a:r>
              <a:rPr lang="en-US" b="1" dirty="0" err="1"/>
              <a:t>Risiko</a:t>
            </a:r>
            <a:endParaRPr lang="en-US" b="1" dirty="0"/>
          </a:p>
        </p:txBody>
      </p:sp>
      <p:sp>
        <p:nvSpPr>
          <p:cNvPr id="10" name="Pentagon 9"/>
          <p:cNvSpPr/>
          <p:nvPr/>
        </p:nvSpPr>
        <p:spPr>
          <a:xfrm>
            <a:off x="323528" y="3068960"/>
            <a:ext cx="2435634" cy="432048"/>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en-US" b="1" smtClean="0"/>
              <a:t>Pemantauan</a:t>
            </a:r>
            <a:r>
              <a:rPr lang="en-US" b="1" dirty="0"/>
              <a:t> </a:t>
            </a:r>
            <a:r>
              <a:rPr lang="en-US" b="1" smtClean="0"/>
              <a:t>Risiko</a:t>
            </a:r>
            <a:endParaRPr lang="en-US" b="1" dirty="0"/>
          </a:p>
        </p:txBody>
      </p:sp>
      <p:sp>
        <p:nvSpPr>
          <p:cNvPr id="11" name="Pentagon 10"/>
          <p:cNvSpPr/>
          <p:nvPr/>
        </p:nvSpPr>
        <p:spPr>
          <a:xfrm flipH="1">
            <a:off x="4376233" y="5725798"/>
            <a:ext cx="3312368" cy="373170"/>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vert="horz" rtlCol="0" anchor="ctr"/>
          <a:lstStyle/>
          <a:p>
            <a:pPr algn="ctr"/>
            <a:r>
              <a:rPr lang="en-US" dirty="0" err="1"/>
              <a:t>Pelaporan</a:t>
            </a:r>
            <a:r>
              <a:rPr lang="en-US" dirty="0"/>
              <a:t> &amp; </a:t>
            </a:r>
            <a:r>
              <a:rPr lang="en-US" dirty="0" err="1"/>
              <a:t>Pemantauan</a:t>
            </a:r>
            <a:r>
              <a:rPr lang="en-US" dirty="0"/>
              <a:t> </a:t>
            </a:r>
            <a:r>
              <a:rPr lang="en-US" dirty="0" err="1"/>
              <a:t>Risiko</a:t>
            </a:r>
            <a:endParaRPr lang="en-US" dirty="0"/>
          </a:p>
        </p:txBody>
      </p:sp>
    </p:spTree>
    <p:extLst>
      <p:ext uri="{BB962C8B-B14F-4D97-AF65-F5344CB8AC3E}">
        <p14:creationId xmlns:p14="http://schemas.microsoft.com/office/powerpoint/2010/main" val="2301480469"/>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PELAKSANAAN PROSES PR FASILITI</a:t>
            </a:r>
            <a:endParaRPr lang="en-MY"/>
          </a:p>
        </p:txBody>
      </p:sp>
      <p:sp>
        <p:nvSpPr>
          <p:cNvPr id="3" name="Content Placeholder 2"/>
          <p:cNvSpPr>
            <a:spLocks noGrp="1"/>
          </p:cNvSpPr>
          <p:nvPr>
            <p:ph idx="1"/>
          </p:nvPr>
        </p:nvSpPr>
        <p:spPr>
          <a:xfrm>
            <a:off x="4218337" y="620687"/>
            <a:ext cx="4674143" cy="5877273"/>
          </a:xfrm>
        </p:spPr>
        <p:txBody>
          <a:bodyPr/>
          <a:lstStyle/>
          <a:p>
            <a:r>
              <a:rPr lang="en-US" dirty="0" smtClean="0"/>
              <a:t>GP </a:t>
            </a:r>
            <a:r>
              <a:rPr lang="en-US" dirty="0" err="1" smtClean="0"/>
              <a:t>Pengurusan</a:t>
            </a:r>
            <a:r>
              <a:rPr lang="en-US" dirty="0" smtClean="0"/>
              <a:t> </a:t>
            </a:r>
            <a:r>
              <a:rPr lang="en-US" dirty="0" err="1" smtClean="0"/>
              <a:t>Risiko</a:t>
            </a:r>
            <a:r>
              <a:rPr lang="en-US" dirty="0" smtClean="0"/>
              <a:t> </a:t>
            </a:r>
            <a:r>
              <a:rPr lang="en-US" dirty="0" err="1" smtClean="0"/>
              <a:t>Fasiliti</a:t>
            </a:r>
            <a:endParaRPr lang="en-US" dirty="0" smtClean="0"/>
          </a:p>
          <a:p>
            <a:pPr lvl="1"/>
            <a:r>
              <a:rPr lang="en-US" dirty="0" err="1" smtClean="0"/>
              <a:t>Peringkat</a:t>
            </a:r>
            <a:r>
              <a:rPr lang="en-US" dirty="0" smtClean="0"/>
              <a:t> </a:t>
            </a:r>
            <a:r>
              <a:rPr lang="en-US" dirty="0" err="1" smtClean="0"/>
              <a:t>Deraf</a:t>
            </a:r>
            <a:r>
              <a:rPr lang="en-US" dirty="0" smtClean="0"/>
              <a:t> </a:t>
            </a:r>
            <a:r>
              <a:rPr lang="en-US" dirty="0" err="1" smtClean="0"/>
              <a:t>Akhir</a:t>
            </a:r>
            <a:endParaRPr lang="en-US" dirty="0" smtClean="0"/>
          </a:p>
          <a:p>
            <a:pPr lvl="1"/>
            <a:r>
              <a:rPr lang="en-US" err="1" smtClean="0"/>
              <a:t>Memerlukan</a:t>
            </a:r>
            <a:r>
              <a:rPr lang="en-US" smtClean="0"/>
              <a:t> kelulusan utk </a:t>
            </a:r>
            <a:r>
              <a:rPr lang="en-US" dirty="0" err="1" smtClean="0"/>
              <a:t>edaran</a:t>
            </a:r>
            <a:r>
              <a:rPr lang="en-US" dirty="0" smtClean="0"/>
              <a:t> </a:t>
            </a:r>
            <a:r>
              <a:rPr lang="en-US" dirty="0" err="1" smtClean="0"/>
              <a:t>dan</a:t>
            </a:r>
            <a:r>
              <a:rPr lang="en-US" dirty="0" smtClean="0"/>
              <a:t> </a:t>
            </a:r>
            <a:r>
              <a:rPr lang="en-US" err="1" smtClean="0"/>
              <a:t>penggunaan</a:t>
            </a:r>
            <a:r>
              <a:rPr lang="en-US" smtClean="0"/>
              <a:t> Mesyuarat </a:t>
            </a:r>
            <a:r>
              <a:rPr lang="en-US" dirty="0" smtClean="0"/>
              <a:t>JPP JKR</a:t>
            </a:r>
          </a:p>
          <a:p>
            <a:r>
              <a:rPr lang="en-US" dirty="0" err="1" smtClean="0"/>
              <a:t>Projek</a:t>
            </a:r>
            <a:r>
              <a:rPr lang="en-US" dirty="0" smtClean="0"/>
              <a:t> </a:t>
            </a:r>
            <a:r>
              <a:rPr lang="en-US" dirty="0" err="1" smtClean="0"/>
              <a:t>Printis</a:t>
            </a:r>
            <a:endParaRPr lang="en-US" dirty="0" smtClean="0"/>
          </a:p>
          <a:p>
            <a:r>
              <a:rPr lang="en-US" dirty="0" err="1" smtClean="0"/>
              <a:t>Dokumen</a:t>
            </a:r>
            <a:r>
              <a:rPr lang="en-US" dirty="0" smtClean="0"/>
              <a:t> </a:t>
            </a:r>
            <a:r>
              <a:rPr lang="en-US" err="1" smtClean="0"/>
              <a:t>deraf</a:t>
            </a:r>
            <a:r>
              <a:rPr lang="en-US" smtClean="0"/>
              <a:t> akan boleh </a:t>
            </a:r>
            <a:r>
              <a:rPr lang="en-US" dirty="0" err="1" smtClean="0"/>
              <a:t>diperolehi</a:t>
            </a:r>
            <a:r>
              <a:rPr lang="en-US" dirty="0" smtClean="0"/>
              <a:t> di ;</a:t>
            </a:r>
          </a:p>
          <a:p>
            <a:pPr marL="0" indent="0" algn="ctr">
              <a:buNone/>
            </a:pPr>
            <a:r>
              <a:rPr lang="en-US" dirty="0" smtClean="0"/>
              <a:t>http://jpak.jkr.gov.my</a:t>
            </a:r>
            <a:endParaRPr lang="en-MY"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4110833"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00376922"/>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PROSES PR FASILITI</a:t>
            </a:r>
            <a:endParaRPr lang="en-MY"/>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638547"/>
            <a:ext cx="5400600" cy="6174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829976" y="4880193"/>
            <a:ext cx="323678" cy="276999"/>
          </a:xfrm>
          <a:prstGeom prst="rect">
            <a:avLst/>
          </a:prstGeom>
          <a:noFill/>
        </p:spPr>
        <p:txBody>
          <a:bodyPr wrap="none" rtlCol="0">
            <a:spAutoFit/>
          </a:bodyPr>
          <a:lstStyle/>
          <a:p>
            <a:r>
              <a:rPr lang="en-US" sz="1200" smtClean="0"/>
              <a:t>Ya</a:t>
            </a:r>
            <a:endParaRPr lang="en-MY" sz="1400"/>
          </a:p>
        </p:txBody>
      </p:sp>
      <p:sp>
        <p:nvSpPr>
          <p:cNvPr id="5" name="TextBox 4"/>
          <p:cNvSpPr txBox="1"/>
          <p:nvPr/>
        </p:nvSpPr>
        <p:spPr>
          <a:xfrm>
            <a:off x="5004048" y="5260330"/>
            <a:ext cx="519694" cy="276999"/>
          </a:xfrm>
          <a:prstGeom prst="rect">
            <a:avLst/>
          </a:prstGeom>
          <a:noFill/>
        </p:spPr>
        <p:txBody>
          <a:bodyPr wrap="none" rtlCol="0">
            <a:spAutoFit/>
          </a:bodyPr>
          <a:lstStyle/>
          <a:p>
            <a:r>
              <a:rPr lang="en-US" sz="1200" smtClean="0"/>
              <a:t>Tidak</a:t>
            </a:r>
            <a:endParaRPr lang="en-MY" sz="1400"/>
          </a:p>
        </p:txBody>
      </p:sp>
    </p:spTree>
    <p:extLst>
      <p:ext uri="{BB962C8B-B14F-4D97-AF65-F5344CB8AC3E}">
        <p14:creationId xmlns:p14="http://schemas.microsoft.com/office/powerpoint/2010/main" val="3632445892"/>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itle 1"/>
          <p:cNvSpPr>
            <a:spLocks noGrp="1"/>
          </p:cNvSpPr>
          <p:nvPr>
            <p:ph type="title"/>
          </p:nvPr>
        </p:nvSpPr>
        <p:spPr/>
        <p:txBody>
          <a:bodyPr/>
          <a:lstStyle/>
          <a:p>
            <a:r>
              <a:rPr lang="en-US" altLang="en-US" smtClean="0"/>
              <a:t>- PEMBENTUKAN KONTEKS RISIKO</a:t>
            </a:r>
          </a:p>
        </p:txBody>
      </p:sp>
      <p:sp>
        <p:nvSpPr>
          <p:cNvPr id="17414" name="Rectangle 4"/>
          <p:cNvSpPr>
            <a:spLocks noChangeArrowheads="1"/>
          </p:cNvSpPr>
          <p:nvPr/>
        </p:nvSpPr>
        <p:spPr bwMode="auto">
          <a:xfrm>
            <a:off x="216521" y="980728"/>
            <a:ext cx="8603951"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lr>
                <a:schemeClr val="hlink"/>
              </a:buClr>
              <a:buFont typeface="Wingdings" pitchFamily="2" charset="2"/>
              <a:buChar char="v"/>
              <a:defRPr sz="2800" b="1">
                <a:solidFill>
                  <a:schemeClr val="hlink"/>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Blip>
                <a:blip r:embed="rId2"/>
              </a:buBlip>
            </a:pPr>
            <a:r>
              <a:rPr lang="en-MY" altLang="en-US" sz="2600" b="0">
                <a:solidFill>
                  <a:schemeClr val="tx1"/>
                </a:solidFill>
                <a:latin typeface="Arial" charset="0"/>
              </a:rPr>
              <a:t>Tentukan kepentingan aktiviti terhadap pencapaian matlamat dan </a:t>
            </a:r>
            <a:r>
              <a:rPr lang="en-MY" altLang="en-US" sz="2600" b="0" smtClean="0">
                <a:solidFill>
                  <a:schemeClr val="tx1"/>
                </a:solidFill>
                <a:latin typeface="Arial" charset="0"/>
              </a:rPr>
              <a:t>objektif </a:t>
            </a:r>
            <a:r>
              <a:rPr lang="en-MY" altLang="en-US" sz="2600" b="0">
                <a:solidFill>
                  <a:schemeClr val="tx1"/>
                </a:solidFill>
                <a:latin typeface="Arial" charset="0"/>
              </a:rPr>
              <a:t>organisasi; </a:t>
            </a:r>
            <a:r>
              <a:rPr lang="en-MY" altLang="en-US" sz="2600" b="0" smtClean="0">
                <a:solidFill>
                  <a:schemeClr val="tx1"/>
                </a:solidFill>
                <a:latin typeface="Arial" charset="0"/>
              </a:rPr>
              <a:t/>
            </a:r>
            <a:br>
              <a:rPr lang="en-MY" altLang="en-US" sz="2600" b="0" smtClean="0">
                <a:solidFill>
                  <a:schemeClr val="tx1"/>
                </a:solidFill>
                <a:latin typeface="Arial" charset="0"/>
              </a:rPr>
            </a:br>
            <a:endParaRPr lang="en-US" altLang="en-US" sz="2600" b="0">
              <a:solidFill>
                <a:schemeClr val="tx1"/>
              </a:solidFill>
              <a:latin typeface="Arial" charset="0"/>
            </a:endParaRPr>
          </a:p>
          <a:p>
            <a:pPr eaLnBrk="1" hangingPunct="1">
              <a:spcBef>
                <a:spcPct val="0"/>
              </a:spcBef>
              <a:buClrTx/>
              <a:buFontTx/>
              <a:buBlip>
                <a:blip r:embed="rId2"/>
              </a:buBlip>
            </a:pPr>
            <a:r>
              <a:rPr lang="en-MY" altLang="en-US" sz="2600" b="0">
                <a:solidFill>
                  <a:schemeClr val="tx1"/>
                </a:solidFill>
                <a:latin typeface="Arial" charset="0"/>
              </a:rPr>
              <a:t>Pastikan objektif aktiviti selaras dengan keseluruhan kerangka pelan strategi dan objektif organisasi; </a:t>
            </a:r>
            <a:r>
              <a:rPr lang="en-MY" altLang="en-US" sz="2600" b="0" smtClean="0">
                <a:solidFill>
                  <a:schemeClr val="tx1"/>
                </a:solidFill>
                <a:latin typeface="Arial" charset="0"/>
              </a:rPr>
              <a:t>dan</a:t>
            </a:r>
            <a:br>
              <a:rPr lang="en-MY" altLang="en-US" sz="2600" b="0" smtClean="0">
                <a:solidFill>
                  <a:schemeClr val="tx1"/>
                </a:solidFill>
                <a:latin typeface="Arial" charset="0"/>
              </a:rPr>
            </a:br>
            <a:endParaRPr lang="en-US" altLang="en-US" sz="2600" b="0">
              <a:solidFill>
                <a:schemeClr val="tx1"/>
              </a:solidFill>
              <a:latin typeface="Arial" charset="0"/>
            </a:endParaRPr>
          </a:p>
          <a:p>
            <a:pPr eaLnBrk="1" hangingPunct="1">
              <a:spcBef>
                <a:spcPct val="0"/>
              </a:spcBef>
              <a:buClrTx/>
              <a:buFontTx/>
              <a:buBlip>
                <a:blip r:embed="rId2"/>
              </a:buBlip>
            </a:pPr>
            <a:r>
              <a:rPr lang="en-MY" altLang="en-US" sz="2600" b="0">
                <a:solidFill>
                  <a:schemeClr val="tx1"/>
                </a:solidFill>
                <a:latin typeface="Arial" charset="0"/>
              </a:rPr>
              <a:t>Kenalpasti pelanggan dalaman dan luaran dan tentukan penglibatan mereka dalam proses pengurusan risiko. </a:t>
            </a:r>
            <a:endParaRPr lang="en-US" altLang="en-US" sz="2600" b="0">
              <a:solidFill>
                <a:schemeClr val="tx1"/>
              </a:solidFill>
              <a:latin typeface="Arial"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5" y="5198665"/>
            <a:ext cx="9164505" cy="1686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307612"/>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 name="Title 1"/>
          <p:cNvSpPr>
            <a:spLocks noGrp="1"/>
          </p:cNvSpPr>
          <p:nvPr>
            <p:ph type="title"/>
          </p:nvPr>
        </p:nvSpPr>
        <p:spPr/>
        <p:txBody>
          <a:bodyPr/>
          <a:lstStyle/>
          <a:p>
            <a:r>
              <a:rPr lang="en-US" altLang="en-US" smtClean="0"/>
              <a:t>- KATEGORI/JENIS RISIKO</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2105025" cy="633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085671145"/>
              </p:ext>
            </p:extLst>
          </p:nvPr>
        </p:nvGraphicFramePr>
        <p:xfrm>
          <a:off x="2177033" y="634320"/>
          <a:ext cx="6859463" cy="6035040"/>
        </p:xfrm>
        <a:graphic>
          <a:graphicData uri="http://schemas.openxmlformats.org/drawingml/2006/table">
            <a:tbl>
              <a:tblPr firstRow="1" bandRow="1">
                <a:tableStyleId>{16D9F66E-5EB9-4882-86FB-DCBF35E3C3E4}</a:tableStyleId>
              </a:tblPr>
              <a:tblGrid>
                <a:gridCol w="616581"/>
                <a:gridCol w="2813151"/>
                <a:gridCol w="702609"/>
                <a:gridCol w="2727122"/>
              </a:tblGrid>
              <a:tr h="370840">
                <a:tc>
                  <a:txBody>
                    <a:bodyPr/>
                    <a:lstStyle/>
                    <a:p>
                      <a:r>
                        <a:rPr lang="en-US" sz="2400" b="0" smtClean="0"/>
                        <a:t>1.</a:t>
                      </a:r>
                      <a:endParaRPr lang="en-MY" sz="2400" b="0"/>
                    </a:p>
                  </a:txBody>
                  <a:tcPr/>
                </a:tc>
                <a:tc>
                  <a:txBody>
                    <a:bodyPr/>
                    <a:lstStyle/>
                    <a:p>
                      <a:r>
                        <a:rPr lang="ms-MY" sz="2400" b="0" smtClean="0">
                          <a:effectLst/>
                        </a:rPr>
                        <a:t>Politik</a:t>
                      </a:r>
                      <a:endParaRPr lang="en-MY" sz="2400" b="0"/>
                    </a:p>
                  </a:txBody>
                  <a:tcPr/>
                </a:tc>
                <a:tc>
                  <a:txBody>
                    <a:bodyPr/>
                    <a:lstStyle/>
                    <a:p>
                      <a:r>
                        <a:rPr lang="en-US" sz="2400" b="0" smtClean="0"/>
                        <a:t>11.</a:t>
                      </a:r>
                      <a:endParaRPr lang="en-MY" sz="2400" b="0"/>
                    </a:p>
                  </a:txBody>
                  <a:tcPr/>
                </a:tc>
                <a:tc>
                  <a:txBody>
                    <a:bodyPr/>
                    <a:lstStyle/>
                    <a:p>
                      <a:r>
                        <a:rPr lang="ms-MY" sz="2400" b="0" smtClean="0">
                          <a:effectLst/>
                        </a:rPr>
                        <a:t>Alam Sekitar</a:t>
                      </a:r>
                      <a:endParaRPr lang="en-MY" sz="2400" b="0"/>
                    </a:p>
                  </a:txBody>
                  <a:tcPr/>
                </a:tc>
              </a:tr>
              <a:tr h="370840">
                <a:tc>
                  <a:txBody>
                    <a:bodyPr/>
                    <a:lstStyle/>
                    <a:p>
                      <a:r>
                        <a:rPr lang="en-US" sz="2400" smtClean="0"/>
                        <a:t>2.</a:t>
                      </a:r>
                      <a:endParaRPr lang="en-MY" sz="2400"/>
                    </a:p>
                  </a:txBody>
                  <a:tcPr/>
                </a:tc>
                <a:tc>
                  <a:txBody>
                    <a:bodyPr/>
                    <a:lstStyle/>
                    <a:p>
                      <a:r>
                        <a:rPr lang="ms-MY" sz="2400" smtClean="0">
                          <a:effectLst/>
                        </a:rPr>
                        <a:t>Skop</a:t>
                      </a:r>
                      <a:endParaRPr lang="en-MY" sz="2400"/>
                    </a:p>
                  </a:txBody>
                  <a:tcPr/>
                </a:tc>
                <a:tc>
                  <a:txBody>
                    <a:bodyPr/>
                    <a:lstStyle/>
                    <a:p>
                      <a:r>
                        <a:rPr lang="en-US" sz="2400" smtClean="0"/>
                        <a:t>12.</a:t>
                      </a:r>
                      <a:endParaRPr lang="en-MY" sz="2400"/>
                    </a:p>
                  </a:txBody>
                  <a:tcPr/>
                </a:tc>
                <a:tc>
                  <a:txBody>
                    <a:bodyPr/>
                    <a:lstStyle/>
                    <a:p>
                      <a:r>
                        <a:rPr lang="ms-MY" sz="2400" smtClean="0">
                          <a:effectLst/>
                        </a:rPr>
                        <a:t>Bekalan</a:t>
                      </a:r>
                      <a:endParaRPr lang="en-MY" sz="2400"/>
                    </a:p>
                  </a:txBody>
                  <a:tcPr/>
                </a:tc>
              </a:tr>
              <a:tr h="370840">
                <a:tc>
                  <a:txBody>
                    <a:bodyPr/>
                    <a:lstStyle/>
                    <a:p>
                      <a:r>
                        <a:rPr lang="en-US" sz="2400" smtClean="0"/>
                        <a:t>3.</a:t>
                      </a:r>
                      <a:endParaRPr lang="en-MY" sz="2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2400" smtClean="0">
                          <a:effectLst/>
                        </a:rPr>
                        <a:t>Jadual dan Pelan Perancangan</a:t>
                      </a:r>
                      <a:endParaRPr lang="en-US" sz="2000" b="0" smtClean="0">
                        <a:effectLst/>
                        <a:latin typeface="+mn-lt"/>
                        <a:ea typeface="Calibri"/>
                        <a:cs typeface="Times New Roman"/>
                      </a:endParaRPr>
                    </a:p>
                  </a:txBody>
                  <a:tcPr/>
                </a:tc>
                <a:tc>
                  <a:txBody>
                    <a:bodyPr/>
                    <a:lstStyle/>
                    <a:p>
                      <a:r>
                        <a:rPr lang="en-US" sz="2400" smtClean="0"/>
                        <a:t>13.</a:t>
                      </a:r>
                      <a:endParaRPr lang="en-MY" sz="2400"/>
                    </a:p>
                  </a:txBody>
                  <a:tcPr/>
                </a:tc>
                <a:tc>
                  <a:txBody>
                    <a:bodyPr/>
                    <a:lstStyle/>
                    <a:p>
                      <a:r>
                        <a:rPr lang="ms-MY" sz="2400" smtClean="0">
                          <a:effectLst/>
                        </a:rPr>
                        <a:t>Hubungan Agensi</a:t>
                      </a:r>
                      <a:endParaRPr lang="en-MY" sz="2400"/>
                    </a:p>
                  </a:txBody>
                  <a:tcPr/>
                </a:tc>
              </a:tr>
              <a:tr h="370840">
                <a:tc>
                  <a:txBody>
                    <a:bodyPr/>
                    <a:lstStyle/>
                    <a:p>
                      <a:r>
                        <a:rPr lang="en-US" sz="2400" smtClean="0"/>
                        <a:t>4.</a:t>
                      </a:r>
                      <a:endParaRPr lang="en-MY" sz="2400"/>
                    </a:p>
                  </a:txBody>
                  <a:tcPr/>
                </a:tc>
                <a:tc>
                  <a:txBody>
                    <a:bodyPr/>
                    <a:lstStyle/>
                    <a:p>
                      <a:r>
                        <a:rPr lang="ms-MY" sz="2400" smtClean="0">
                          <a:effectLst/>
                        </a:rPr>
                        <a:t>Kewangan</a:t>
                      </a:r>
                      <a:endParaRPr lang="en-MY" sz="2400"/>
                    </a:p>
                  </a:txBody>
                  <a:tcPr/>
                </a:tc>
                <a:tc>
                  <a:txBody>
                    <a:bodyPr/>
                    <a:lstStyle/>
                    <a:p>
                      <a:r>
                        <a:rPr lang="en-US" sz="2400" smtClean="0"/>
                        <a:t>14.</a:t>
                      </a:r>
                    </a:p>
                  </a:txBody>
                  <a:tcPr/>
                </a:tc>
                <a:tc>
                  <a:txBody>
                    <a:bodyPr/>
                    <a:lstStyle/>
                    <a:p>
                      <a:r>
                        <a:rPr lang="ms-MY" sz="2400" smtClean="0">
                          <a:effectLst/>
                        </a:rPr>
                        <a:t>Organisasi</a:t>
                      </a:r>
                      <a:endParaRPr lang="en-MY" sz="2400"/>
                    </a:p>
                  </a:txBody>
                  <a:tcPr/>
                </a:tc>
              </a:tr>
              <a:tr h="370840">
                <a:tc>
                  <a:txBody>
                    <a:bodyPr/>
                    <a:lstStyle/>
                    <a:p>
                      <a:r>
                        <a:rPr lang="en-US" sz="2400" smtClean="0"/>
                        <a:t>5.</a:t>
                      </a:r>
                      <a:endParaRPr lang="en-MY" sz="2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2400" smtClean="0">
                          <a:effectLst/>
                        </a:rPr>
                        <a:t>Sumber Manusia</a:t>
                      </a:r>
                      <a:endParaRPr lang="en-US" sz="2000" b="0" smtClean="0">
                        <a:effectLst/>
                        <a:latin typeface="+mn-lt"/>
                        <a:ea typeface="Calibri"/>
                        <a:cs typeface="Times New Roman"/>
                      </a:endParaRPr>
                    </a:p>
                  </a:txBody>
                  <a:tcPr/>
                </a:tc>
                <a:tc>
                  <a:txBody>
                    <a:bodyPr/>
                    <a:lstStyle/>
                    <a:p>
                      <a:r>
                        <a:rPr lang="en-US" sz="2400" smtClean="0"/>
                        <a:t>15.</a:t>
                      </a:r>
                      <a:endParaRPr lang="en-MY" sz="2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2400" smtClean="0">
                          <a:effectLst/>
                        </a:rPr>
                        <a:t>Keselamatan &amp; Kesihatan Pekerjaan</a:t>
                      </a:r>
                      <a:endParaRPr lang="en-US" sz="2000" b="0" smtClean="0">
                        <a:effectLst/>
                        <a:latin typeface="+mn-lt"/>
                        <a:ea typeface="Calibri"/>
                        <a:cs typeface="Times New Roman"/>
                      </a:endParaRPr>
                    </a:p>
                  </a:txBody>
                  <a:tcPr/>
                </a:tc>
              </a:tr>
              <a:tr h="370840">
                <a:tc>
                  <a:txBody>
                    <a:bodyPr/>
                    <a:lstStyle/>
                    <a:p>
                      <a:r>
                        <a:rPr lang="en-US" sz="2400" smtClean="0"/>
                        <a:t>6.</a:t>
                      </a:r>
                      <a:endParaRPr lang="en-MY" sz="2400"/>
                    </a:p>
                  </a:txBody>
                  <a:tcPr/>
                </a:tc>
                <a:tc>
                  <a:txBody>
                    <a:bodyPr/>
                    <a:lstStyle/>
                    <a:p>
                      <a:r>
                        <a:rPr lang="ms-MY" sz="2400" smtClean="0">
                          <a:effectLst/>
                        </a:rPr>
                        <a:t>Kualiti</a:t>
                      </a:r>
                      <a:endParaRPr lang="en-MY" sz="2400"/>
                    </a:p>
                  </a:txBody>
                  <a:tcPr/>
                </a:tc>
                <a:tc>
                  <a:txBody>
                    <a:bodyPr/>
                    <a:lstStyle/>
                    <a:p>
                      <a:r>
                        <a:rPr lang="en-US" sz="2400" smtClean="0"/>
                        <a:t>16.</a:t>
                      </a:r>
                      <a:endParaRPr lang="en-MY" sz="2400"/>
                    </a:p>
                  </a:txBody>
                  <a:tcPr/>
                </a:tc>
                <a:tc>
                  <a:txBody>
                    <a:bodyPr/>
                    <a:lstStyle/>
                    <a:p>
                      <a:r>
                        <a:rPr lang="ms-MY" sz="2400" smtClean="0">
                          <a:effectLst/>
                        </a:rPr>
                        <a:t>Budaya &amp; Sosial</a:t>
                      </a:r>
                      <a:endParaRPr lang="en-MY" sz="2400"/>
                    </a:p>
                  </a:txBody>
                  <a:tcPr/>
                </a:tc>
              </a:tr>
              <a:tr h="370840">
                <a:tc>
                  <a:txBody>
                    <a:bodyPr/>
                    <a:lstStyle/>
                    <a:p>
                      <a:r>
                        <a:rPr lang="en-US" sz="2400" smtClean="0"/>
                        <a:t>7.</a:t>
                      </a:r>
                      <a:endParaRPr lang="en-MY" sz="2400"/>
                    </a:p>
                  </a:txBody>
                  <a:tcPr/>
                </a:tc>
                <a:tc>
                  <a:txBody>
                    <a:bodyPr/>
                    <a:lstStyle/>
                    <a:p>
                      <a:r>
                        <a:rPr lang="ms-MY" sz="2400" smtClean="0">
                          <a:effectLst/>
                        </a:rPr>
                        <a:t>Komunikasi</a:t>
                      </a:r>
                      <a:endParaRPr lang="en-MY" sz="2400"/>
                    </a:p>
                  </a:txBody>
                  <a:tcPr/>
                </a:tc>
                <a:tc>
                  <a:txBody>
                    <a:bodyPr/>
                    <a:lstStyle/>
                    <a:p>
                      <a:r>
                        <a:rPr lang="en-US" sz="2400" smtClean="0"/>
                        <a:t>17.</a:t>
                      </a:r>
                      <a:endParaRPr lang="en-MY" sz="2400"/>
                    </a:p>
                  </a:txBody>
                  <a:tcPr/>
                </a:tc>
                <a:tc>
                  <a:txBody>
                    <a:bodyPr/>
                    <a:lstStyle/>
                    <a:p>
                      <a:r>
                        <a:rPr lang="ms-MY" sz="2400" smtClean="0">
                          <a:effectLst/>
                        </a:rPr>
                        <a:t>Integriti</a:t>
                      </a:r>
                      <a:endParaRPr lang="en-MY" sz="2400"/>
                    </a:p>
                  </a:txBody>
                  <a:tcPr/>
                </a:tc>
              </a:tr>
              <a:tr h="370840">
                <a:tc>
                  <a:txBody>
                    <a:bodyPr/>
                    <a:lstStyle/>
                    <a:p>
                      <a:r>
                        <a:rPr lang="en-US" sz="2400" smtClean="0"/>
                        <a:t>8.</a:t>
                      </a:r>
                      <a:endParaRPr lang="en-MY" sz="2400"/>
                    </a:p>
                  </a:txBody>
                  <a:tcPr/>
                </a:tc>
                <a:tc>
                  <a:txBody>
                    <a:bodyPr/>
                    <a:lstStyle/>
                    <a:p>
                      <a:r>
                        <a:rPr lang="ms-MY" sz="2400" smtClean="0">
                          <a:effectLst/>
                        </a:rPr>
                        <a:t>Sumber Lain</a:t>
                      </a:r>
                      <a:endParaRPr lang="en-MY" sz="2400"/>
                    </a:p>
                  </a:txBody>
                  <a:tcPr/>
                </a:tc>
                <a:tc>
                  <a:txBody>
                    <a:bodyPr/>
                    <a:lstStyle/>
                    <a:p>
                      <a:r>
                        <a:rPr lang="en-US" sz="2400" smtClean="0"/>
                        <a:t>18.</a:t>
                      </a:r>
                      <a:endParaRPr lang="en-MY" sz="2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2400" smtClean="0">
                          <a:effectLst/>
                        </a:rPr>
                        <a:t>Bencana Alam</a:t>
                      </a:r>
                      <a:endParaRPr lang="en-US" sz="2000" b="0" smtClean="0">
                        <a:effectLst/>
                        <a:latin typeface="+mn-lt"/>
                        <a:ea typeface="Calibri"/>
                        <a:cs typeface="Times New Roman"/>
                      </a:endParaRPr>
                    </a:p>
                  </a:txBody>
                  <a:tcPr/>
                </a:tc>
              </a:tr>
              <a:tr h="370840">
                <a:tc>
                  <a:txBody>
                    <a:bodyPr/>
                    <a:lstStyle/>
                    <a:p>
                      <a:r>
                        <a:rPr lang="en-US" sz="2400" smtClean="0"/>
                        <a:t>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2400" smtClean="0">
                          <a:effectLst/>
                        </a:rPr>
                        <a:t>Kontrak dan Undang-Undang</a:t>
                      </a:r>
                      <a:endParaRPr lang="en-US" sz="2000" b="0" smtClean="0">
                        <a:effectLst/>
                        <a:latin typeface="+mn-lt"/>
                        <a:ea typeface="Calibri"/>
                        <a:cs typeface="Times New Roman"/>
                      </a:endParaRPr>
                    </a:p>
                  </a:txBody>
                  <a:tcPr/>
                </a:tc>
                <a:tc>
                  <a:txBody>
                    <a:bodyPr/>
                    <a:lstStyle/>
                    <a:p>
                      <a:r>
                        <a:rPr lang="en-US" sz="2400" smtClean="0"/>
                        <a:t>19.</a:t>
                      </a:r>
                      <a:endParaRPr lang="en-MY" sz="2400"/>
                    </a:p>
                  </a:txBody>
                  <a:tcPr/>
                </a:tc>
                <a:tc>
                  <a:txBody>
                    <a:bodyPr/>
                    <a:lstStyle/>
                    <a:p>
                      <a:r>
                        <a:rPr lang="ms-MY" sz="2400" smtClean="0">
                          <a:effectLst/>
                        </a:rPr>
                        <a:t>Kompetensi </a:t>
                      </a:r>
                      <a:endParaRPr lang="en-MY" sz="2400"/>
                    </a:p>
                  </a:txBody>
                  <a:tcPr/>
                </a:tc>
              </a:tr>
              <a:tr h="370840">
                <a:tc>
                  <a:txBody>
                    <a:bodyPr/>
                    <a:lstStyle/>
                    <a:p>
                      <a:r>
                        <a:rPr lang="en-US" sz="2400" smtClean="0"/>
                        <a:t>10.</a:t>
                      </a:r>
                    </a:p>
                  </a:txBody>
                  <a:tcPr/>
                </a:tc>
                <a:tc>
                  <a:txBody>
                    <a:bodyPr/>
                    <a:lstStyle/>
                    <a:p>
                      <a:r>
                        <a:rPr lang="ms-MY" sz="2400" smtClean="0">
                          <a:effectLst/>
                        </a:rPr>
                        <a:t>Teknikal </a:t>
                      </a:r>
                      <a:endParaRPr lang="en-MY" sz="2400"/>
                    </a:p>
                  </a:txBody>
                  <a:tcPr/>
                </a:tc>
                <a:tc>
                  <a:txBody>
                    <a:bodyPr/>
                    <a:lstStyle/>
                    <a:p>
                      <a:r>
                        <a:rPr lang="en-US" sz="2400" smtClean="0"/>
                        <a:t>20.</a:t>
                      </a:r>
                      <a:endParaRPr lang="en-MY" sz="2400"/>
                    </a:p>
                  </a:txBody>
                  <a:tcPr/>
                </a:tc>
                <a:tc>
                  <a:txBody>
                    <a:bodyPr/>
                    <a:lstStyle/>
                    <a:p>
                      <a:r>
                        <a:rPr lang="ms-MY" sz="2400" smtClean="0">
                          <a:effectLst/>
                        </a:rPr>
                        <a:t>Pengurusan Maklumat Aset</a:t>
                      </a:r>
                      <a:endParaRPr lang="en-MY" sz="2400"/>
                    </a:p>
                  </a:txBody>
                  <a:tcPr/>
                </a:tc>
              </a:tr>
            </a:tbl>
          </a:graphicData>
        </a:graphic>
      </p:graphicFrame>
    </p:spTree>
    <p:extLst>
      <p:ext uri="{BB962C8B-B14F-4D97-AF65-F5344CB8AC3E}">
        <p14:creationId xmlns:p14="http://schemas.microsoft.com/office/powerpoint/2010/main" val="1870401141"/>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malaysianinsider.com/assets/uploads/articles/bukit_aman_fi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0688"/>
            <a:ext cx="4276725" cy="5705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ssets.bharian.com.my/images/articles/mak.transformed_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6277" y="620688"/>
            <a:ext cx="3788171" cy="21231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ssets.bharian.com.my/images/articles/30bakart.transformed.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6277" y="2743810"/>
            <a:ext cx="3788171" cy="213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872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 MENGENAL PASTI RISIKO</a:t>
            </a:r>
          </a:p>
        </p:txBody>
      </p:sp>
      <p:sp>
        <p:nvSpPr>
          <p:cNvPr id="5" name="Content Placeholder 2"/>
          <p:cNvSpPr>
            <a:spLocks noGrp="1"/>
          </p:cNvSpPr>
          <p:nvPr>
            <p:ph idx="1"/>
          </p:nvPr>
        </p:nvSpPr>
        <p:spPr>
          <a:xfrm>
            <a:off x="2051720" y="548680"/>
            <a:ext cx="6444208" cy="6165304"/>
          </a:xfrm>
        </p:spPr>
        <p:txBody>
          <a:bodyPr>
            <a:normAutofit fontScale="85000" lnSpcReduction="20000"/>
          </a:bodyPr>
          <a:lstStyle/>
          <a:p>
            <a:pPr>
              <a:defRPr/>
            </a:pPr>
            <a:endParaRPr lang="en-US" altLang="en-US" dirty="0" smtClean="0"/>
          </a:p>
          <a:p>
            <a:pPr>
              <a:defRPr/>
            </a:pPr>
            <a:r>
              <a:rPr lang="en-MY" altLang="en-US" b="0" dirty="0" err="1" smtClean="0">
                <a:solidFill>
                  <a:schemeClr val="tx1"/>
                </a:solidFill>
                <a:latin typeface="+mj-lt"/>
              </a:rPr>
              <a:t>Pilih</a:t>
            </a:r>
            <a:r>
              <a:rPr lang="en-MY" altLang="en-US" b="0" dirty="0" smtClean="0">
                <a:solidFill>
                  <a:schemeClr val="tx1"/>
                </a:solidFill>
                <a:latin typeface="+mj-lt"/>
              </a:rPr>
              <a:t> </a:t>
            </a:r>
            <a:r>
              <a:rPr lang="en-MY" altLang="en-US" b="0" dirty="0" err="1" smtClean="0">
                <a:solidFill>
                  <a:schemeClr val="tx1"/>
                </a:solidFill>
                <a:latin typeface="+mj-lt"/>
              </a:rPr>
              <a:t>metodologi</a:t>
            </a:r>
            <a:r>
              <a:rPr lang="en-MY" altLang="en-US" b="0" dirty="0" smtClean="0">
                <a:solidFill>
                  <a:schemeClr val="tx1"/>
                </a:solidFill>
                <a:latin typeface="+mj-lt"/>
              </a:rPr>
              <a:t> </a:t>
            </a:r>
            <a:r>
              <a:rPr lang="en-MY" altLang="en-US" b="0" dirty="0" err="1" smtClean="0">
                <a:solidFill>
                  <a:schemeClr val="tx1"/>
                </a:solidFill>
                <a:latin typeface="+mj-lt"/>
              </a:rPr>
              <a:t>pengenalpastian</a:t>
            </a:r>
            <a:r>
              <a:rPr lang="en-MY" altLang="en-US" b="0" dirty="0" smtClean="0">
                <a:solidFill>
                  <a:schemeClr val="tx1"/>
                </a:solidFill>
                <a:latin typeface="+mj-lt"/>
              </a:rPr>
              <a:t> </a:t>
            </a:r>
            <a:r>
              <a:rPr lang="en-MY" altLang="en-US" b="0" dirty="0" err="1" smtClean="0">
                <a:solidFill>
                  <a:schemeClr val="tx1"/>
                </a:solidFill>
                <a:latin typeface="+mj-lt"/>
              </a:rPr>
              <a:t>risiko</a:t>
            </a:r>
            <a:r>
              <a:rPr lang="en-MY" altLang="en-US" b="0" dirty="0" smtClean="0">
                <a:solidFill>
                  <a:schemeClr val="tx1"/>
                </a:solidFill>
                <a:latin typeface="+mj-lt"/>
              </a:rPr>
              <a:t> yang </a:t>
            </a:r>
            <a:r>
              <a:rPr lang="en-MY" altLang="en-US" b="0" dirty="0" err="1" smtClean="0">
                <a:solidFill>
                  <a:schemeClr val="tx1"/>
                </a:solidFill>
                <a:latin typeface="+mj-lt"/>
              </a:rPr>
              <a:t>sesuai</a:t>
            </a:r>
            <a:r>
              <a:rPr lang="en-MY" altLang="en-US" b="0" dirty="0" smtClean="0">
                <a:solidFill>
                  <a:schemeClr val="tx1"/>
                </a:solidFill>
                <a:latin typeface="+mj-lt"/>
              </a:rPr>
              <a:t> </a:t>
            </a:r>
            <a:r>
              <a:rPr lang="en-MY" altLang="en-US" b="0" dirty="0" err="1" smtClean="0">
                <a:solidFill>
                  <a:schemeClr val="tx1"/>
                </a:solidFill>
                <a:latin typeface="+mj-lt"/>
              </a:rPr>
              <a:t>berdasarkan</a:t>
            </a:r>
            <a:r>
              <a:rPr lang="en-MY" altLang="en-US" b="0" dirty="0" smtClean="0">
                <a:solidFill>
                  <a:schemeClr val="tx1"/>
                </a:solidFill>
                <a:latin typeface="+mj-lt"/>
              </a:rPr>
              <a:t> </a:t>
            </a:r>
            <a:r>
              <a:rPr lang="en-MY" altLang="en-US" b="0" dirty="0" err="1" smtClean="0">
                <a:solidFill>
                  <a:schemeClr val="tx1"/>
                </a:solidFill>
                <a:latin typeface="+mj-lt"/>
              </a:rPr>
              <a:t>kategori</a:t>
            </a:r>
            <a:r>
              <a:rPr lang="en-MY" altLang="en-US" b="0" dirty="0" smtClean="0">
                <a:solidFill>
                  <a:schemeClr val="tx1"/>
                </a:solidFill>
                <a:latin typeface="+mj-lt"/>
              </a:rPr>
              <a:t> </a:t>
            </a:r>
            <a:r>
              <a:rPr lang="en-MY" altLang="en-US" b="0" dirty="0" err="1" smtClean="0">
                <a:solidFill>
                  <a:schemeClr val="tx1"/>
                </a:solidFill>
                <a:latin typeface="+mj-lt"/>
              </a:rPr>
              <a:t>risiko</a:t>
            </a:r>
            <a:r>
              <a:rPr lang="en-MY" altLang="en-US" b="0" dirty="0" smtClean="0">
                <a:solidFill>
                  <a:schemeClr val="tx1"/>
                </a:solidFill>
                <a:latin typeface="+mj-lt"/>
              </a:rPr>
              <a:t> </a:t>
            </a:r>
            <a:r>
              <a:rPr lang="en-MY" altLang="en-US" b="0" dirty="0" err="1" smtClean="0">
                <a:solidFill>
                  <a:schemeClr val="tx1"/>
                </a:solidFill>
                <a:latin typeface="+mj-lt"/>
              </a:rPr>
              <a:t>dan</a:t>
            </a:r>
            <a:r>
              <a:rPr lang="en-MY" altLang="en-US" b="0" dirty="0" smtClean="0">
                <a:solidFill>
                  <a:schemeClr val="tx1"/>
                </a:solidFill>
                <a:latin typeface="+mj-lt"/>
              </a:rPr>
              <a:t> </a:t>
            </a:r>
            <a:r>
              <a:rPr lang="en-MY" altLang="en-US" b="0" dirty="0" err="1" smtClean="0">
                <a:solidFill>
                  <a:schemeClr val="tx1"/>
                </a:solidFill>
                <a:latin typeface="+mj-lt"/>
              </a:rPr>
              <a:t>keadaan</a:t>
            </a:r>
            <a:r>
              <a:rPr lang="en-MY" altLang="en-US" b="0" dirty="0" smtClean="0">
                <a:solidFill>
                  <a:schemeClr val="tx1"/>
                </a:solidFill>
                <a:latin typeface="+mj-lt"/>
              </a:rPr>
              <a:t> </a:t>
            </a:r>
            <a:r>
              <a:rPr lang="en-MY" altLang="en-US" b="0" dirty="0" err="1" smtClean="0">
                <a:solidFill>
                  <a:schemeClr val="tx1"/>
                </a:solidFill>
                <a:latin typeface="+mj-lt"/>
              </a:rPr>
              <a:t>aktiviti</a:t>
            </a:r>
            <a:r>
              <a:rPr lang="en-MY" altLang="en-US" b="0" dirty="0" smtClean="0">
                <a:solidFill>
                  <a:schemeClr val="tx1"/>
                </a:solidFill>
                <a:latin typeface="+mj-lt"/>
              </a:rPr>
              <a:t>; </a:t>
            </a:r>
          </a:p>
          <a:p>
            <a:pPr marL="0" indent="0">
              <a:buFont typeface="Wingdings" pitchFamily="2" charset="2"/>
              <a:buNone/>
              <a:defRPr/>
            </a:pPr>
            <a:endParaRPr lang="en-US" altLang="en-US" b="0" dirty="0" smtClean="0">
              <a:solidFill>
                <a:schemeClr val="tx1"/>
              </a:solidFill>
              <a:latin typeface="+mj-lt"/>
            </a:endParaRPr>
          </a:p>
          <a:p>
            <a:pPr>
              <a:defRPr/>
            </a:pPr>
            <a:r>
              <a:rPr lang="en-MY" altLang="en-US" b="0" dirty="0" err="1" smtClean="0">
                <a:solidFill>
                  <a:schemeClr val="tx1"/>
                </a:solidFill>
                <a:latin typeface="+mj-lt"/>
              </a:rPr>
              <a:t>Libatkan</a:t>
            </a:r>
            <a:r>
              <a:rPr lang="en-MY" altLang="en-US" b="0" dirty="0" smtClean="0">
                <a:solidFill>
                  <a:schemeClr val="tx1"/>
                </a:solidFill>
                <a:latin typeface="+mj-lt"/>
              </a:rPr>
              <a:t> </a:t>
            </a:r>
            <a:r>
              <a:rPr lang="en-MY" altLang="en-US" b="0" dirty="0" err="1" smtClean="0">
                <a:solidFill>
                  <a:schemeClr val="tx1"/>
                </a:solidFill>
                <a:latin typeface="+mj-lt"/>
              </a:rPr>
              <a:t>individu</a:t>
            </a:r>
            <a:r>
              <a:rPr lang="en-MY" altLang="en-US" b="0" dirty="0" smtClean="0">
                <a:solidFill>
                  <a:schemeClr val="tx1"/>
                </a:solidFill>
                <a:latin typeface="+mj-lt"/>
              </a:rPr>
              <a:t> yang </a:t>
            </a:r>
            <a:r>
              <a:rPr lang="en-MY" altLang="en-US" b="0" dirty="0" err="1" smtClean="0">
                <a:solidFill>
                  <a:schemeClr val="tx1"/>
                </a:solidFill>
                <a:latin typeface="+mj-lt"/>
              </a:rPr>
              <a:t>betul</a:t>
            </a:r>
            <a:r>
              <a:rPr lang="en-MY" altLang="en-US" b="0" dirty="0" smtClean="0">
                <a:solidFill>
                  <a:schemeClr val="tx1"/>
                </a:solidFill>
                <a:latin typeface="+mj-lt"/>
              </a:rPr>
              <a:t> </a:t>
            </a:r>
            <a:r>
              <a:rPr lang="en-MY" altLang="en-US" b="0" dirty="0" err="1" smtClean="0">
                <a:solidFill>
                  <a:schemeClr val="tx1"/>
                </a:solidFill>
                <a:latin typeface="+mj-lt"/>
              </a:rPr>
              <a:t>dalam</a:t>
            </a:r>
            <a:r>
              <a:rPr lang="en-MY" altLang="en-US" b="0" dirty="0" smtClean="0">
                <a:solidFill>
                  <a:schemeClr val="tx1"/>
                </a:solidFill>
                <a:latin typeface="+mj-lt"/>
              </a:rPr>
              <a:t> </a:t>
            </a:r>
            <a:r>
              <a:rPr lang="en-MY" altLang="en-US" b="0" dirty="0" err="1" smtClean="0">
                <a:solidFill>
                  <a:schemeClr val="tx1"/>
                </a:solidFill>
                <a:latin typeface="+mj-lt"/>
              </a:rPr>
              <a:t>pengenalpastian</a:t>
            </a:r>
            <a:r>
              <a:rPr lang="en-MY" altLang="en-US" b="0" dirty="0" smtClean="0">
                <a:solidFill>
                  <a:schemeClr val="tx1"/>
                </a:solidFill>
                <a:latin typeface="+mj-lt"/>
              </a:rPr>
              <a:t> </a:t>
            </a:r>
            <a:r>
              <a:rPr lang="en-MY" altLang="en-US" b="0" dirty="0" err="1" smtClean="0">
                <a:solidFill>
                  <a:schemeClr val="tx1"/>
                </a:solidFill>
                <a:latin typeface="+mj-lt"/>
              </a:rPr>
              <a:t>risiko</a:t>
            </a:r>
            <a:r>
              <a:rPr lang="en-MY" altLang="en-US" b="0" dirty="0" smtClean="0">
                <a:solidFill>
                  <a:schemeClr val="tx1"/>
                </a:solidFill>
                <a:latin typeface="+mj-lt"/>
              </a:rPr>
              <a:t> </a:t>
            </a:r>
            <a:r>
              <a:rPr lang="en-MY" altLang="en-US" b="0" dirty="0" err="1" smtClean="0">
                <a:solidFill>
                  <a:schemeClr val="tx1"/>
                </a:solidFill>
                <a:latin typeface="+mj-lt"/>
              </a:rPr>
              <a:t>aktiviti</a:t>
            </a:r>
            <a:r>
              <a:rPr lang="en-MY" altLang="en-US" b="0" dirty="0" smtClean="0">
                <a:solidFill>
                  <a:schemeClr val="tx1"/>
                </a:solidFill>
                <a:latin typeface="+mj-lt"/>
              </a:rPr>
              <a:t> </a:t>
            </a:r>
            <a:r>
              <a:rPr lang="en-MY" altLang="en-US" b="0" dirty="0" err="1" smtClean="0">
                <a:solidFill>
                  <a:schemeClr val="tx1"/>
                </a:solidFill>
                <a:latin typeface="+mj-lt"/>
              </a:rPr>
              <a:t>tersebut</a:t>
            </a:r>
            <a:r>
              <a:rPr lang="en-MY" altLang="en-US" b="0" dirty="0" smtClean="0">
                <a:solidFill>
                  <a:schemeClr val="tx1"/>
                </a:solidFill>
                <a:latin typeface="+mj-lt"/>
              </a:rPr>
              <a:t>; </a:t>
            </a:r>
            <a:r>
              <a:rPr lang="en-MY" altLang="en-US" b="0" dirty="0" err="1" smtClean="0">
                <a:solidFill>
                  <a:schemeClr val="tx1"/>
                </a:solidFill>
                <a:latin typeface="+mj-lt"/>
              </a:rPr>
              <a:t>dan</a:t>
            </a:r>
            <a:r>
              <a:rPr lang="en-MY" altLang="en-US" b="0" dirty="0" smtClean="0">
                <a:solidFill>
                  <a:schemeClr val="tx1"/>
                </a:solidFill>
                <a:latin typeface="+mj-lt"/>
              </a:rPr>
              <a:t> </a:t>
            </a:r>
          </a:p>
          <a:p>
            <a:pPr marL="0" indent="0">
              <a:buFont typeface="Wingdings" pitchFamily="2" charset="2"/>
              <a:buNone/>
              <a:defRPr/>
            </a:pPr>
            <a:endParaRPr lang="en-US" altLang="en-US" b="0" dirty="0" smtClean="0">
              <a:solidFill>
                <a:schemeClr val="tx1"/>
              </a:solidFill>
              <a:latin typeface="+mj-lt"/>
            </a:endParaRPr>
          </a:p>
          <a:p>
            <a:pPr>
              <a:defRPr/>
            </a:pPr>
            <a:r>
              <a:rPr lang="en-MY" altLang="en-US" b="0" dirty="0" err="1" smtClean="0">
                <a:solidFill>
                  <a:schemeClr val="tx1"/>
                </a:solidFill>
                <a:latin typeface="+mj-lt"/>
              </a:rPr>
              <a:t>Gunakan</a:t>
            </a:r>
            <a:r>
              <a:rPr lang="en-MY" altLang="en-US" b="0" dirty="0" smtClean="0">
                <a:solidFill>
                  <a:schemeClr val="tx1"/>
                </a:solidFill>
                <a:latin typeface="+mj-lt"/>
              </a:rPr>
              <a:t> </a:t>
            </a:r>
            <a:r>
              <a:rPr lang="en-MY" altLang="en-US" b="0" dirty="0" err="1" smtClean="0">
                <a:solidFill>
                  <a:schemeClr val="tx1"/>
                </a:solidFill>
                <a:latin typeface="+mj-lt"/>
              </a:rPr>
              <a:t>kaedah</a:t>
            </a:r>
            <a:r>
              <a:rPr lang="en-MY" altLang="en-US" b="0" dirty="0" smtClean="0">
                <a:solidFill>
                  <a:schemeClr val="tx1"/>
                </a:solidFill>
                <a:latin typeface="+mj-lt"/>
              </a:rPr>
              <a:t> </a:t>
            </a:r>
            <a:r>
              <a:rPr lang="en-MY" altLang="en-US" b="0" dirty="0" err="1" smtClean="0">
                <a:solidFill>
                  <a:schemeClr val="tx1"/>
                </a:solidFill>
                <a:latin typeface="+mj-lt"/>
              </a:rPr>
              <a:t>kitaran</a:t>
            </a:r>
            <a:r>
              <a:rPr lang="en-MY" altLang="en-US" b="0" dirty="0" smtClean="0">
                <a:solidFill>
                  <a:schemeClr val="tx1"/>
                </a:solidFill>
                <a:latin typeface="+mj-lt"/>
              </a:rPr>
              <a:t> </a:t>
            </a:r>
            <a:r>
              <a:rPr lang="en-MY" altLang="en-US" b="0" dirty="0" err="1" smtClean="0">
                <a:solidFill>
                  <a:schemeClr val="tx1"/>
                </a:solidFill>
                <a:latin typeface="+mj-lt"/>
              </a:rPr>
              <a:t>hayat</a:t>
            </a:r>
            <a:r>
              <a:rPr lang="en-MY" altLang="en-US" b="0" dirty="0" smtClean="0">
                <a:solidFill>
                  <a:schemeClr val="tx1"/>
                </a:solidFill>
                <a:latin typeface="+mj-lt"/>
              </a:rPr>
              <a:t> </a:t>
            </a:r>
            <a:r>
              <a:rPr lang="en-MY" altLang="en-US" b="0" dirty="0" err="1" smtClean="0">
                <a:solidFill>
                  <a:schemeClr val="tx1"/>
                </a:solidFill>
                <a:latin typeface="+mj-lt"/>
              </a:rPr>
              <a:t>untuk</a:t>
            </a:r>
            <a:r>
              <a:rPr lang="en-MY" altLang="en-US" b="0" dirty="0" smtClean="0">
                <a:solidFill>
                  <a:schemeClr val="tx1"/>
                </a:solidFill>
                <a:latin typeface="+mj-lt"/>
              </a:rPr>
              <a:t> </a:t>
            </a:r>
            <a:r>
              <a:rPr lang="en-MY" altLang="en-US" b="0" dirty="0" err="1" smtClean="0">
                <a:solidFill>
                  <a:schemeClr val="tx1"/>
                </a:solidFill>
                <a:latin typeface="+mj-lt"/>
              </a:rPr>
              <a:t>pengenalpastian</a:t>
            </a:r>
            <a:r>
              <a:rPr lang="en-MY" altLang="en-US" b="0" dirty="0" smtClean="0">
                <a:solidFill>
                  <a:schemeClr val="tx1"/>
                </a:solidFill>
                <a:latin typeface="+mj-lt"/>
              </a:rPr>
              <a:t> </a:t>
            </a:r>
            <a:r>
              <a:rPr lang="en-MY" altLang="en-US" b="0" dirty="0" err="1" smtClean="0">
                <a:solidFill>
                  <a:schemeClr val="tx1"/>
                </a:solidFill>
                <a:latin typeface="+mj-lt"/>
              </a:rPr>
              <a:t>risiko</a:t>
            </a:r>
            <a:r>
              <a:rPr lang="en-MY" altLang="en-US" b="0" dirty="0" smtClean="0">
                <a:solidFill>
                  <a:schemeClr val="tx1"/>
                </a:solidFill>
                <a:latin typeface="+mj-lt"/>
              </a:rPr>
              <a:t> </a:t>
            </a:r>
            <a:r>
              <a:rPr lang="en-MY" altLang="en-US" b="0" dirty="0" err="1" smtClean="0">
                <a:solidFill>
                  <a:schemeClr val="tx1"/>
                </a:solidFill>
                <a:latin typeface="+mj-lt"/>
              </a:rPr>
              <a:t>dan</a:t>
            </a:r>
            <a:r>
              <a:rPr lang="en-MY" altLang="en-US" b="0" dirty="0" smtClean="0">
                <a:solidFill>
                  <a:schemeClr val="tx1"/>
                </a:solidFill>
                <a:latin typeface="+mj-lt"/>
              </a:rPr>
              <a:t> </a:t>
            </a:r>
            <a:r>
              <a:rPr lang="en-MY" altLang="en-US" b="0" dirty="0" err="1" smtClean="0">
                <a:solidFill>
                  <a:schemeClr val="tx1"/>
                </a:solidFill>
                <a:latin typeface="+mj-lt"/>
              </a:rPr>
              <a:t>tentukan</a:t>
            </a:r>
            <a:r>
              <a:rPr lang="en-MY" altLang="en-US" b="0" dirty="0" smtClean="0">
                <a:solidFill>
                  <a:schemeClr val="tx1"/>
                </a:solidFill>
                <a:latin typeface="+mj-lt"/>
              </a:rPr>
              <a:t> </a:t>
            </a:r>
            <a:r>
              <a:rPr lang="en-MY" altLang="en-US" b="0" dirty="0" err="1" smtClean="0">
                <a:solidFill>
                  <a:schemeClr val="tx1"/>
                </a:solidFill>
                <a:latin typeface="+mj-lt"/>
              </a:rPr>
              <a:t>bagaimana</a:t>
            </a:r>
            <a:r>
              <a:rPr lang="en-MY" altLang="en-US" b="0" dirty="0" smtClean="0">
                <a:solidFill>
                  <a:schemeClr val="tx1"/>
                </a:solidFill>
                <a:latin typeface="+mj-lt"/>
              </a:rPr>
              <a:t> </a:t>
            </a:r>
            <a:r>
              <a:rPr lang="en-MY" altLang="en-US" b="0" dirty="0" err="1" smtClean="0">
                <a:solidFill>
                  <a:schemeClr val="tx1"/>
                </a:solidFill>
                <a:latin typeface="+mj-lt"/>
              </a:rPr>
              <a:t>risiko</a:t>
            </a:r>
            <a:r>
              <a:rPr lang="en-MY" altLang="en-US" b="0" dirty="0" smtClean="0">
                <a:solidFill>
                  <a:schemeClr val="tx1"/>
                </a:solidFill>
                <a:latin typeface="+mj-lt"/>
              </a:rPr>
              <a:t> </a:t>
            </a:r>
            <a:r>
              <a:rPr lang="en-MY" altLang="en-US" b="0" dirty="0" err="1" smtClean="0">
                <a:solidFill>
                  <a:schemeClr val="tx1"/>
                </a:solidFill>
                <a:latin typeface="+mj-lt"/>
              </a:rPr>
              <a:t>boleh</a:t>
            </a:r>
            <a:r>
              <a:rPr lang="en-MY" altLang="en-US" b="0" dirty="0" smtClean="0">
                <a:solidFill>
                  <a:schemeClr val="tx1"/>
                </a:solidFill>
                <a:latin typeface="+mj-lt"/>
              </a:rPr>
              <a:t> </a:t>
            </a:r>
            <a:r>
              <a:rPr lang="en-MY" altLang="en-US" b="0" dirty="0" err="1" smtClean="0">
                <a:solidFill>
                  <a:schemeClr val="tx1"/>
                </a:solidFill>
                <a:latin typeface="+mj-lt"/>
              </a:rPr>
              <a:t>berubah</a:t>
            </a:r>
            <a:r>
              <a:rPr lang="en-MY" altLang="en-US" b="0" dirty="0" smtClean="0">
                <a:solidFill>
                  <a:schemeClr val="tx1"/>
                </a:solidFill>
                <a:latin typeface="+mj-lt"/>
              </a:rPr>
              <a:t> </a:t>
            </a:r>
            <a:r>
              <a:rPr lang="en-MY" altLang="en-US" b="0" dirty="0" err="1" smtClean="0">
                <a:solidFill>
                  <a:schemeClr val="tx1"/>
                </a:solidFill>
                <a:latin typeface="+mj-lt"/>
              </a:rPr>
              <a:t>dan</a:t>
            </a:r>
            <a:r>
              <a:rPr lang="en-MY" altLang="en-US" b="0" dirty="0" smtClean="0">
                <a:solidFill>
                  <a:schemeClr val="tx1"/>
                </a:solidFill>
                <a:latin typeface="+mj-lt"/>
              </a:rPr>
              <a:t> </a:t>
            </a:r>
            <a:r>
              <a:rPr lang="en-MY" altLang="en-US" b="0" dirty="0" err="1" smtClean="0">
                <a:solidFill>
                  <a:schemeClr val="tx1"/>
                </a:solidFill>
                <a:latin typeface="+mj-lt"/>
              </a:rPr>
              <a:t>berlaku</a:t>
            </a:r>
            <a:r>
              <a:rPr lang="en-MY" altLang="en-US" b="0" dirty="0" smtClean="0">
                <a:solidFill>
                  <a:schemeClr val="tx1"/>
                </a:solidFill>
                <a:latin typeface="+mj-lt"/>
              </a:rPr>
              <a:t> </a:t>
            </a:r>
            <a:r>
              <a:rPr lang="en-MY" altLang="en-US" b="0" dirty="0" err="1" smtClean="0">
                <a:solidFill>
                  <a:schemeClr val="tx1"/>
                </a:solidFill>
                <a:latin typeface="+mj-lt"/>
              </a:rPr>
              <a:t>semasa</a:t>
            </a:r>
            <a:r>
              <a:rPr lang="en-MY" altLang="en-US" b="0" dirty="0" smtClean="0">
                <a:solidFill>
                  <a:schemeClr val="tx1"/>
                </a:solidFill>
                <a:latin typeface="+mj-lt"/>
              </a:rPr>
              <a:t> </a:t>
            </a:r>
            <a:r>
              <a:rPr lang="en-MY" altLang="en-US" b="0" dirty="0" err="1" smtClean="0">
                <a:solidFill>
                  <a:schemeClr val="tx1"/>
                </a:solidFill>
                <a:latin typeface="+mj-lt"/>
              </a:rPr>
              <a:t>kitaran</a:t>
            </a:r>
            <a:r>
              <a:rPr lang="en-MY" altLang="en-US" b="0" dirty="0" smtClean="0">
                <a:solidFill>
                  <a:schemeClr val="tx1"/>
                </a:solidFill>
                <a:latin typeface="+mj-lt"/>
              </a:rPr>
              <a:t> </a:t>
            </a:r>
            <a:r>
              <a:rPr lang="en-MY" altLang="en-US" b="0" err="1" smtClean="0">
                <a:solidFill>
                  <a:schemeClr val="tx1"/>
                </a:solidFill>
                <a:latin typeface="+mj-lt"/>
              </a:rPr>
              <a:t>tersebut</a:t>
            </a:r>
            <a:r>
              <a:rPr lang="en-MY" altLang="en-US" b="0" smtClean="0">
                <a:solidFill>
                  <a:schemeClr val="tx1"/>
                </a:solidFill>
                <a:latin typeface="+mj-lt"/>
              </a:rPr>
              <a:t>.</a:t>
            </a:r>
          </a:p>
          <a:p>
            <a:pPr>
              <a:defRPr/>
            </a:pPr>
            <a:endParaRPr lang="en-MY" altLang="en-US">
              <a:latin typeface="+mj-lt"/>
            </a:endParaRPr>
          </a:p>
          <a:p>
            <a:pPr>
              <a:defRPr/>
            </a:pPr>
            <a:r>
              <a:rPr lang="en-MY" altLang="en-US" b="0" smtClean="0">
                <a:solidFill>
                  <a:schemeClr val="tx1"/>
                </a:solidFill>
                <a:latin typeface="+mj-lt"/>
              </a:rPr>
              <a:t>Senaraikan aktiviti Pengurusan Fasiliti sebagai panduan utk mengenalpasti Risiko </a:t>
            </a:r>
            <a:endParaRPr lang="en-US" altLang="en-US" b="0" dirty="0" smtClean="0">
              <a:solidFill>
                <a:schemeClr val="tx1"/>
              </a:solidFill>
              <a:latin typeface="+mj-lt"/>
            </a:endParaRPr>
          </a:p>
          <a:p>
            <a:pPr>
              <a:defRPr/>
            </a:pPr>
            <a:endParaRPr lang="en-US" altLang="en-US" b="0" dirty="0" smtClean="0">
              <a:latin typeface="+mj-l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48680"/>
            <a:ext cx="1894422" cy="630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1250855"/>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ANALISIS &amp; PENILAIAN RISIKO</a:t>
            </a:r>
            <a:endParaRPr lang="en-US"/>
          </a:p>
        </p:txBody>
      </p:sp>
      <p:sp>
        <p:nvSpPr>
          <p:cNvPr id="7" name="TextBox 6"/>
          <p:cNvSpPr txBox="1"/>
          <p:nvPr/>
        </p:nvSpPr>
        <p:spPr>
          <a:xfrm>
            <a:off x="2470682" y="1375753"/>
            <a:ext cx="666750" cy="1323439"/>
          </a:xfrm>
          <a:prstGeom prst="rect">
            <a:avLst/>
          </a:prstGeom>
          <a:noFill/>
        </p:spPr>
        <p:txBody>
          <a:bodyPr wrap="square" rtlCol="0">
            <a:spAutoFit/>
          </a:bodyPr>
          <a:lstStyle/>
          <a:p>
            <a:pPr algn="ctr"/>
            <a:r>
              <a:rPr lang="en-CA" sz="8000" b="1" dirty="0" smtClean="0"/>
              <a:t>X</a:t>
            </a:r>
          </a:p>
        </p:txBody>
      </p:sp>
      <p:sp>
        <p:nvSpPr>
          <p:cNvPr id="9" name="TextBox 8"/>
          <p:cNvSpPr txBox="1"/>
          <p:nvPr/>
        </p:nvSpPr>
        <p:spPr>
          <a:xfrm>
            <a:off x="5785842" y="1375752"/>
            <a:ext cx="514350" cy="1323439"/>
          </a:xfrm>
          <a:prstGeom prst="rect">
            <a:avLst/>
          </a:prstGeom>
          <a:noFill/>
        </p:spPr>
        <p:txBody>
          <a:bodyPr wrap="square" rtlCol="0">
            <a:spAutoFit/>
          </a:bodyPr>
          <a:lstStyle/>
          <a:p>
            <a:pPr algn="ctr"/>
            <a:r>
              <a:rPr lang="en-CA" sz="8000" b="1" dirty="0" smtClean="0"/>
              <a:t>=</a:t>
            </a:r>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287797"/>
            <a:ext cx="2664296" cy="163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4" y="1185368"/>
            <a:ext cx="2470682" cy="1739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394" y="1193829"/>
            <a:ext cx="2519734" cy="1731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8180" y="908720"/>
            <a:ext cx="2457596" cy="2766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smtClean="0"/>
              <a:t>KEMUNGKINAN</a:t>
            </a:r>
            <a:endParaRPr lang="en-MY" b="1"/>
          </a:p>
        </p:txBody>
      </p:sp>
      <p:sp>
        <p:nvSpPr>
          <p:cNvPr id="13" name="Rectangle 12"/>
          <p:cNvSpPr/>
          <p:nvPr/>
        </p:nvSpPr>
        <p:spPr>
          <a:xfrm>
            <a:off x="3203848" y="908720"/>
            <a:ext cx="2457596" cy="2766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smtClean="0"/>
              <a:t>IMPAK</a:t>
            </a:r>
            <a:endParaRPr lang="en-MY" b="1"/>
          </a:p>
        </p:txBody>
      </p:sp>
      <p:sp>
        <p:nvSpPr>
          <p:cNvPr id="14" name="Rectangle 13"/>
          <p:cNvSpPr/>
          <p:nvPr/>
        </p:nvSpPr>
        <p:spPr>
          <a:xfrm>
            <a:off x="6506892" y="900466"/>
            <a:ext cx="2457596" cy="2766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smtClean="0"/>
              <a:t>KADAR RISIKO</a:t>
            </a:r>
            <a:endParaRPr lang="en-MY" b="1"/>
          </a:p>
        </p:txBody>
      </p:sp>
      <p:grpSp>
        <p:nvGrpSpPr>
          <p:cNvPr id="4" name="Group 3"/>
          <p:cNvGrpSpPr/>
          <p:nvPr/>
        </p:nvGrpSpPr>
        <p:grpSpPr>
          <a:xfrm>
            <a:off x="98180" y="3482709"/>
            <a:ext cx="5582666" cy="3114643"/>
            <a:chOff x="6221347" y="3512392"/>
            <a:chExt cx="2832722" cy="1937528"/>
          </a:xfrm>
        </p:grpSpPr>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347" y="3861048"/>
              <a:ext cx="2832722" cy="158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221347" y="3512392"/>
              <a:ext cx="2832722" cy="2766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smtClean="0"/>
                <a:t>PENILAIAN RISIKO</a:t>
              </a:r>
              <a:endParaRPr lang="en-MY" b="1"/>
            </a:p>
          </p:txBody>
        </p:sp>
      </p:grpSp>
      <p:sp>
        <p:nvSpPr>
          <p:cNvPr id="17" name="Bent Arrow 16"/>
          <p:cNvSpPr/>
          <p:nvPr/>
        </p:nvSpPr>
        <p:spPr>
          <a:xfrm rot="10800000">
            <a:off x="5979861" y="3461582"/>
            <a:ext cx="1368152" cy="1189046"/>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solidFill>
                <a:schemeClr val="tx1"/>
              </a:solidFill>
            </a:endParaRPr>
          </a:p>
        </p:txBody>
      </p:sp>
      <p:sp>
        <p:nvSpPr>
          <p:cNvPr id="18" name="Rounded Rectangle 17"/>
          <p:cNvSpPr/>
          <p:nvPr/>
        </p:nvSpPr>
        <p:spPr>
          <a:xfrm>
            <a:off x="0" y="692697"/>
            <a:ext cx="9036496" cy="244827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166639981"/>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743" y="771744"/>
            <a:ext cx="63055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Title 1"/>
          <p:cNvSpPr>
            <a:spLocks noGrp="1"/>
          </p:cNvSpPr>
          <p:nvPr>
            <p:ph type="title"/>
          </p:nvPr>
        </p:nvSpPr>
        <p:spPr/>
        <p:txBody>
          <a:bodyPr/>
          <a:lstStyle/>
          <a:p>
            <a:r>
              <a:rPr lang="en-US" altLang="en-US" smtClean="0"/>
              <a:t>- RAWATAN RISIKO</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77069"/>
            <a:ext cx="9213196" cy="155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729608"/>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US" altLang="en-US" smtClean="0"/>
              <a:t>- PEMANTAUAN &amp; KAJIAN SEMULA</a:t>
            </a:r>
          </a:p>
        </p:txBody>
      </p:sp>
      <p:sp>
        <p:nvSpPr>
          <p:cNvPr id="23554" name="Content Placeholder 2"/>
          <p:cNvSpPr>
            <a:spLocks noGrp="1"/>
          </p:cNvSpPr>
          <p:nvPr>
            <p:ph idx="1"/>
          </p:nvPr>
        </p:nvSpPr>
        <p:spPr/>
        <p:txBody>
          <a:bodyPr/>
          <a:lstStyle/>
          <a:p>
            <a:pPr lvl="1"/>
            <a:r>
              <a:rPr lang="en-US" altLang="en-US" smtClean="0"/>
              <a:t>Membentangkan prosedur yang diperlukan bagi memantau dan mengesan peristiwa-peristiwa yang berisiko serta mengkaji semula daftar risiko.</a:t>
            </a:r>
            <a:br>
              <a:rPr lang="en-US" altLang="en-US" smtClean="0"/>
            </a:br>
            <a:endParaRPr lang="en-US" altLang="en-US" smtClean="0"/>
          </a:p>
          <a:p>
            <a:pPr lvl="1"/>
            <a:r>
              <a:rPr lang="en-US" altLang="en-US" smtClean="0"/>
              <a:t>Merekodkan “lesson learnt”. </a:t>
            </a:r>
            <a:br>
              <a:rPr lang="en-US" altLang="en-US" smtClean="0"/>
            </a:br>
            <a:endParaRPr lang="en-US" altLang="en-US" smtClean="0"/>
          </a:p>
          <a:p>
            <a:pPr lvl="1"/>
            <a:r>
              <a:rPr lang="en-US" altLang="en-US" smtClean="0"/>
              <a:t>Proses Tadbir Urus yang baik.</a:t>
            </a:r>
          </a:p>
          <a:p>
            <a:pPr marL="0" indent="0">
              <a:buFont typeface="Wingdings" pitchFamily="2" charset="2"/>
              <a:buNone/>
            </a:pPr>
            <a:endParaRPr lang="en-US" altLang="en-US"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 y="4437112"/>
            <a:ext cx="9160769"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319613"/>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smtClean="0"/>
              <a:t>PENGGUNAAN TEKNOLOGI DALAM PR</a:t>
            </a:r>
            <a:endParaRPr lang="en-MY"/>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t="6728" r="3586" b="5147"/>
          <a:stretch>
            <a:fillRect/>
          </a:stretch>
        </p:blipFill>
        <p:spPr bwMode="auto">
          <a:xfrm>
            <a:off x="137801" y="633019"/>
            <a:ext cx="5874359" cy="33567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154" y="2246713"/>
            <a:ext cx="5920171" cy="3312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9011" y="3501008"/>
            <a:ext cx="5926298" cy="3216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8602380"/>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smtClean="0"/>
              <a:t>PENGGUNAAN TEKNOLOGI DALAM PR</a:t>
            </a:r>
            <a:endParaRPr lang="en-MY"/>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050" y="476672"/>
            <a:ext cx="5688632" cy="3720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7" y="2636912"/>
            <a:ext cx="5688632" cy="3710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6910" y="3149685"/>
            <a:ext cx="5688632" cy="3708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79512" y="1196752"/>
            <a:ext cx="2747804" cy="923330"/>
          </a:xfrm>
          <a:prstGeom prst="rect">
            <a:avLst/>
          </a:prstGeom>
          <a:noFill/>
        </p:spPr>
        <p:txBody>
          <a:bodyPr wrap="none" rtlCol="0">
            <a:spAutoFit/>
          </a:bodyPr>
          <a:lstStyle/>
          <a:p>
            <a:r>
              <a:rPr lang="en-US" b="1" smtClean="0">
                <a:solidFill>
                  <a:srgbClr val="FF0000"/>
                </a:solidFill>
              </a:rPr>
              <a:t>risk</a:t>
            </a:r>
            <a:r>
              <a:rPr lang="en-US" b="1" smtClean="0"/>
              <a:t> </a:t>
            </a:r>
            <a:r>
              <a:rPr lang="en-US" b="1" smtClean="0">
                <a:solidFill>
                  <a:srgbClr val="0070C0"/>
                </a:solidFill>
              </a:rPr>
              <a:t>managenable</a:t>
            </a:r>
            <a:r>
              <a:rPr lang="en-US" b="1" smtClean="0"/>
              <a:t> </a:t>
            </a:r>
            <a:r>
              <a:rPr lang="en-US" smtClean="0"/>
              <a:t>software</a:t>
            </a:r>
          </a:p>
          <a:p>
            <a:r>
              <a:rPr lang="en-US" smtClean="0"/>
              <a:t>FREE EDITION </a:t>
            </a:r>
            <a:br>
              <a:rPr lang="en-US" smtClean="0"/>
            </a:br>
            <a:r>
              <a:rPr lang="en-US" smtClean="0"/>
              <a:t>@ www.managenable.com</a:t>
            </a:r>
            <a:endParaRPr lang="en-MY"/>
          </a:p>
        </p:txBody>
      </p:sp>
    </p:spTree>
    <p:extLst>
      <p:ext uri="{BB962C8B-B14F-4D97-AF65-F5344CB8AC3E}">
        <p14:creationId xmlns:p14="http://schemas.microsoft.com/office/powerpoint/2010/main" val="1153506165"/>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a:r>
              <a:rPr lang="en-US" altLang="en-US" sz="2800" i="1" smtClean="0"/>
              <a:t>SPIN-OFF</a:t>
            </a:r>
            <a:r>
              <a:rPr lang="en-US" altLang="en-US" sz="2800" smtClean="0"/>
              <a:t> PELAN PENGURUSAN RISIKO FASILITI</a:t>
            </a:r>
          </a:p>
        </p:txBody>
      </p:sp>
      <p:sp>
        <p:nvSpPr>
          <p:cNvPr id="2" name="Content Placeholder 1"/>
          <p:cNvSpPr>
            <a:spLocks noGrp="1"/>
          </p:cNvSpPr>
          <p:nvPr>
            <p:ph idx="1"/>
          </p:nvPr>
        </p:nvSpPr>
        <p:spPr>
          <a:xfrm>
            <a:off x="467544" y="980728"/>
            <a:ext cx="8229600" cy="5544616"/>
          </a:xfrm>
        </p:spPr>
        <p:txBody>
          <a:bodyPr>
            <a:normAutofit fontScale="85000" lnSpcReduction="20000"/>
          </a:bodyPr>
          <a:lstStyle/>
          <a:p>
            <a:r>
              <a:rPr lang="en-US" smtClean="0"/>
              <a:t>Membantu dalam pembangunan Pelan Perancangan Aset Tahunan (PPA) ;</a:t>
            </a:r>
          </a:p>
          <a:p>
            <a:pPr lvl="1"/>
            <a:r>
              <a:rPr lang="en-US" smtClean="0"/>
              <a:t>Pelan Terima Aset</a:t>
            </a:r>
          </a:p>
          <a:p>
            <a:pPr lvl="1"/>
            <a:r>
              <a:rPr lang="en-US" smtClean="0"/>
              <a:t>Pelan Operasi &amp; Penyenggaraan Aset</a:t>
            </a:r>
          </a:p>
          <a:p>
            <a:pPr lvl="1"/>
            <a:r>
              <a:rPr lang="en-US" smtClean="0"/>
              <a:t>Pelan Penilaian Keadaan/Prestasi Aset</a:t>
            </a:r>
          </a:p>
          <a:p>
            <a:pPr lvl="1"/>
            <a:r>
              <a:rPr lang="en-US" smtClean="0"/>
              <a:t>Pelan Pemulihan, Ubah Suai &amp; Naik Taraf</a:t>
            </a:r>
          </a:p>
          <a:p>
            <a:pPr lvl="1"/>
            <a:r>
              <a:rPr lang="en-US" smtClean="0"/>
              <a:t>Pelan Pelupusan Aset</a:t>
            </a:r>
          </a:p>
          <a:p>
            <a:r>
              <a:rPr lang="en-US" smtClean="0"/>
              <a:t>Pelan Strategik Pengurusan Aset (Operasi) yg lebih mantap.</a:t>
            </a:r>
          </a:p>
          <a:p>
            <a:r>
              <a:rPr lang="en-US" smtClean="0"/>
              <a:t>Melaksanakan rundingan dengan BRO dalam “Budget Review” berdasarkan fakta.</a:t>
            </a:r>
          </a:p>
          <a:p>
            <a:r>
              <a:rPr lang="en-US" smtClean="0"/>
              <a:t>PR Fasiliti di angkatnaik ke J/Kuasa ERM Organisasi, maka Pengurusan Aset perlu diambil kira oleh Pengurusan Atasan.</a:t>
            </a:r>
          </a:p>
          <a:p>
            <a:endParaRPr lang="en-US" smtClean="0"/>
          </a:p>
          <a:p>
            <a:pPr lvl="1"/>
            <a:endParaRPr lang="en-MY"/>
          </a:p>
        </p:txBody>
      </p:sp>
    </p:spTree>
    <p:extLst>
      <p:ext uri="{BB962C8B-B14F-4D97-AF65-F5344CB8AC3E}">
        <p14:creationId xmlns:p14="http://schemas.microsoft.com/office/powerpoint/2010/main" val="930716475"/>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ltLang="en-US" smtClean="0"/>
              <a:t>KELEBIHAN PR FASILITI</a:t>
            </a:r>
            <a:endParaRPr lang="en-US" altLang="en-US" sz="2000" smtClean="0"/>
          </a:p>
        </p:txBody>
      </p:sp>
      <p:sp>
        <p:nvSpPr>
          <p:cNvPr id="2" name="Content Placeholder 1"/>
          <p:cNvSpPr>
            <a:spLocks noGrp="1"/>
          </p:cNvSpPr>
          <p:nvPr>
            <p:ph idx="1"/>
          </p:nvPr>
        </p:nvSpPr>
        <p:spPr>
          <a:xfrm>
            <a:off x="2195736" y="980728"/>
            <a:ext cx="6827390" cy="5040560"/>
          </a:xfrm>
        </p:spPr>
        <p:txBody>
          <a:bodyPr>
            <a:normAutofit fontScale="92500" lnSpcReduction="10000"/>
          </a:bodyPr>
          <a:lstStyle/>
          <a:p>
            <a:r>
              <a:rPr lang="en-MY" sz="2600" dirty="0" err="1">
                <a:latin typeface="Arial" charset="0"/>
              </a:rPr>
              <a:t>Fokus</a:t>
            </a:r>
            <a:r>
              <a:rPr lang="en-MY" sz="2600" dirty="0">
                <a:latin typeface="Arial" charset="0"/>
              </a:rPr>
              <a:t> </a:t>
            </a:r>
            <a:r>
              <a:rPr lang="en-MY" sz="2600" dirty="0" err="1">
                <a:latin typeface="Arial" charset="0"/>
              </a:rPr>
              <a:t>kpd</a:t>
            </a:r>
            <a:r>
              <a:rPr lang="en-MY" sz="2600" dirty="0">
                <a:latin typeface="Arial" charset="0"/>
              </a:rPr>
              <a:t> </a:t>
            </a:r>
            <a:r>
              <a:rPr lang="en-MY" sz="2600" err="1">
                <a:latin typeface="Arial" charset="0"/>
              </a:rPr>
              <a:t>Penyampaian</a:t>
            </a:r>
            <a:r>
              <a:rPr lang="en-MY" sz="2600">
                <a:latin typeface="Arial" charset="0"/>
              </a:rPr>
              <a:t> </a:t>
            </a:r>
            <a:r>
              <a:rPr lang="en-MY" sz="2600" smtClean="0">
                <a:latin typeface="Arial" charset="0"/>
              </a:rPr>
              <a:t>Bisnes Teras.</a:t>
            </a:r>
            <a:endParaRPr lang="en-MY" sz="2600" dirty="0">
              <a:latin typeface="Arial" charset="0"/>
            </a:endParaRPr>
          </a:p>
          <a:p>
            <a:r>
              <a:rPr lang="en-US" altLang="en-US" sz="2600" dirty="0" err="1">
                <a:latin typeface="Arial" charset="0"/>
              </a:rPr>
              <a:t>Pematuhan</a:t>
            </a:r>
            <a:r>
              <a:rPr lang="en-US" altLang="en-US" sz="2600" dirty="0">
                <a:latin typeface="Arial" charset="0"/>
              </a:rPr>
              <a:t> </a:t>
            </a:r>
            <a:r>
              <a:rPr lang="en-US" altLang="en-US" sz="2600" dirty="0" err="1">
                <a:latin typeface="Arial" charset="0"/>
              </a:rPr>
              <a:t>Terhadap</a:t>
            </a:r>
            <a:r>
              <a:rPr lang="en-US" altLang="en-US" sz="2600" dirty="0">
                <a:latin typeface="Arial" charset="0"/>
              </a:rPr>
              <a:t> </a:t>
            </a:r>
            <a:r>
              <a:rPr lang="en-US" altLang="en-US" sz="2600" dirty="0" err="1">
                <a:latin typeface="Arial" charset="0"/>
              </a:rPr>
              <a:t>Dasar</a:t>
            </a:r>
            <a:r>
              <a:rPr lang="en-US" altLang="en-US" sz="2600" dirty="0">
                <a:latin typeface="Arial" charset="0"/>
              </a:rPr>
              <a:t>/</a:t>
            </a:r>
            <a:r>
              <a:rPr lang="en-US" altLang="en-US" sz="2600" dirty="0" err="1">
                <a:latin typeface="Arial" charset="0"/>
              </a:rPr>
              <a:t>Polisi</a:t>
            </a:r>
            <a:r>
              <a:rPr lang="en-US" altLang="en-US" sz="2600" dirty="0">
                <a:latin typeface="Arial" charset="0"/>
              </a:rPr>
              <a:t>/Standard yang </a:t>
            </a:r>
            <a:r>
              <a:rPr lang="en-US" altLang="en-US" sz="2600" dirty="0" err="1" smtClean="0">
                <a:latin typeface="Arial" charset="0"/>
              </a:rPr>
              <a:t>ditetapkan</a:t>
            </a:r>
            <a:r>
              <a:rPr lang="en-US" altLang="en-US" sz="2600" dirty="0" smtClean="0">
                <a:latin typeface="Arial" charset="0"/>
              </a:rPr>
              <a:t>.</a:t>
            </a:r>
            <a:endParaRPr lang="en-US" altLang="en-US" sz="2600" dirty="0">
              <a:latin typeface="Arial" charset="0"/>
            </a:endParaRPr>
          </a:p>
          <a:p>
            <a:r>
              <a:rPr lang="en-MY" sz="2600" dirty="0" err="1">
                <a:latin typeface="Arial" charset="0"/>
              </a:rPr>
              <a:t>Tadbir</a:t>
            </a:r>
            <a:r>
              <a:rPr lang="en-MY" sz="2600" dirty="0">
                <a:latin typeface="Arial" charset="0"/>
              </a:rPr>
              <a:t> </a:t>
            </a:r>
            <a:r>
              <a:rPr lang="en-MY" sz="2600" dirty="0" err="1">
                <a:latin typeface="Arial" charset="0"/>
              </a:rPr>
              <a:t>Urus</a:t>
            </a:r>
            <a:r>
              <a:rPr lang="en-MY" sz="2600" dirty="0">
                <a:latin typeface="Arial" charset="0"/>
              </a:rPr>
              <a:t> </a:t>
            </a:r>
            <a:r>
              <a:rPr lang="en-MY" sz="2600" dirty="0" err="1">
                <a:latin typeface="Arial" charset="0"/>
              </a:rPr>
              <a:t>Korporat</a:t>
            </a:r>
            <a:r>
              <a:rPr lang="en-MY" sz="2600" dirty="0">
                <a:latin typeface="Arial" charset="0"/>
              </a:rPr>
              <a:t> </a:t>
            </a:r>
            <a:r>
              <a:rPr lang="en-MY" sz="2600" dirty="0" err="1">
                <a:latin typeface="Arial" charset="0"/>
              </a:rPr>
              <a:t>yg</a:t>
            </a:r>
            <a:r>
              <a:rPr lang="en-MY" sz="2600" dirty="0">
                <a:latin typeface="Arial" charset="0"/>
              </a:rPr>
              <a:t> </a:t>
            </a:r>
            <a:r>
              <a:rPr lang="en-MY" sz="2600" dirty="0" err="1" smtClean="0">
                <a:latin typeface="Arial" charset="0"/>
              </a:rPr>
              <a:t>cemerlang</a:t>
            </a:r>
            <a:r>
              <a:rPr lang="en-MY" sz="2600" dirty="0" smtClean="0">
                <a:latin typeface="Arial" charset="0"/>
              </a:rPr>
              <a:t>.</a:t>
            </a:r>
            <a:endParaRPr lang="en-MY" sz="2600" dirty="0">
              <a:latin typeface="Arial" charset="0"/>
            </a:endParaRPr>
          </a:p>
          <a:p>
            <a:r>
              <a:rPr lang="en-US" altLang="en-US" sz="2600" dirty="0" err="1">
                <a:latin typeface="Arial" charset="0"/>
              </a:rPr>
              <a:t>Pendekatan</a:t>
            </a:r>
            <a:r>
              <a:rPr lang="en-US" altLang="en-US" sz="2600" dirty="0">
                <a:latin typeface="Arial" charset="0"/>
              </a:rPr>
              <a:t> </a:t>
            </a:r>
            <a:r>
              <a:rPr lang="en-US" altLang="en-US" sz="2600" dirty="0" err="1">
                <a:latin typeface="Arial" charset="0"/>
              </a:rPr>
              <a:t>Proaktif</a:t>
            </a:r>
            <a:r>
              <a:rPr lang="en-US" altLang="en-US" sz="2600" dirty="0">
                <a:latin typeface="Arial" charset="0"/>
              </a:rPr>
              <a:t> </a:t>
            </a:r>
            <a:r>
              <a:rPr lang="en-US" altLang="en-US" sz="2600" dirty="0" err="1">
                <a:latin typeface="Arial" charset="0"/>
              </a:rPr>
              <a:t>dalam</a:t>
            </a:r>
            <a:r>
              <a:rPr lang="en-US" altLang="en-US" sz="2600" dirty="0">
                <a:latin typeface="Arial" charset="0"/>
              </a:rPr>
              <a:t> </a:t>
            </a:r>
            <a:r>
              <a:rPr lang="en-US" altLang="en-US" sz="2600" smtClean="0">
                <a:latin typeface="Arial" charset="0"/>
              </a:rPr>
              <a:t>FM.</a:t>
            </a:r>
          </a:p>
          <a:p>
            <a:r>
              <a:rPr lang="en-US" altLang="en-US" sz="2600" smtClean="0">
                <a:latin typeface="Arial" charset="0"/>
              </a:rPr>
              <a:t>Menghasilkan Prestasi Aset yg Tinggi selaras dgn bajet yg diberikan.</a:t>
            </a:r>
            <a:endParaRPr lang="en-US" altLang="en-US" sz="2600" dirty="0">
              <a:latin typeface="Arial" charset="0"/>
            </a:endParaRPr>
          </a:p>
          <a:p>
            <a:r>
              <a:rPr lang="en-US" altLang="en-US" sz="2600">
                <a:latin typeface="Arial" charset="0"/>
              </a:rPr>
              <a:t>Bajet FM digunakan pada tahap optimum. </a:t>
            </a:r>
          </a:p>
          <a:p>
            <a:r>
              <a:rPr lang="en-US" altLang="en-US" sz="2600" smtClean="0">
                <a:latin typeface="Arial" charset="0"/>
              </a:rPr>
              <a:t>Meminimumkan </a:t>
            </a:r>
            <a:r>
              <a:rPr lang="en-US" altLang="en-US" sz="2600">
                <a:latin typeface="Arial" charset="0"/>
              </a:rPr>
              <a:t>keperluan Pengurusan Krisis.</a:t>
            </a:r>
          </a:p>
          <a:p>
            <a:r>
              <a:rPr lang="en-US" altLang="en-US" sz="2600" smtClean="0">
                <a:latin typeface="Arial" charset="0"/>
              </a:rPr>
              <a:t>Operasi </a:t>
            </a:r>
            <a:r>
              <a:rPr lang="en-US" altLang="en-US" sz="2600" dirty="0" err="1">
                <a:latin typeface="Arial" charset="0"/>
              </a:rPr>
              <a:t>Harian</a:t>
            </a:r>
            <a:r>
              <a:rPr lang="en-US" altLang="en-US" sz="2600" dirty="0">
                <a:latin typeface="Arial" charset="0"/>
              </a:rPr>
              <a:t> </a:t>
            </a:r>
            <a:r>
              <a:rPr lang="en-US" altLang="en-US" sz="2600" dirty="0" err="1">
                <a:latin typeface="Arial" charset="0"/>
              </a:rPr>
              <a:t>Fasiliti</a:t>
            </a:r>
            <a:r>
              <a:rPr lang="en-US" altLang="en-US" sz="2600" dirty="0">
                <a:latin typeface="Arial" charset="0"/>
              </a:rPr>
              <a:t> </a:t>
            </a:r>
            <a:r>
              <a:rPr lang="en-US" altLang="en-US" sz="2600" dirty="0" err="1">
                <a:latin typeface="Arial" charset="0"/>
              </a:rPr>
              <a:t>lebih</a:t>
            </a:r>
            <a:r>
              <a:rPr lang="en-US" altLang="en-US" sz="2600" dirty="0">
                <a:latin typeface="Arial" charset="0"/>
              </a:rPr>
              <a:t> </a:t>
            </a:r>
            <a:r>
              <a:rPr lang="en-US" altLang="en-US" sz="2600" dirty="0" err="1" smtClean="0">
                <a:latin typeface="Arial" charset="0"/>
              </a:rPr>
              <a:t>Efektif</a:t>
            </a:r>
            <a:r>
              <a:rPr lang="en-US" altLang="en-US" sz="2600" dirty="0" smtClean="0">
                <a:latin typeface="Arial" charset="0"/>
              </a:rPr>
              <a:t>.</a:t>
            </a:r>
            <a:endParaRPr lang="en-US" altLang="en-US" sz="2600" dirty="0">
              <a:latin typeface="Arial" charset="0"/>
            </a:endParaRPr>
          </a:p>
          <a:p>
            <a:r>
              <a:rPr lang="en-US" altLang="en-US" sz="2600" smtClean="0">
                <a:latin typeface="Arial" charset="0"/>
              </a:rPr>
              <a:t>Aplikasi </a:t>
            </a:r>
            <a:r>
              <a:rPr lang="en-US" altLang="en-US" sz="2600" dirty="0">
                <a:latin typeface="Arial" charset="0"/>
              </a:rPr>
              <a:t>Yang Universal – Basement To </a:t>
            </a:r>
            <a:r>
              <a:rPr lang="en-US" altLang="en-US" sz="2600" dirty="0" smtClean="0">
                <a:latin typeface="Arial" charset="0"/>
              </a:rPr>
              <a:t>Boardroom.</a:t>
            </a:r>
            <a:endParaRPr lang="en-US" altLang="en-US" sz="2600" dirty="0">
              <a:latin typeface="Arial"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470"/>
            <a:ext cx="2038350" cy="629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288705"/>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476672"/>
            <a:ext cx="7772400" cy="1470025"/>
          </a:xfrm>
        </p:spPr>
        <p:txBody>
          <a:bodyPr/>
          <a:lstStyle/>
          <a:p>
            <a:r>
              <a:rPr lang="en-US" smtClean="0"/>
              <a:t>TERIMA KASIH</a:t>
            </a:r>
            <a:endParaRPr lang="en-MY"/>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060848"/>
            <a:ext cx="888287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14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0" y="-39663"/>
            <a:ext cx="9191625" cy="686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4" y="0"/>
            <a:ext cx="9191626" cy="686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0" y="-9526"/>
            <a:ext cx="9191626" cy="686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79" y="12254"/>
            <a:ext cx="9191626" cy="686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img1.etsystatic.com/015/0/6415555/il_570xN.463403853_scnn.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8745" y="404664"/>
            <a:ext cx="6264696" cy="62646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964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0"/>
                                  </p:stCondLst>
                                  <p:childTnLst>
                                    <p:set>
                                      <p:cBhvr>
                                        <p:cTn id="10" dur="1" fill="hold">
                                          <p:stCondLst>
                                            <p:cond delay="0"/>
                                          </p:stCondLst>
                                        </p:cTn>
                                        <p:tgtEl>
                                          <p:spTgt spid="6150"/>
                                        </p:tgtEl>
                                        <p:attrNameLst>
                                          <p:attrName>style.visibility</p:attrName>
                                        </p:attrNameLst>
                                      </p:cBhvr>
                                      <p:to>
                                        <p:strVal val="visible"/>
                                      </p:to>
                                    </p:set>
                                    <p:anim calcmode="lin" valueType="num">
                                      <p:cBhvr additive="base">
                                        <p:cTn id="11" dur="1000" fill="hold"/>
                                        <p:tgtEl>
                                          <p:spTgt spid="6150"/>
                                        </p:tgtEl>
                                        <p:attrNameLst>
                                          <p:attrName>ppt_x</p:attrName>
                                        </p:attrNameLst>
                                      </p:cBhvr>
                                      <p:tavLst>
                                        <p:tav tm="0">
                                          <p:val>
                                            <p:strVal val="#ppt_x"/>
                                          </p:val>
                                        </p:tav>
                                        <p:tav tm="100000">
                                          <p:val>
                                            <p:strVal val="#ppt_x"/>
                                          </p:val>
                                        </p:tav>
                                      </p:tavLst>
                                    </p:anim>
                                    <p:anim calcmode="lin" valueType="num">
                                      <p:cBhvr additive="base">
                                        <p:cTn id="12" dur="1000" fill="hold"/>
                                        <p:tgtEl>
                                          <p:spTgt spid="61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0"/>
                                  </p:stCondLst>
                                  <p:childTnLst>
                                    <p:set>
                                      <p:cBhvr>
                                        <p:cTn id="14" dur="1" fill="hold">
                                          <p:stCondLst>
                                            <p:cond delay="0"/>
                                          </p:stCondLst>
                                        </p:cTn>
                                        <p:tgtEl>
                                          <p:spTgt spid="6151"/>
                                        </p:tgtEl>
                                        <p:attrNameLst>
                                          <p:attrName>style.visibility</p:attrName>
                                        </p:attrNameLst>
                                      </p:cBhvr>
                                      <p:to>
                                        <p:strVal val="visible"/>
                                      </p:to>
                                    </p:set>
                                    <p:anim calcmode="lin" valueType="num">
                                      <p:cBhvr additive="base">
                                        <p:cTn id="15" dur="500" fill="hold"/>
                                        <p:tgtEl>
                                          <p:spTgt spid="6151"/>
                                        </p:tgtEl>
                                        <p:attrNameLst>
                                          <p:attrName>ppt_x</p:attrName>
                                        </p:attrNameLst>
                                      </p:cBhvr>
                                      <p:tavLst>
                                        <p:tav tm="0">
                                          <p:val>
                                            <p:strVal val="#ppt_x"/>
                                          </p:val>
                                        </p:tav>
                                        <p:tav tm="100000">
                                          <p:val>
                                            <p:strVal val="#ppt_x"/>
                                          </p:val>
                                        </p:tav>
                                      </p:tavLst>
                                    </p:anim>
                                    <p:anim calcmode="lin" valueType="num">
                                      <p:cBhvr additive="base">
                                        <p:cTn id="16" dur="500" fill="hold"/>
                                        <p:tgtEl>
                                          <p:spTgt spid="615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0"/>
                                  </p:stCondLst>
                                  <p:childTnLst>
                                    <p:set>
                                      <p:cBhvr>
                                        <p:cTn id="18" dur="1" fill="hold">
                                          <p:stCondLst>
                                            <p:cond delay="0"/>
                                          </p:stCondLst>
                                        </p:cTn>
                                        <p:tgtEl>
                                          <p:spTgt spid="6152"/>
                                        </p:tgtEl>
                                        <p:attrNameLst>
                                          <p:attrName>style.visibility</p:attrName>
                                        </p:attrNameLst>
                                      </p:cBhvr>
                                      <p:to>
                                        <p:strVal val="visible"/>
                                      </p:to>
                                    </p:set>
                                    <p:anim calcmode="lin" valueType="num">
                                      <p:cBhvr additive="base">
                                        <p:cTn id="19" dur="500" fill="hold"/>
                                        <p:tgtEl>
                                          <p:spTgt spid="6152"/>
                                        </p:tgtEl>
                                        <p:attrNameLst>
                                          <p:attrName>ppt_x</p:attrName>
                                        </p:attrNameLst>
                                      </p:cBhvr>
                                      <p:tavLst>
                                        <p:tav tm="0">
                                          <p:val>
                                            <p:strVal val="#ppt_x"/>
                                          </p:val>
                                        </p:tav>
                                        <p:tav tm="100000">
                                          <p:val>
                                            <p:strVal val="#ppt_x"/>
                                          </p:val>
                                        </p:tav>
                                      </p:tavLst>
                                    </p:anim>
                                    <p:anim calcmode="lin" valueType="num">
                                      <p:cBhvr additive="base">
                                        <p:cTn id="20"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500" smtClean="0"/>
              <a:t>ISU PENGURUSAN ASET KERAJAAN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03799346"/>
              </p:ext>
            </p:extLst>
          </p:nvPr>
        </p:nvGraphicFramePr>
        <p:xfrm>
          <a:off x="539552" y="692696"/>
          <a:ext cx="8280920"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238171"/>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smtClean="0"/>
              <a:t>MASALAH KELEMAHAN MENGURUS ASET</a:t>
            </a:r>
            <a:endParaRPr lang="en-MY" sz="3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3560547"/>
              </p:ext>
            </p:extLst>
          </p:nvPr>
        </p:nvGraphicFramePr>
        <p:xfrm>
          <a:off x="107504" y="692696"/>
          <a:ext cx="896448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970337"/>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PERKAITAN RISIKO – ISU – MASALAH</a:t>
            </a:r>
          </a:p>
        </p:txBody>
      </p:sp>
      <p:pic>
        <p:nvPicPr>
          <p:cNvPr id="717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0203" t="30351" r="34836" b="6578"/>
          <a:stretch>
            <a:fillRect/>
          </a:stretch>
        </p:blipFill>
        <p:spPr>
          <a:xfrm>
            <a:off x="1192335" y="620688"/>
            <a:ext cx="7162800" cy="3048000"/>
          </a:xfrm>
        </p:spPr>
      </p:pic>
      <p:graphicFrame>
        <p:nvGraphicFramePr>
          <p:cNvPr id="2" name="Table 1"/>
          <p:cNvGraphicFramePr>
            <a:graphicFrameLocks noGrp="1"/>
          </p:cNvGraphicFramePr>
          <p:nvPr>
            <p:extLst>
              <p:ext uri="{D42A27DB-BD31-4B8C-83A1-F6EECF244321}">
                <p14:modId xmlns:p14="http://schemas.microsoft.com/office/powerpoint/2010/main" val="4224595933"/>
              </p:ext>
            </p:extLst>
          </p:nvPr>
        </p:nvGraphicFramePr>
        <p:xfrm>
          <a:off x="1691680" y="3789040"/>
          <a:ext cx="6096000" cy="2194560"/>
        </p:xfrm>
        <a:graphic>
          <a:graphicData uri="http://schemas.openxmlformats.org/drawingml/2006/table">
            <a:tbl>
              <a:tblPr firstRow="1" bandRow="1">
                <a:tableStyleId>{5C22544A-7EE6-4342-B048-85BDC9FD1C3A}</a:tableStyleId>
              </a:tblPr>
              <a:tblGrid>
                <a:gridCol w="1512168"/>
                <a:gridCol w="4583832"/>
              </a:tblGrid>
              <a:tr h="509776">
                <a:tc>
                  <a:txBody>
                    <a:bodyPr/>
                    <a:lstStyle/>
                    <a:p>
                      <a:r>
                        <a:rPr lang="en-US" altLang="en-US" sz="1800" b="1" smtClean="0">
                          <a:solidFill>
                            <a:schemeClr val="tx1"/>
                          </a:solidFill>
                          <a:latin typeface="Century Gothic" pitchFamily="34" charset="0"/>
                        </a:rPr>
                        <a:t>ISU </a:t>
                      </a:r>
                      <a:endParaRPr lang="en-MY" b="1"/>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smtClean="0">
                          <a:solidFill>
                            <a:schemeClr val="tx1"/>
                          </a:solidFill>
                          <a:latin typeface="Century Gothic" pitchFamily="34" charset="0"/>
                        </a:rPr>
                        <a:t>Perkara yg dihadapi hari ini atau esok</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800" b="0" smtClean="0">
                        <a:solidFill>
                          <a:schemeClr val="tx1"/>
                        </a:solidFill>
                        <a:latin typeface="Century Gothic"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r>
                        <a:rPr lang="en-US" altLang="en-US" sz="1800" b="1" smtClean="0">
                          <a:solidFill>
                            <a:schemeClr val="tx1"/>
                          </a:solidFill>
                          <a:latin typeface="Century Gothic" pitchFamily="34" charset="0"/>
                        </a:rPr>
                        <a:t>MASALAH </a:t>
                      </a:r>
                      <a:endParaRPr lang="en-MY" b="1"/>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smtClean="0">
                          <a:solidFill>
                            <a:schemeClr val="tx1"/>
                          </a:solidFill>
                          <a:latin typeface="Century Gothic" pitchFamily="34" charset="0"/>
                        </a:rPr>
                        <a:t>Berlaku jika ISU tidak ditangani</a:t>
                      </a:r>
                    </a:p>
                    <a:p>
                      <a:endParaRPr lang="en-MY"/>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r>
                        <a:rPr lang="en-US" altLang="en-US" sz="1800" b="1" smtClean="0">
                          <a:solidFill>
                            <a:schemeClr val="tx1"/>
                          </a:solidFill>
                          <a:latin typeface="Century Gothic" pitchFamily="34" charset="0"/>
                        </a:rPr>
                        <a:t>RISIKO </a:t>
                      </a:r>
                      <a:endParaRPr lang="en-MY" b="1"/>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mtClean="0">
                          <a:latin typeface="Century Gothic" pitchFamily="34" charset="0"/>
                        </a:rPr>
                        <a:t>Kenalpasti di peringkat awal agar tidak menjadi ISU dan MASALAH</a:t>
                      </a:r>
                    </a:p>
                    <a:p>
                      <a:endParaRPr lang="en-MY"/>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61878410"/>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APA ITU RISIKO ? </a:t>
            </a:r>
            <a:endParaRPr lang="en-MY"/>
          </a:p>
        </p:txBody>
      </p:sp>
      <p:sp>
        <p:nvSpPr>
          <p:cNvPr id="3" name="Content Placeholder 2"/>
          <p:cNvSpPr>
            <a:spLocks noGrp="1"/>
          </p:cNvSpPr>
          <p:nvPr>
            <p:ph idx="1"/>
          </p:nvPr>
        </p:nvSpPr>
        <p:spPr>
          <a:xfrm>
            <a:off x="539552" y="3717032"/>
            <a:ext cx="8229600" cy="2376264"/>
          </a:xfrm>
        </p:spPr>
        <p:txBody>
          <a:bodyPr>
            <a:normAutofit lnSpcReduction="10000"/>
          </a:bodyPr>
          <a:lstStyle/>
          <a:p>
            <a:endParaRPr lang="en-MY"/>
          </a:p>
          <a:p>
            <a:pPr marL="0" indent="0">
              <a:buNone/>
            </a:pPr>
            <a:r>
              <a:rPr lang="en-MY"/>
              <a:t>“Risk is like fire: If </a:t>
            </a:r>
            <a:r>
              <a:rPr lang="en-MY" smtClean="0"/>
              <a:t>controlled, </a:t>
            </a:r>
            <a:r>
              <a:rPr lang="en-MY"/>
              <a:t>it will help you; if </a:t>
            </a:r>
            <a:r>
              <a:rPr lang="en-MY" smtClean="0"/>
              <a:t>uncontrolled, </a:t>
            </a:r>
            <a:r>
              <a:rPr lang="en-MY"/>
              <a:t>it will rise up and destroy you.” </a:t>
            </a:r>
          </a:p>
          <a:p>
            <a:pPr marL="0" indent="0">
              <a:buNone/>
            </a:pPr>
            <a:endParaRPr lang="en-MY" sz="2000" smtClean="0"/>
          </a:p>
          <a:p>
            <a:pPr marL="0" indent="0">
              <a:buNone/>
            </a:pPr>
            <a:r>
              <a:rPr lang="en-MY" sz="2000" smtClean="0"/>
              <a:t>- </a:t>
            </a:r>
            <a:r>
              <a:rPr lang="en-MY" sz="2000" i="1"/>
              <a:t>Theodore Roosevelt </a:t>
            </a:r>
            <a:endParaRPr lang="en-MY" sz="200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20688"/>
            <a:ext cx="5782728" cy="348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031214"/>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ARAHAN Y.A.B PM </a:t>
            </a:r>
            <a:endParaRPr lang="en-MY"/>
          </a:p>
        </p:txBody>
      </p:sp>
      <p:sp>
        <p:nvSpPr>
          <p:cNvPr id="3" name="Content Placeholder 2"/>
          <p:cNvSpPr>
            <a:spLocks noGrp="1"/>
          </p:cNvSpPr>
          <p:nvPr>
            <p:ph idx="1"/>
          </p:nvPr>
        </p:nvSpPr>
        <p:spPr>
          <a:xfrm>
            <a:off x="4572000" y="980728"/>
            <a:ext cx="4125144" cy="5040560"/>
          </a:xfrm>
        </p:spPr>
        <p:txBody>
          <a:bodyPr>
            <a:normAutofit/>
          </a:bodyPr>
          <a:lstStyle/>
          <a:p>
            <a:endParaRPr lang="en-MY"/>
          </a:p>
          <a:p>
            <a:pPr marL="0" indent="0">
              <a:buNone/>
            </a:pPr>
            <a:r>
              <a:rPr lang="en-MY" sz="2400"/>
              <a:t>Rujukan – para 6.5 </a:t>
            </a:r>
          </a:p>
          <a:p>
            <a:pPr marL="0" indent="0">
              <a:buNone/>
            </a:pPr>
            <a:r>
              <a:rPr lang="en-MY" sz="2400"/>
              <a:t>“Kementerian, jabatan dan agensi hendaklah </a:t>
            </a:r>
            <a:r>
              <a:rPr lang="en-MY" sz="2400" b="1"/>
              <a:t>mengamalkan teknik-teknik pengurusan risiko sebelum melaksanakan sesuatu projek atau program </a:t>
            </a:r>
            <a:r>
              <a:rPr lang="en-MY" sz="2400"/>
              <a:t>terutamanya yang berisiko tinggi untuk </a:t>
            </a:r>
            <a:r>
              <a:rPr lang="en-MY" sz="2400" b="1"/>
              <a:t>meminimakan risiko semasa pelaksanaannya</a:t>
            </a:r>
            <a:r>
              <a:rPr lang="en-MY" sz="2400"/>
              <a:t>”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4152900" cy="592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51446661"/>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0" y="620688"/>
            <a:ext cx="4372401" cy="5976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smtClean="0"/>
              <a:t>ARAHAN KSN </a:t>
            </a:r>
            <a:endParaRPr lang="en-MY"/>
          </a:p>
        </p:txBody>
      </p:sp>
      <p:sp>
        <p:nvSpPr>
          <p:cNvPr id="3" name="Rectangle 2"/>
          <p:cNvSpPr/>
          <p:nvPr/>
        </p:nvSpPr>
        <p:spPr>
          <a:xfrm>
            <a:off x="4474120" y="980728"/>
            <a:ext cx="4572000" cy="5262979"/>
          </a:xfrm>
          <a:prstGeom prst="rect">
            <a:avLst/>
          </a:prstGeom>
        </p:spPr>
        <p:txBody>
          <a:bodyPr>
            <a:spAutoFit/>
          </a:bodyPr>
          <a:lstStyle/>
          <a:p>
            <a:endParaRPr lang="en-MY"/>
          </a:p>
          <a:p>
            <a:pPr>
              <a:tabLst>
                <a:tab pos="355600" algn="l"/>
              </a:tabLst>
            </a:pPr>
            <a:endParaRPr lang="en-MY"/>
          </a:p>
          <a:p>
            <a:pPr marL="342900" indent="-342900">
              <a:buAutoNum type="alphaLcPeriod" startAt="6"/>
              <a:tabLst>
                <a:tab pos="355600" algn="l"/>
              </a:tabLst>
            </a:pPr>
            <a:r>
              <a:rPr lang="en-MY" sz="2000" b="1" smtClean="0"/>
              <a:t>Pengurusan </a:t>
            </a:r>
            <a:r>
              <a:rPr lang="en-MY" sz="2000" b="1"/>
              <a:t>Risiko </a:t>
            </a:r>
            <a:endParaRPr lang="en-MY" sz="2000" b="1" smtClean="0"/>
          </a:p>
          <a:p>
            <a:pPr marL="342900" indent="-342900">
              <a:buAutoNum type="alphaLcPeriod" startAt="6"/>
              <a:tabLst>
                <a:tab pos="355600" algn="l"/>
              </a:tabLst>
            </a:pPr>
            <a:endParaRPr lang="en-MY" sz="2000"/>
          </a:p>
          <a:p>
            <a:pPr marL="755650" indent="-400050">
              <a:buAutoNum type="romanLcParenR"/>
            </a:pPr>
            <a:r>
              <a:rPr lang="en-MY" sz="2000" smtClean="0"/>
              <a:t>Semua </a:t>
            </a:r>
            <a:r>
              <a:rPr lang="en-MY" sz="2000"/>
              <a:t>Pegawai awam yang diamanahkan untuk mengurus sumber mempunyai </a:t>
            </a:r>
            <a:r>
              <a:rPr lang="en-MY" sz="2000" b="1"/>
              <a:t>tanggungjawab bagi mengenal pasti dan menangani risiko yang dihadapi dalam pelaksanaan program dan projek. </a:t>
            </a:r>
            <a:endParaRPr lang="en-MY" sz="2000" b="1" smtClean="0"/>
          </a:p>
          <a:p>
            <a:pPr marL="755650" indent="-400050">
              <a:buAutoNum type="romanLcParenR"/>
            </a:pPr>
            <a:endParaRPr lang="en-MY" sz="2000" b="1"/>
          </a:p>
          <a:p>
            <a:pPr marL="755650" indent="-400050">
              <a:buAutoNum type="romanLcParenR"/>
            </a:pPr>
            <a:r>
              <a:rPr lang="en-MY" sz="2000" smtClean="0"/>
              <a:t>Aspek </a:t>
            </a:r>
            <a:r>
              <a:rPr lang="en-MY" sz="2000"/>
              <a:t>pengurusan risiko harus diutamakan dalam usaha Agensi untuk mencapai tahap prestasi yang tinggi dan pematuhan kepada peraturan yang sedia ada. </a:t>
            </a:r>
          </a:p>
        </p:txBody>
      </p:sp>
    </p:spTree>
    <p:extLst>
      <p:ext uri="{BB962C8B-B14F-4D97-AF65-F5344CB8AC3E}">
        <p14:creationId xmlns:p14="http://schemas.microsoft.com/office/powerpoint/2010/main" val="3079888446"/>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2460</TotalTime>
  <Words>923</Words>
  <Application>Microsoft Office PowerPoint</Application>
  <PresentationFormat>On-screen Show (4:3)</PresentationFormat>
  <Paragraphs>216</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SEMINAR PENGURUSAN FASILITI SEKTOR AWAM SACC 28.10.15</vt:lpstr>
      <vt:lpstr>PowerPoint Presentation</vt:lpstr>
      <vt:lpstr>PowerPoint Presentation</vt:lpstr>
      <vt:lpstr>ISU PENGURUSAN ASET KERAJAAN</vt:lpstr>
      <vt:lpstr>MASALAH KELEMAHAN MENGURUS ASET</vt:lpstr>
      <vt:lpstr>PERKAITAN RISIKO – ISU – MASALAH</vt:lpstr>
      <vt:lpstr>APA ITU RISIKO ? </vt:lpstr>
      <vt:lpstr>ARAHAN Y.A.B PM </vt:lpstr>
      <vt:lpstr>ARAHAN KSN </vt:lpstr>
      <vt:lpstr>DOKUMEN PAK</vt:lpstr>
      <vt:lpstr>ISO 55000X – TEMA UTAMA</vt:lpstr>
      <vt:lpstr>PowerPoint Presentation</vt:lpstr>
      <vt:lpstr>PENGURUS RISIKO FASILITI </vt:lpstr>
      <vt:lpstr>TADBIR URUS PR – ARAHAN KSN</vt:lpstr>
      <vt:lpstr>STRUKTUR TADBIR URUS PENGURUSAN RISIKO (ERM)</vt:lpstr>
      <vt:lpstr>PELAKSANAAN PROSES PR FASILITI</vt:lpstr>
      <vt:lpstr>PROSES PR FASILITI</vt:lpstr>
      <vt:lpstr>- PEMBENTUKAN KONTEKS RISIKO</vt:lpstr>
      <vt:lpstr>- KATEGORI/JENIS RISIKO</vt:lpstr>
      <vt:lpstr>- MENGENAL PASTI RISIKO</vt:lpstr>
      <vt:lpstr>- ANALISIS &amp; PENILAIAN RISIKO</vt:lpstr>
      <vt:lpstr>- RAWATAN RISIKO</vt:lpstr>
      <vt:lpstr>- PEMANTAUAN &amp; KAJIAN SEMULA</vt:lpstr>
      <vt:lpstr>PENGGUNAAN TEKNOLOGI DALAM PR</vt:lpstr>
      <vt:lpstr>PENGGUNAAN TEKNOLOGI DALAM PR</vt:lpstr>
      <vt:lpstr>SPIN-OFF PELAN PENGURUSAN RISIKO FASILITI</vt:lpstr>
      <vt:lpstr>KELEBIHAN PR FASILITI</vt:lpstr>
      <vt:lpstr>TERIMA KASIH</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bpks_</dc:creator>
  <cp:lastModifiedBy>User</cp:lastModifiedBy>
  <cp:revision>93</cp:revision>
  <cp:lastPrinted>2015-10-26T09:23:02Z</cp:lastPrinted>
  <dcterms:created xsi:type="dcterms:W3CDTF">2015-10-21T07:52:48Z</dcterms:created>
  <dcterms:modified xsi:type="dcterms:W3CDTF">2015-10-27T16:05:52Z</dcterms:modified>
</cp:coreProperties>
</file>