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603" r:id="rId2"/>
    <p:sldId id="600" r:id="rId3"/>
    <p:sldId id="629" r:id="rId4"/>
    <p:sldId id="601" r:id="rId5"/>
    <p:sldId id="628" r:id="rId6"/>
    <p:sldId id="612" r:id="rId7"/>
    <p:sldId id="620" r:id="rId8"/>
    <p:sldId id="623" r:id="rId9"/>
    <p:sldId id="626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06CCE6-5030-4B27-ABCB-EDABE636BFDA}">
          <p14:sldIdLst>
            <p14:sldId id="603"/>
            <p14:sldId id="600"/>
            <p14:sldId id="629"/>
            <p14:sldId id="601"/>
            <p14:sldId id="628"/>
            <p14:sldId id="612"/>
            <p14:sldId id="620"/>
            <p14:sldId id="623"/>
            <p14:sldId id="6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E9DBEF"/>
    <a:srgbClr val="AEC9E4"/>
    <a:srgbClr val="DDCCBD"/>
    <a:srgbClr val="CCEBE6"/>
    <a:srgbClr val="FDDCDB"/>
    <a:srgbClr val="BDCDD5"/>
    <a:srgbClr val="87A4B2"/>
    <a:srgbClr val="BD9D81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74" autoAdjust="0"/>
  </p:normalViewPr>
  <p:slideViewPr>
    <p:cSldViewPr snapToGrid="0">
      <p:cViewPr>
        <p:scale>
          <a:sx n="124" d="100"/>
          <a:sy n="124" d="100"/>
        </p:scale>
        <p:origin x="174" y="-72"/>
      </p:cViewPr>
      <p:guideLst>
        <p:guide orient="horz" pos="2137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-6120"/>
    </p:cViewPr>
  </p:sorterViewPr>
  <p:notesViewPr>
    <p:cSldViewPr snapToGrid="0"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3166FA87-70CD-4B97-8B37-5C32C51DAB7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C4150E70-DF79-4FD2-9D4E-6374509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8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ADDDBC51-FE71-4CA4-A38E-D02745B3730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9957BD11-2250-490E-BD58-98B041AFB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="" xmlns:a16="http://schemas.microsoft.com/office/drawing/2014/main" id="{CE6CC95F-2FD2-43FA-ABE2-EF3E134495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="" xmlns:a16="http://schemas.microsoft.com/office/drawing/2014/main" id="{3D68A794-0C67-4CF9-86B3-4412C10830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="" xmlns:a16="http://schemas.microsoft.com/office/drawing/2014/main" id="{2EE49F3A-0FBB-4863-88E9-8D1380C67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1913" indent="-28150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6020" indent="-22520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6428" indent="-22520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6836" indent="-22520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7243" indent="-225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7652" indent="-225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8060" indent="-225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8468" indent="-225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F3D9D4-8321-4751-8407-3DEFE6FC0062}" type="slidenum">
              <a:rPr lang="en-MY" altLang="en-US"/>
              <a:pPr/>
              <a:t>2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55408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415;p23:notes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15507" indent="-275195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00782" indent="-220157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41095" indent="-220157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981407" indent="-220157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421720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862031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302345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742657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200"/>
            </a:pPr>
            <a:fld id="{30440863-F134-42DF-8470-FED021E6705F}" type="slidenum">
              <a:rPr lang="en-US" altLang="en-US" sz="1100"/>
              <a:pPr>
                <a:buSzPts val="1200"/>
              </a:pPr>
              <a:t>4</a:t>
            </a:fld>
            <a:endParaRPr lang="en-US" altLang="en-US" sz="1100"/>
          </a:p>
        </p:txBody>
      </p:sp>
      <p:sp>
        <p:nvSpPr>
          <p:cNvPr id="59395" name="Google Shape;416;p2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9396" name="Google Shape;417;p23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3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364;p19:notes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15507" indent="-275195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00782" indent="-220157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41095" indent="-220157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981407" indent="-220157"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421720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862031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302345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742657" indent="-2201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200"/>
            </a:pPr>
            <a:fld id="{4BE441DA-4E4C-4CBB-A348-8179A4241179}" type="slidenum">
              <a:rPr lang="en-US" altLang="en-US" sz="1100"/>
              <a:pPr>
                <a:buSzPts val="1200"/>
              </a:pPr>
              <a:t>5</a:t>
            </a:fld>
            <a:endParaRPr lang="en-US" altLang="en-US" sz="1100"/>
          </a:p>
        </p:txBody>
      </p:sp>
      <p:sp>
        <p:nvSpPr>
          <p:cNvPr id="51203" name="Google Shape;365;p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04" name="Google Shape;366;p19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0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Title, Content, and 2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4044462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316531" marR="0" lvl="0" indent="-279602" algn="l" rtl="0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1661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633062" marR="0" lvl="1" indent="-259379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1385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49593" marR="0" lvl="2" indent="-249268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247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266124" marR="0" lvl="3" indent="-23915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108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582655" marR="0" lvl="4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899186" marR="0" lvl="5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215717" marR="0" lvl="6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532248" marR="0" lvl="7" indent="-229045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848779" marR="0" lvl="8" indent="-229045" algn="l" rtl="0">
              <a:spcBef>
                <a:spcPts val="416"/>
              </a:spcBef>
              <a:spcAft>
                <a:spcPts val="416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316531" marR="0" lvl="0" indent="-279602" algn="l" rtl="0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1661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633062" marR="0" lvl="1" indent="-259379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1385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49593" marR="0" lvl="2" indent="-249268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247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266124" marR="0" lvl="3" indent="-23915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108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582655" marR="0" lvl="4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899186" marR="0" lvl="5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215717" marR="0" lvl="6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532248" marR="0" lvl="7" indent="-229045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848779" marR="0" lvl="8" indent="-229045" algn="l" rtl="0">
              <a:spcBef>
                <a:spcPts val="416"/>
              </a:spcBef>
              <a:spcAft>
                <a:spcPts val="416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3"/>
          </p:nvPr>
        </p:nvSpPr>
        <p:spPr>
          <a:xfrm>
            <a:off x="4642338" y="3938591"/>
            <a:ext cx="4044462" cy="218757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316531" marR="0" lvl="0" indent="-279602" algn="l" rtl="0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1661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633062" marR="0" lvl="1" indent="-259379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1385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49593" marR="0" lvl="2" indent="-249268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247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266124" marR="0" lvl="3" indent="-23915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108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582655" marR="0" lvl="4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899186" marR="0" lvl="5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215717" marR="0" lvl="6" indent="-229046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532248" marR="0" lvl="7" indent="-229045" algn="l" rtl="0">
              <a:spcBef>
                <a:spcPts val="416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848779" marR="0" lvl="8" indent="-229045" algn="l" rtl="0">
              <a:spcBef>
                <a:spcPts val="416"/>
              </a:spcBef>
              <a:spcAft>
                <a:spcPts val="416"/>
              </a:spcAft>
              <a:buClr>
                <a:schemeClr val="accent1"/>
              </a:buClr>
              <a:buSzPts val="1610"/>
              <a:buFont typeface="Arial"/>
              <a:buChar char="•"/>
              <a:defRPr sz="9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9917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7737" y="1771650"/>
            <a:ext cx="3957638" cy="3790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21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529262" y="188914"/>
            <a:ext cx="3519488" cy="64150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93828" y="762410"/>
            <a:ext cx="4141541" cy="5414504"/>
          </a:xfrm>
          <a:custGeom>
            <a:avLst/>
            <a:gdLst>
              <a:gd name="connsiteX0" fmla="*/ 0 w 7023364"/>
              <a:gd name="connsiteY0" fmla="*/ 0 h 6886575"/>
              <a:gd name="connsiteX1" fmla="*/ 7023364 w 7023364"/>
              <a:gd name="connsiteY1" fmla="*/ 0 h 6886575"/>
              <a:gd name="connsiteX2" fmla="*/ 7023364 w 7023364"/>
              <a:gd name="connsiteY2" fmla="*/ 6886575 h 6886575"/>
              <a:gd name="connsiteX3" fmla="*/ 3049446 w 7023364"/>
              <a:gd name="connsiteY3" fmla="*/ 688657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364" h="6886575">
                <a:moveTo>
                  <a:pt x="0" y="0"/>
                </a:moveTo>
                <a:lnTo>
                  <a:pt x="7023364" y="0"/>
                </a:lnTo>
                <a:lnTo>
                  <a:pt x="7023364" y="6886575"/>
                </a:lnTo>
                <a:lnTo>
                  <a:pt x="3049446" y="688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37254" y="0"/>
            <a:ext cx="5906745" cy="6858000"/>
          </a:xfrm>
          <a:custGeom>
            <a:avLst/>
            <a:gdLst>
              <a:gd name="connsiteX0" fmla="*/ 4319345 w 7875660"/>
              <a:gd name="connsiteY0" fmla="*/ 0 h 6858000"/>
              <a:gd name="connsiteX1" fmla="*/ 7875660 w 7875660"/>
              <a:gd name="connsiteY1" fmla="*/ 0 h 6858000"/>
              <a:gd name="connsiteX2" fmla="*/ 7875660 w 7875660"/>
              <a:gd name="connsiteY2" fmla="*/ 6858000 h 6858000"/>
              <a:gd name="connsiteX3" fmla="*/ 0 w 78756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0" h="6858000">
                <a:moveTo>
                  <a:pt x="4319345" y="0"/>
                </a:moveTo>
                <a:lnTo>
                  <a:pt x="7875660" y="0"/>
                </a:lnTo>
                <a:lnTo>
                  <a:pt x="78756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8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5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2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4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A596-90D6-488C-8E7B-2B9C14540C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  <p:sldLayoutId id="2147483655" r:id="rId13"/>
    <p:sldLayoutId id="2147483656" r:id="rId14"/>
    <p:sldLayoutId id="2147483715" r:id="rId15"/>
    <p:sldLayoutId id="2147483714" r:id="rId16"/>
    <p:sldLayoutId id="2147483724" r:id="rId17"/>
    <p:sldLayoutId id="2147483748" r:id="rId18"/>
    <p:sldLayoutId id="2147483750" r:id="rId19"/>
    <p:sldLayoutId id="214748375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864533" y="795734"/>
            <a:ext cx="2274179" cy="468653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 24"/>
          <p:cNvSpPr/>
          <p:nvPr/>
        </p:nvSpPr>
        <p:spPr>
          <a:xfrm>
            <a:off x="4615419" y="832047"/>
            <a:ext cx="2257887" cy="468653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/>
          <p:cNvSpPr/>
          <p:nvPr/>
        </p:nvSpPr>
        <p:spPr>
          <a:xfrm>
            <a:off x="2349039" y="782541"/>
            <a:ext cx="2257887" cy="46865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795735"/>
            <a:ext cx="2349039" cy="468653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" name="Google Shape;546;p52" descr="G:\new doc 2017-09-15 11.36.14_2.jpg">
            <a:extLst>
              <a:ext uri="{FF2B5EF4-FFF2-40B4-BE49-F238E27FC236}">
                <a16:creationId xmlns="" xmlns:a16="http://schemas.microsoft.com/office/drawing/2014/main" id="{8351C387-C54D-4220-86FE-A248E76215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" y="777504"/>
            <a:ext cx="2351657" cy="2361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545;p52" descr="G:\new doc 2017-09-15 11.36.14_3.jpg">
            <a:extLst>
              <a:ext uri="{FF2B5EF4-FFF2-40B4-BE49-F238E27FC236}">
                <a16:creationId xmlns="" xmlns:a16="http://schemas.microsoft.com/office/drawing/2014/main" id="{EE5BAAA5-B248-402A-84B1-C36AD17F129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9" y="3139001"/>
            <a:ext cx="2274873" cy="234830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Google Shape;547;p52">
            <a:extLst>
              <a:ext uri="{FF2B5EF4-FFF2-40B4-BE49-F238E27FC236}">
                <a16:creationId xmlns="" xmlns:a16="http://schemas.microsoft.com/office/drawing/2014/main" id="{23D53239-C377-4F2C-A136-9FC64900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683" y="149314"/>
            <a:ext cx="7340015" cy="4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254" tIns="30115" rIns="60254" bIns="3011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Century Gothic" panose="020B0502020202020204" pitchFamily="34" charset="0"/>
              </a:rPr>
              <a:t>BUKU PAP SIRI 1, SIRI 2.1, SIRI 2.2 &amp; SIRI 2.3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0911DD7E-AEBB-4B08-9FB0-1547B5BC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4" y="777503"/>
            <a:ext cx="2258655" cy="2361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7D4231-8659-4219-B7A6-80B53816C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99" y="3139001"/>
            <a:ext cx="2262201" cy="2320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10999BF-8C64-45C8-956C-132F12C76591}"/>
              </a:ext>
            </a:extLst>
          </p:cNvPr>
          <p:cNvSpPr/>
          <p:nvPr/>
        </p:nvSpPr>
        <p:spPr>
          <a:xfrm>
            <a:off x="197730" y="4061594"/>
            <a:ext cx="1913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entury Gothic" panose="020B0502020202020204" pitchFamily="34" charset="0"/>
              </a:rPr>
              <a:t>PAP Siri 1 @ 2015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100</a:t>
            </a:r>
            <a:r>
              <a:rPr lang="en-US" alt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reka</a:t>
            </a:r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bentuk</a:t>
            </a:r>
            <a:endParaRPr lang="en-US" alt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EEEAA4-3BDB-4C0A-9A82-97A5534D190B}"/>
              </a:ext>
            </a:extLst>
          </p:cNvPr>
          <p:cNvSpPr/>
          <p:nvPr/>
        </p:nvSpPr>
        <p:spPr>
          <a:xfrm>
            <a:off x="2435918" y="1903169"/>
            <a:ext cx="2053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entury Gothic" panose="020B0502020202020204" pitchFamily="34" charset="0"/>
              </a:rPr>
              <a:t>PAP Siri 2 </a:t>
            </a:r>
            <a:r>
              <a:rPr lang="en-US" altLang="en-US" sz="1400" dirty="0" err="1">
                <a:latin typeface="Century Gothic" panose="020B0502020202020204" pitchFamily="34" charset="0"/>
              </a:rPr>
              <a:t>Edisi</a:t>
            </a:r>
            <a:r>
              <a:rPr lang="en-US" altLang="en-US" sz="1400" dirty="0">
                <a:latin typeface="Century Gothic" panose="020B0502020202020204" pitchFamily="34" charset="0"/>
              </a:rPr>
              <a:t> 1@2016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20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reka</a:t>
            </a:r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bentuk</a:t>
            </a:r>
            <a:endParaRPr lang="en-US" alt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8E25CB2-2762-4FB7-B26F-32008754203B}"/>
              </a:ext>
            </a:extLst>
          </p:cNvPr>
          <p:cNvSpPr/>
          <p:nvPr/>
        </p:nvSpPr>
        <p:spPr>
          <a:xfrm>
            <a:off x="4657494" y="4061594"/>
            <a:ext cx="2053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entury Gothic" panose="020B0502020202020204" pitchFamily="34" charset="0"/>
              </a:rPr>
              <a:t>PAP Siri 2 </a:t>
            </a:r>
            <a:r>
              <a:rPr lang="en-US" altLang="en-US" sz="1400" dirty="0" err="1">
                <a:latin typeface="Century Gothic" panose="020B0502020202020204" pitchFamily="34" charset="0"/>
              </a:rPr>
              <a:t>Edisi</a:t>
            </a:r>
            <a:r>
              <a:rPr lang="en-US" altLang="en-US" sz="1400" dirty="0">
                <a:latin typeface="Century Gothic" panose="020B0502020202020204" pitchFamily="34" charset="0"/>
              </a:rPr>
              <a:t> 2@2017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30</a:t>
            </a:r>
            <a:r>
              <a:rPr lang="en-US" alt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reka</a:t>
            </a:r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bentuk</a:t>
            </a:r>
            <a:endParaRPr lang="en-US" alt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8FA48A-D9DE-4A86-A423-0E58952F893B}"/>
              </a:ext>
            </a:extLst>
          </p:cNvPr>
          <p:cNvSpPr/>
          <p:nvPr/>
        </p:nvSpPr>
        <p:spPr>
          <a:xfrm>
            <a:off x="6933678" y="1903169"/>
            <a:ext cx="21531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entury Gothic" panose="020B0502020202020204" pitchFamily="34" charset="0"/>
              </a:rPr>
              <a:t>PAP Siri 2 </a:t>
            </a:r>
            <a:r>
              <a:rPr lang="en-US" altLang="en-US" sz="1400" dirty="0" err="1">
                <a:latin typeface="Century Gothic" panose="020B0502020202020204" pitchFamily="34" charset="0"/>
              </a:rPr>
              <a:t>Edisi</a:t>
            </a:r>
            <a:r>
              <a:rPr lang="en-US" altLang="en-US" sz="1400" dirty="0">
                <a:latin typeface="Century Gothic" panose="020B0502020202020204" pitchFamily="34" charset="0"/>
              </a:rPr>
              <a:t> 3 @ 2018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30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reka</a:t>
            </a:r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bentuk</a:t>
            </a:r>
            <a:endParaRPr lang="en-US" alt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D9C08-6040-44C2-BF46-BB51E8B0A688}"/>
              </a:ext>
            </a:extLst>
          </p:cNvPr>
          <p:cNvSpPr/>
          <p:nvPr/>
        </p:nvSpPr>
        <p:spPr>
          <a:xfrm>
            <a:off x="1298601" y="5527047"/>
            <a:ext cx="638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JUMLAH KESELURUHAN REKA BENTUK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180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REKA BENTUK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F4F60B-22FD-4CD5-8FFC-E235779C8E0F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27" name="Content Placeholder 2">
              <a:extLst>
                <a:ext uri="{FF2B5EF4-FFF2-40B4-BE49-F238E27FC236}">
                  <a16:creationId xmlns="" xmlns:a16="http://schemas.microsoft.com/office/drawing/2014/main" id="{47B76A38-5701-42BB-B9DA-60E1FAF9A17A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29" name="Google Shape;171;p22" descr="Jkrlogo1">
              <a:extLst>
                <a:ext uri="{FF2B5EF4-FFF2-40B4-BE49-F238E27FC236}">
                  <a16:creationId xmlns="" xmlns:a16="http://schemas.microsoft.com/office/drawing/2014/main" id="{ED25D055-D108-4EAB-83E3-A97D9485FF2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1F5EF4B-155C-4FD0-BC6F-029B81514588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D8BCA10-86BB-4029-BA23-3A29DF45B318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0CA7DAB3-4944-4F02-AFD9-CB49D9CAF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F4A2A68-68FA-4002-ADE3-B063590CFAA9}"/>
              </a:ext>
            </a:extLst>
          </p:cNvPr>
          <p:cNvSpPr/>
          <p:nvPr/>
        </p:nvSpPr>
        <p:spPr>
          <a:xfrm>
            <a:off x="-3" y="0"/>
            <a:ext cx="9144003" cy="1807535"/>
          </a:xfrm>
          <a:prstGeom prst="rect">
            <a:avLst/>
          </a:prstGeom>
          <a:solidFill>
            <a:srgbClr val="66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5B9783B-63F4-400E-AEAD-A7A22BFD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80" y="4702100"/>
            <a:ext cx="1999739" cy="2165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1">
            <a:extLst>
              <a:ext uri="{FF2B5EF4-FFF2-40B4-BE49-F238E27FC236}">
                <a16:creationId xmlns="" xmlns:a16="http://schemas.microsoft.com/office/drawing/2014/main" id="{E2F2BE25-7DA2-436E-9458-1B0CB20B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4" y="0"/>
            <a:ext cx="3508194" cy="5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96" tIns="32648" rIns="65296" bIns="326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Siri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Edukatif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PAP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3BB72BC2-A6B3-4DED-A9E3-FF23C6741432}"/>
              </a:ext>
            </a:extLst>
          </p:cNvPr>
          <p:cNvSpPr txBox="1">
            <a:spLocks/>
          </p:cNvSpPr>
          <p:nvPr/>
        </p:nvSpPr>
        <p:spPr>
          <a:xfrm>
            <a:off x="477647" y="1986274"/>
            <a:ext cx="6542533" cy="39194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295"/>
              </a:spcBef>
              <a:buClr>
                <a:srgbClr val="A3591C"/>
              </a:buClr>
              <a:buSzPts val="2400"/>
              <a:buNone/>
              <a:defRPr/>
            </a:pP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Reka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bangunan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yang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tersedia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lengkap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input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senibina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struktur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mekanikal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elektrikal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ukur</a:t>
            </a: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bahan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yang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menepati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keperluan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teknikal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perundangan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kerajaan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selaras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Akta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Jalan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Parit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Bangunan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1974 (</a:t>
            </a:r>
            <a:r>
              <a:rPr lang="en-US" sz="2400" b="1" kern="0" dirty="0" err="1">
                <a:latin typeface="Century Gothic"/>
                <a:ea typeface="Century Gothic"/>
                <a:cs typeface="Century Gothic"/>
                <a:sym typeface="Century Gothic"/>
              </a:rPr>
              <a:t>Akta</a:t>
            </a:r>
            <a:r>
              <a:rPr lang="en-US" sz="2400" b="1" kern="0" dirty="0">
                <a:latin typeface="Century Gothic"/>
                <a:ea typeface="Century Gothic"/>
                <a:cs typeface="Century Gothic"/>
                <a:sym typeface="Century Gothic"/>
              </a:rPr>
              <a:t> 133).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9F6C1EA-8A8F-4B4E-88F7-54AE8727CC68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19" name="Content Placeholder 2">
              <a:extLst>
                <a:ext uri="{FF2B5EF4-FFF2-40B4-BE49-F238E27FC236}">
                  <a16:creationId xmlns="" xmlns:a16="http://schemas.microsoft.com/office/drawing/2014/main" id="{3D798695-F009-43E2-81FB-E0287D1C7444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20" name="Google Shape;171;p22" descr="Jkrlogo1">
              <a:extLst>
                <a:ext uri="{FF2B5EF4-FFF2-40B4-BE49-F238E27FC236}">
                  <a16:creationId xmlns="" xmlns:a16="http://schemas.microsoft.com/office/drawing/2014/main" id="{F9D07595-E2C4-400E-B025-639ADA6DF01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404D6CD9-7EFC-4780-9DE1-10F0B6E38B97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CBDB533-DD8F-4516-92C2-9E45B697A72B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3D8A21A6-643B-49AB-BCF2-06B6FCE31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214507-7813-4EDA-83EB-21F752EEAD3C}"/>
              </a:ext>
            </a:extLst>
          </p:cNvPr>
          <p:cNvSpPr/>
          <p:nvPr/>
        </p:nvSpPr>
        <p:spPr>
          <a:xfrm>
            <a:off x="421682" y="-311"/>
            <a:ext cx="100056" cy="1807536"/>
          </a:xfrm>
          <a:prstGeom prst="rect">
            <a:avLst/>
          </a:prstGeom>
          <a:solidFill>
            <a:srgbClr val="FFCC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1738" y="662473"/>
            <a:ext cx="833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Memaparkan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berkenaan</a:t>
            </a:r>
            <a:r>
              <a:rPr lang="en-US" dirty="0" smtClean="0"/>
              <a:t> PAP </a:t>
            </a:r>
            <a:r>
              <a:rPr lang="en-US" dirty="0" err="1" smtClean="0"/>
              <a:t>iaitu</a:t>
            </a:r>
            <a:r>
              <a:rPr lang="en-US" dirty="0" smtClean="0"/>
              <a:t> Pre-Approved Plans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lukisan</a:t>
            </a:r>
            <a:r>
              <a:rPr lang="en-US" dirty="0" smtClean="0"/>
              <a:t> 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6879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36" y="417931"/>
            <a:ext cx="7153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dirty="0" smtClean="0"/>
              <a:t>Siri Edukatif Cawangan Arkitek, Jabatan Kerja Raya Malaysia kali ini memaparkan infografik berkenaan PAP. PAP</a:t>
            </a:r>
            <a:r>
              <a:rPr lang="en-US" dirty="0"/>
              <a:t> (Pre-Approved Plans)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Reka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input </a:t>
            </a:r>
            <a:r>
              <a:rPr lang="en-US" dirty="0" err="1"/>
              <a:t>senibina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mekanikal</a:t>
            </a:r>
            <a:r>
              <a:rPr lang="en-US" dirty="0"/>
              <a:t>, </a:t>
            </a:r>
            <a:r>
              <a:rPr lang="en-US" dirty="0" err="1"/>
              <a:t>elektrikal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menepati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teknikal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Parit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1974 (</a:t>
            </a:r>
            <a:r>
              <a:rPr lang="en-US" dirty="0" err="1"/>
              <a:t>Akta</a:t>
            </a:r>
            <a:r>
              <a:rPr lang="en-US" dirty="0"/>
              <a:t> 133).</a:t>
            </a:r>
          </a:p>
          <a:p>
            <a:r>
              <a:rPr lang="ms-MY" dirty="0" smtClean="0"/>
              <a:t>; Physical Works No : 10.7.1 Silt Fence serta lukisan kerja Environmental Protection And Enhancement Works yang dikeluarkan oleh JKR.Dipaparkan infografik SILT FENCE  untuk perkongsian bersama. Teruskan bersama kami. JKR- SENTIASA BERSAMA ANDA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30118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16638" b="1170"/>
          <a:stretch/>
        </p:blipFill>
        <p:spPr>
          <a:xfrm>
            <a:off x="2464869" y="3647278"/>
            <a:ext cx="929991" cy="729209"/>
          </a:xfrm>
          <a:prstGeom prst="rect">
            <a:avLst/>
          </a:prstGeom>
        </p:spPr>
      </p:pic>
      <p:pic>
        <p:nvPicPr>
          <p:cNvPr id="58372" name="Google Shape;421;p44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10090" r="8219" b="-2624"/>
          <a:stretch/>
        </p:blipFill>
        <p:spPr bwMode="auto">
          <a:xfrm>
            <a:off x="6970831" y="5076619"/>
            <a:ext cx="2179519" cy="13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" name="Google Shape;424;p44"/>
          <p:cNvSpPr txBox="1"/>
          <p:nvPr/>
        </p:nvSpPr>
        <p:spPr>
          <a:xfrm>
            <a:off x="471710" y="938705"/>
            <a:ext cx="8119227" cy="2503041"/>
          </a:xfrm>
          <a:prstGeom prst="rect">
            <a:avLst/>
          </a:prstGeom>
          <a:noFill/>
          <a:ln>
            <a:noFill/>
          </a:ln>
        </p:spPr>
        <p:txBody>
          <a:bodyPr spcFirstLastPara="1" lIns="84392" tIns="42185" rIns="84392" bIns="42185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Memberi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pilihan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dan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alternatif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reka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bangunan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yang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telah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tersedia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dan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melalui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proses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pematuhan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kehendak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pihak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berkuasa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tempatan</a:t>
            </a:r>
            <a:endParaRPr lang="en-US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3591C"/>
              </a:buClr>
              <a:buSzPts val="2400"/>
              <a:buFont typeface="+mj-lt"/>
              <a:buAutoNum type="arabicPeriod"/>
              <a:defRPr/>
            </a:pPr>
            <a:endParaRPr lang="en-US" b="1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Memendekkan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masa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proses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perancangan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reka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b="1" kern="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projek</a:t>
            </a:r>
            <a:endParaRPr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indent="-342900" algn="just" eaLnBrk="1" fontAlgn="auto" hangingPunct="1">
              <a:spcBef>
                <a:spcPts val="1403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r>
              <a:rPr lang="en-US" b="1" kern="0" dirty="0" err="1"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Menjimatkan</a:t>
            </a:r>
            <a:r>
              <a:rPr lang="en-US" b="1" kern="0" dirty="0"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 </a:t>
            </a:r>
            <a:r>
              <a:rPr lang="en-US" b="1" kern="0" dirty="0" err="1"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kos</a:t>
            </a:r>
            <a:r>
              <a:rPr lang="en-US" b="1" kern="0" dirty="0"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dengan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pelaksanaan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secara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konvensional</a:t>
            </a:r>
            <a:r>
              <a:rPr lang="en-US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 </a:t>
            </a:r>
            <a:r>
              <a:rPr lang="en-US" kern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/>
                <a:cs typeface="Arial"/>
                <a:sym typeface="Century Gothic"/>
              </a:rPr>
              <a:t>dalaman</a:t>
            </a:r>
            <a:endParaRPr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660905" indent="-189039" eaLnBrk="1" fontAlgn="auto" hangingPunct="1">
              <a:spcBef>
                <a:spcPts val="295"/>
              </a:spcBef>
              <a:spcAft>
                <a:spcPts val="0"/>
              </a:spcAft>
              <a:buClr>
                <a:srgbClr val="A3591C"/>
              </a:buClr>
              <a:buSzPts val="2400"/>
              <a:defRPr/>
            </a:pPr>
            <a:endParaRPr sz="1400" kern="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16531" indent="-175851" eaLnBrk="1" fontAlgn="auto" hangingPunct="1">
              <a:spcBef>
                <a:spcPts val="295"/>
              </a:spcBef>
              <a:spcAft>
                <a:spcPts val="0"/>
              </a:spcAft>
              <a:buClr>
                <a:srgbClr val="A3591C"/>
              </a:buClr>
              <a:buSzPts val="2400"/>
              <a:defRPr/>
            </a:pPr>
            <a:endParaRPr sz="1400" kern="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77" name="Google Shape;426;p44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3"/>
          <a:stretch/>
        </p:blipFill>
        <p:spPr bwMode="auto">
          <a:xfrm>
            <a:off x="7258862" y="3636228"/>
            <a:ext cx="1891487" cy="13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0" r="16700"/>
          <a:stretch/>
        </p:blipFill>
        <p:spPr>
          <a:xfrm>
            <a:off x="3513780" y="3648382"/>
            <a:ext cx="1587371" cy="2744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3569" r="-3088" b="-565"/>
          <a:stretch/>
        </p:blipFill>
        <p:spPr>
          <a:xfrm>
            <a:off x="0" y="4446984"/>
            <a:ext cx="3513780" cy="19566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/>
          <a:stretch/>
        </p:blipFill>
        <p:spPr>
          <a:xfrm>
            <a:off x="5220071" y="3645783"/>
            <a:ext cx="2038791" cy="13392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9916" r="13761"/>
          <a:stretch/>
        </p:blipFill>
        <p:spPr>
          <a:xfrm>
            <a:off x="5220071" y="5068389"/>
            <a:ext cx="1750759" cy="1313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782"/>
            <a:ext cx="1299031" cy="730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0"/>
          <a:stretch/>
        </p:blipFill>
        <p:spPr>
          <a:xfrm>
            <a:off x="1293234" y="3648382"/>
            <a:ext cx="1190534" cy="7291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4653" y="26294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A3591C"/>
              </a:buClr>
              <a:buSzPts val="2000"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Century Gothic" panose="020B0502020202020204" pitchFamily="34" charset="0"/>
              </a:rPr>
              <a:t>OBJEKTIF</a:t>
            </a:r>
            <a:endParaRPr lang="en-US" alt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4AC7832-6352-488A-B66E-C77380A5B902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20" name="Content Placeholder 2">
              <a:extLst>
                <a:ext uri="{FF2B5EF4-FFF2-40B4-BE49-F238E27FC236}">
                  <a16:creationId xmlns="" xmlns:a16="http://schemas.microsoft.com/office/drawing/2014/main" id="{9BBEEA63-6B71-4711-9889-EB03765511E8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21" name="Google Shape;171;p22" descr="Jkrlogo1">
              <a:extLst>
                <a:ext uri="{FF2B5EF4-FFF2-40B4-BE49-F238E27FC236}">
                  <a16:creationId xmlns="" xmlns:a16="http://schemas.microsoft.com/office/drawing/2014/main" id="{4D1E4745-F73A-4026-8329-F5810F43039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6C8FEC86-29F0-4003-8C3B-5EFEB5C2E647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E7E56C6A-E71A-49A2-9FB5-E7BDD6565118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83F4D2F2-9753-4EC7-84D0-D2310737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3214507-7813-4EDA-83EB-21F752EEAD3C}"/>
              </a:ext>
            </a:extLst>
          </p:cNvPr>
          <p:cNvSpPr/>
          <p:nvPr/>
        </p:nvSpPr>
        <p:spPr>
          <a:xfrm>
            <a:off x="421682" y="-311"/>
            <a:ext cx="100056" cy="1807536"/>
          </a:xfrm>
          <a:prstGeom prst="rect">
            <a:avLst/>
          </a:prstGeom>
          <a:solidFill>
            <a:srgbClr val="FFCC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9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07;p43">
            <a:extLst>
              <a:ext uri="{FF2B5EF4-FFF2-40B4-BE49-F238E27FC236}">
                <a16:creationId xmlns="" xmlns:a16="http://schemas.microsoft.com/office/drawing/2014/main" id="{2532A3A9-04CB-4919-A630-45C7C48AD14D}"/>
              </a:ext>
            </a:extLst>
          </p:cNvPr>
          <p:cNvSpPr txBox="1"/>
          <p:nvPr/>
        </p:nvSpPr>
        <p:spPr>
          <a:xfrm>
            <a:off x="4246685" y="865287"/>
            <a:ext cx="4560478" cy="338028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285750" indent="-285750" algn="just">
              <a:lnSpc>
                <a:spcPct val="8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MY" altLang="en-US" sz="1600" b="1" dirty="0">
                <a:latin typeface="Century Gothic" panose="020B0502020202020204" pitchFamily="34" charset="0"/>
              </a:rPr>
              <a:t>PK1.5 </a:t>
            </a:r>
            <a:r>
              <a:rPr lang="en-MY" altLang="en-US" sz="1600" dirty="0">
                <a:latin typeface="Century Gothic" panose="020B0502020202020204" pitchFamily="34" charset="0"/>
              </a:rPr>
              <a:t>PELAKSANAAN PRE-APPROVED PLAN (PAP) DALAM PROJEK KERAJAAN </a:t>
            </a:r>
            <a:r>
              <a:rPr lang="en-MY" altLang="en-US" sz="1600" b="1" dirty="0">
                <a:latin typeface="Century Gothic" panose="020B0502020202020204" pitchFamily="34" charset="0"/>
              </a:rPr>
              <a:t>(</a:t>
            </a:r>
            <a:r>
              <a:rPr lang="en-MY" altLang="en-US" sz="1600" b="1" dirty="0" err="1">
                <a:latin typeface="Century Gothic" panose="020B0502020202020204" pitchFamily="34" charset="0"/>
              </a:rPr>
              <a:t>Kuat</a:t>
            </a:r>
            <a:r>
              <a:rPr lang="en-MY" altLang="en-US" sz="1600" b="1" dirty="0">
                <a:latin typeface="Century Gothic" panose="020B0502020202020204" pitchFamily="34" charset="0"/>
              </a:rPr>
              <a:t> </a:t>
            </a:r>
            <a:r>
              <a:rPr lang="en-MY" altLang="en-US" sz="1600" b="1" dirty="0" err="1">
                <a:latin typeface="Century Gothic" panose="020B0502020202020204" pitchFamily="34" charset="0"/>
              </a:rPr>
              <a:t>Kuasa</a:t>
            </a:r>
            <a:r>
              <a:rPr lang="en-MY" altLang="en-US" sz="1600" b="1" dirty="0">
                <a:latin typeface="Century Gothic" panose="020B0502020202020204" pitchFamily="34" charset="0"/>
              </a:rPr>
              <a:t> </a:t>
            </a:r>
            <a:r>
              <a:rPr lang="en-MY" altLang="en-US" sz="1600" b="1" dirty="0" err="1">
                <a:latin typeface="Century Gothic" panose="020B0502020202020204" pitchFamily="34" charset="0"/>
              </a:rPr>
              <a:t>Pada</a:t>
            </a:r>
            <a:r>
              <a:rPr lang="en-MY" altLang="en-US" sz="1600" b="1" dirty="0">
                <a:latin typeface="Century Gothic" panose="020B0502020202020204" pitchFamily="34" charset="0"/>
              </a:rPr>
              <a:t> 15 </a:t>
            </a:r>
            <a:r>
              <a:rPr lang="en-MY" altLang="en-US" sz="1600" b="1" dirty="0" err="1">
                <a:latin typeface="Century Gothic" panose="020B0502020202020204" pitchFamily="34" charset="0"/>
              </a:rPr>
              <a:t>Januari</a:t>
            </a:r>
            <a:r>
              <a:rPr lang="en-MY" altLang="en-US" sz="1600" b="1" dirty="0">
                <a:latin typeface="Century Gothic" panose="020B0502020202020204" pitchFamily="34" charset="0"/>
              </a:rPr>
              <a:t> 2020)</a:t>
            </a:r>
          </a:p>
          <a:p>
            <a:pPr marL="285750" indent="-285750" algn="just">
              <a:lnSpc>
                <a:spcPct val="8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MY" altLang="en-US" sz="1600" b="1" dirty="0">
              <a:latin typeface="Century Gothic" panose="020B0502020202020204" pitchFamily="34" charset="0"/>
            </a:endParaRPr>
          </a:p>
          <a:p>
            <a:pPr marL="742950" lvl="1" indent="-285750" algn="just">
              <a:lnSpc>
                <a:spcPct val="8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MY" altLang="en-US" sz="1600" dirty="0" err="1">
                <a:latin typeface="Century Gothic" panose="020B0502020202020204" pitchFamily="34" charset="0"/>
              </a:rPr>
              <a:t>Semua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agensi</a:t>
            </a:r>
            <a:r>
              <a:rPr lang="en-MY" altLang="en-US" sz="1600" dirty="0">
                <a:latin typeface="Century Gothic" panose="020B0502020202020204" pitchFamily="34" charset="0"/>
              </a:rPr>
              <a:t>/ </a:t>
            </a:r>
            <a:r>
              <a:rPr lang="en-MY" altLang="en-US" sz="1600" dirty="0" err="1">
                <a:latin typeface="Century Gothic" panose="020B0502020202020204" pitchFamily="34" charset="0"/>
              </a:rPr>
              <a:t>Jabatan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Pelanggan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membuat</a:t>
            </a:r>
            <a:r>
              <a:rPr lang="en-MY" alt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1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rujukan</a:t>
            </a:r>
            <a:r>
              <a:rPr lang="en-MY" alt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kepada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katalog</a:t>
            </a:r>
            <a:r>
              <a:rPr lang="en-MY" altLang="en-US" sz="1600" dirty="0">
                <a:latin typeface="Century Gothic" panose="020B0502020202020204" pitchFamily="34" charset="0"/>
              </a:rPr>
              <a:t> PAP </a:t>
            </a:r>
            <a:r>
              <a:rPr lang="en-MY" altLang="en-US" sz="1600" dirty="0" err="1">
                <a:latin typeface="Century Gothic" panose="020B0502020202020204" pitchFamily="34" charset="0"/>
              </a:rPr>
              <a:t>bagi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mempertingkatkan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lagi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penggunaan</a:t>
            </a:r>
            <a:r>
              <a:rPr lang="en-MY" altLang="en-US" sz="1600" dirty="0">
                <a:latin typeface="Century Gothic" panose="020B0502020202020204" pitchFamily="34" charset="0"/>
              </a:rPr>
              <a:t> PAP </a:t>
            </a:r>
            <a:r>
              <a:rPr lang="en-MY" altLang="en-US" sz="1600" dirty="0" err="1">
                <a:latin typeface="Century Gothic" panose="020B0502020202020204" pitchFamily="34" charset="0"/>
              </a:rPr>
              <a:t>didalam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pelaksanaan</a:t>
            </a:r>
            <a:r>
              <a:rPr lang="en-MY" altLang="en-US" sz="1600" dirty="0">
                <a:latin typeface="Century Gothic" panose="020B0502020202020204" pitchFamily="34" charset="0"/>
              </a:rPr>
              <a:t> </a:t>
            </a:r>
            <a:r>
              <a:rPr lang="en-MY" altLang="en-US" sz="1600" dirty="0" err="1">
                <a:latin typeface="Century Gothic" panose="020B0502020202020204" pitchFamily="34" charset="0"/>
              </a:rPr>
              <a:t>projek</a:t>
            </a:r>
            <a:r>
              <a:rPr lang="en-MY" altLang="en-US" sz="1600" dirty="0">
                <a:latin typeface="Century Gothic" panose="020B0502020202020204" pitchFamily="34" charset="0"/>
              </a:rPr>
              <a:t> AP182 &amp; RP4 2020 </a:t>
            </a:r>
            <a:r>
              <a:rPr lang="en-MY" altLang="en-US" sz="1600" dirty="0" err="1">
                <a:latin typeface="Century Gothic" panose="020B0502020202020204" pitchFamily="34" charset="0"/>
              </a:rPr>
              <a:t>RMKe</a:t>
            </a:r>
            <a:r>
              <a:rPr lang="en-MY" altLang="en-US" sz="1600" dirty="0">
                <a:latin typeface="Century Gothic" panose="020B0502020202020204" pitchFamily="34" charset="0"/>
              </a:rPr>
              <a:t> 11 &amp; </a:t>
            </a:r>
            <a:r>
              <a:rPr lang="en-MY" altLang="en-US" sz="1600" dirty="0" err="1">
                <a:latin typeface="Century Gothic" panose="020B0502020202020204" pitchFamily="34" charset="0"/>
              </a:rPr>
              <a:t>RMKe</a:t>
            </a:r>
            <a:r>
              <a:rPr lang="en-MY" altLang="en-US" sz="1600" dirty="0">
                <a:latin typeface="Century Gothic" panose="020B0502020202020204" pitchFamily="34" charset="0"/>
              </a:rPr>
              <a:t> 12.</a:t>
            </a:r>
            <a:endParaRPr lang="en-US" sz="16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indent="-285750" algn="just">
              <a:lnSpc>
                <a:spcPct val="8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16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742950" lvl="1" indent="-285750" algn="just">
              <a:lnSpc>
                <a:spcPct val="8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Memandatorikan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semua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agensi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kerajaan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menggunapakai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rekabentuk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PAP</a:t>
            </a:r>
          </a:p>
          <a:p>
            <a:pPr marL="742950" lvl="1" indent="-285750" algn="just">
              <a:lnSpc>
                <a:spcPct val="85000"/>
              </a:lnSpc>
              <a:spcBef>
                <a:spcPts val="156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Semua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projek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PAP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diserahkan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1600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dilaksanakan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oleh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JKR</a:t>
            </a:r>
            <a:endParaRPr lang="en-US" sz="1600" b="1" kern="0" dirty="0">
              <a:solidFill>
                <a:srgbClr val="C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85000"/>
              </a:lnSpc>
              <a:spcBef>
                <a:spcPts val="156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Memberi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keutamaan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kepada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fungsi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bangunan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mengelak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reka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bangunan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mewah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kos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tinggi</a:t>
            </a:r>
            <a:endParaRPr lang="en-US" sz="1600" b="1" kern="0" dirty="0">
              <a:solidFill>
                <a:srgbClr val="C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85000"/>
              </a:lnSpc>
              <a:spcBef>
                <a:spcPts val="156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Dapat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memendekkan</a:t>
            </a:r>
            <a:r>
              <a:rPr lang="en-US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masa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perancangan</a:t>
            </a:r>
            <a:r>
              <a:rPr lang="en-US" sz="1600" kern="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kern="0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projek</a:t>
            </a:r>
            <a:endParaRPr lang="en-US" sz="1600" kern="0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indent="-114300" algn="just" eaLnBrk="1" fontAlgn="auto" hangingPunct="1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rgbClr val="A3591C"/>
              </a:buClr>
              <a:buSzPts val="3600"/>
              <a:buFont typeface="Arial"/>
              <a:buNone/>
              <a:defRPr/>
            </a:pPr>
            <a:endParaRPr sz="1400" kern="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648A04-29B8-485B-B4D3-4CD1C49BC133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16" name="Content Placeholder 2">
              <a:extLst>
                <a:ext uri="{FF2B5EF4-FFF2-40B4-BE49-F238E27FC236}">
                  <a16:creationId xmlns="" xmlns:a16="http://schemas.microsoft.com/office/drawing/2014/main" id="{7407DF1B-E063-49FE-AACD-4D24A9864F8C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19" name="Google Shape;171;p22" descr="Jkrlogo1">
              <a:extLst>
                <a:ext uri="{FF2B5EF4-FFF2-40B4-BE49-F238E27FC236}">
                  <a16:creationId xmlns="" xmlns:a16="http://schemas.microsoft.com/office/drawing/2014/main" id="{0E558677-C5B2-4A63-B6AC-3317C68BA57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B67D73B-E5BC-48F3-A73A-B6E24E3C66CB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495E803-3C29-4F21-AFA1-161071FE092B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8DF093B1-1207-4C3B-AD0D-BCF2B1454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  <p:sp>
        <p:nvSpPr>
          <p:cNvPr id="23" name="Google Shape;370;p40"/>
          <p:cNvSpPr txBox="1">
            <a:spLocks noChangeArrowheads="1"/>
          </p:cNvSpPr>
          <p:nvPr/>
        </p:nvSpPr>
        <p:spPr>
          <a:xfrm>
            <a:off x="233384" y="256004"/>
            <a:ext cx="8512233" cy="4015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254" tIns="30115" rIns="60254" bIns="30115" numCol="1" rtlCol="0" anchor="ctr" anchorCtr="0" compatLnSpc="1">
            <a:prstTxWarp prst="textNoShape">
              <a:avLst/>
            </a:prstTxWarp>
            <a:noAutofit/>
          </a:bodyPr>
          <a:lstStyle>
            <a:lvl1pPr marR="0"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kern="1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6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7" b="0" i="0" u="none" strike="noStrike" cap="none">
                <a:solidFill>
                  <a:schemeClr val="dk2"/>
                </a:solidFill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A3591C"/>
              </a:buClr>
              <a:buSzPts val="2400"/>
            </a:pP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Penguatkuasaan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Pekeliling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Perbendaharaan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dibawah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bidang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</a:t>
            </a:r>
            <a:b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</a:b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Perolehan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Kerajaan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 (PK)1.5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  <a:sym typeface="Garamond" panose="02020404030301010803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0011" t="16020" r="32155" b="18827"/>
          <a:stretch/>
        </p:blipFill>
        <p:spPr>
          <a:xfrm>
            <a:off x="220267" y="750767"/>
            <a:ext cx="4083639" cy="38892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>
          <a:xfrm>
            <a:off x="185363" y="4078568"/>
            <a:ext cx="4232426" cy="2295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1241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>
            <a:extLst>
              <a:ext uri="{FF2B5EF4-FFF2-40B4-BE49-F238E27FC236}">
                <a16:creationId xmlns="" xmlns:a16="http://schemas.microsoft.com/office/drawing/2014/main" id="{E2069004-6FC5-4561-815E-155A09523438}"/>
              </a:ext>
            </a:extLst>
          </p:cNvPr>
          <p:cNvSpPr txBox="1">
            <a:spLocks/>
          </p:cNvSpPr>
          <p:nvPr/>
        </p:nvSpPr>
        <p:spPr>
          <a:xfrm>
            <a:off x="6105458" y="1711054"/>
            <a:ext cx="2769370" cy="25061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28 KATEGORI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PAP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="" xmlns:a16="http://schemas.microsoft.com/office/drawing/2014/main" id="{742B1A45-945A-4244-92DF-1C689E0D4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18239"/>
              </p:ext>
            </p:extLst>
          </p:nvPr>
        </p:nvGraphicFramePr>
        <p:xfrm>
          <a:off x="71867" y="61035"/>
          <a:ext cx="5862955" cy="6357043"/>
        </p:xfrm>
        <a:graphic>
          <a:graphicData uri="http://schemas.openxmlformats.org/drawingml/2006/table">
            <a:tbl>
              <a:tblPr firstRow="1" firstCol="1" bandRow="1"/>
              <a:tblGrid>
                <a:gridCol w="293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1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5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59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15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47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66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BIL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KATEGORI PAP</a:t>
                      </a:r>
                      <a:endParaRPr lang="en-MY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JUMLAH BILANGAN REKA BENTUK</a:t>
                      </a:r>
                      <a:endParaRPr lang="en-MY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00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SIRI 1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(2015)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SIRI 2.1</a:t>
                      </a:r>
                      <a:endParaRPr lang="en-MY" sz="12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(2016)</a:t>
                      </a:r>
                      <a:endParaRPr lang="en-MY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SIRI 2.2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(2017)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SIRI 2.3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(2018)</a:t>
                      </a:r>
                      <a:endParaRPr lang="en-MY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KUARTERS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SEKOLAH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PEJABAT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BALAI POLIS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ASRAMA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KLINIK KESIHATAN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KLINIK CURE &amp; CARE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DEPOT TAHANAN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BALAI BOMBA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GARAJ KENDERAAN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MASJID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SURAU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DEWAN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KEMUDAHAN SEKOLAH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KEMUDAHAN SUKAN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BENGKEL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PERPUSTAKAAN DESA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BANGUNAN RISIKO BENCANA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MAHKAMAH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TASKA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KOMERSIAL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STOR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KOMPLEKS PERPADUAN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INSTITUT LATIHAN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MAKMAL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HOSPITAL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MENARA LATIHAN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en-MY" sz="11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BLOK SOKONGAN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MY" sz="11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MY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JUMLAH BESAR</a:t>
                      </a:r>
                      <a:endParaRPr lang="en-MY" sz="11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en-MY" sz="11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n-MY" sz="11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MY" sz="11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MY" sz="11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2344" marR="323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B6597C-C05A-44BB-9E4E-75D2F1582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"/>
          <a:stretch/>
        </p:blipFill>
        <p:spPr>
          <a:xfrm>
            <a:off x="6105458" y="97751"/>
            <a:ext cx="2769370" cy="161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7AFFC4E-C675-4162-B7BA-40242D3BB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58" y="4217248"/>
            <a:ext cx="2769370" cy="18467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48969C8-629A-45AE-AE31-27F110398FCB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19" name="Content Placeholder 2">
              <a:extLst>
                <a:ext uri="{FF2B5EF4-FFF2-40B4-BE49-F238E27FC236}">
                  <a16:creationId xmlns="" xmlns:a16="http://schemas.microsoft.com/office/drawing/2014/main" id="{249FD8FE-8659-4A9D-AD88-6A5DA1C25037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20" name="Google Shape;171;p22" descr="Jkrlogo1">
              <a:extLst>
                <a:ext uri="{FF2B5EF4-FFF2-40B4-BE49-F238E27FC236}">
                  <a16:creationId xmlns="" xmlns:a16="http://schemas.microsoft.com/office/drawing/2014/main" id="{3E438E67-F68D-40EE-A960-72CE505BF22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7D2BD87-0EE2-4A73-8E93-B5655A6758C9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B2C89B0-4883-4BC3-B627-F14D5BED1BE1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83837021-8B7E-403E-B7CB-55E64CCE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3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6117249" y="652123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31"/>
          <p:cNvSpPr>
            <a:spLocks noChangeArrowheads="1"/>
          </p:cNvSpPr>
          <p:nvPr/>
        </p:nvSpPr>
        <p:spPr bwMode="auto">
          <a:xfrm>
            <a:off x="0" y="-2747"/>
            <a:ext cx="4437736" cy="1538190"/>
          </a:xfrm>
          <a:prstGeom prst="rect">
            <a:avLst/>
          </a:prstGeom>
          <a:solidFill>
            <a:srgbClr val="66CCFF">
              <a:alpha val="90000"/>
            </a:srgbClr>
          </a:solidFill>
          <a:ln>
            <a:noFill/>
          </a:ln>
        </p:spPr>
        <p:txBody>
          <a:bodyPr wrap="square" lIns="60273" tIns="30137" rIns="60273" bIns="3013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CARTA ALIR PROSES PELAKSANAAN   REKA BENTUK PRE-APPROVED PLAN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OLEH AGENSI/KEMENTERIAN 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5841023" y="1749669"/>
            <a:ext cx="115766" cy="21687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29" name="Down Arrow 28"/>
          <p:cNvSpPr/>
          <p:nvPr/>
        </p:nvSpPr>
        <p:spPr>
          <a:xfrm>
            <a:off x="5843954" y="1006720"/>
            <a:ext cx="111369" cy="37220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32" name="Oval 31"/>
          <p:cNvSpPr/>
          <p:nvPr/>
        </p:nvSpPr>
        <p:spPr>
          <a:xfrm>
            <a:off x="5404645" y="766348"/>
            <a:ext cx="989013" cy="3300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0" cmpd="sng"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8" b="1">
                <a:solidFill>
                  <a:schemeClr val="tx1"/>
                </a:solidFill>
                <a:latin typeface="Century Gothic" panose="020B0502020202020204" pitchFamily="34" charset="0"/>
              </a:rPr>
              <a:t>MULA</a:t>
            </a:r>
            <a:endParaRPr lang="ms-MY" sz="1108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09193" y="1353684"/>
            <a:ext cx="1957754" cy="363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atin typeface="Century Gothic" panose="020B0502020202020204" pitchFamily="34" charset="0"/>
              </a:rPr>
              <a:t>Agensi</a:t>
            </a:r>
            <a:r>
              <a:rPr lang="en-US" sz="1000" dirty="0">
                <a:latin typeface="Century Gothic" panose="020B0502020202020204" pitchFamily="34" charset="0"/>
              </a:rPr>
              <a:t>/</a:t>
            </a:r>
            <a:r>
              <a:rPr lang="en-US" sz="1000" dirty="0" err="1">
                <a:latin typeface="Century Gothic" panose="020B0502020202020204" pitchFamily="34" charset="0"/>
              </a:rPr>
              <a:t>Kementerian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  <a:r>
              <a:rPr lang="en-US" sz="1000" dirty="0" err="1">
                <a:latin typeface="Century Gothic" panose="020B0502020202020204" pitchFamily="34" charset="0"/>
              </a:rPr>
              <a:t>semak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  <a:r>
              <a:rPr lang="en-US" sz="1000" dirty="0" err="1">
                <a:latin typeface="Century Gothic" panose="020B0502020202020204" pitchFamily="34" charset="0"/>
              </a:rPr>
              <a:t>senarai</a:t>
            </a:r>
            <a:r>
              <a:rPr lang="en-US" sz="1000" dirty="0">
                <a:latin typeface="Century Gothic" panose="020B0502020202020204" pitchFamily="34" charset="0"/>
              </a:rPr>
              <a:t> PAP di WEB JKR</a:t>
            </a:r>
            <a:endParaRPr lang="ms-MY" sz="1000" dirty="0"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84128" y="1969477"/>
            <a:ext cx="2029557" cy="550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>
                <a:latin typeface="Century Gothic" panose="020B0502020202020204" pitchFamily="34" charset="0"/>
              </a:rPr>
              <a:t>Agensi</a:t>
            </a:r>
            <a:r>
              <a:rPr lang="en-US" sz="1050" dirty="0">
                <a:latin typeface="Century Gothic" panose="020B0502020202020204" pitchFamily="34" charset="0"/>
              </a:rPr>
              <a:t>/</a:t>
            </a:r>
            <a:r>
              <a:rPr lang="en-US" sz="1050" dirty="0" err="1">
                <a:latin typeface="Century Gothic" panose="020B0502020202020204" pitchFamily="34" charset="0"/>
              </a:rPr>
              <a:t>Kementerian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kemukakan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permohonan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projek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ke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b="1" dirty="0">
                <a:latin typeface="Century Gothic" panose="020B0502020202020204" pitchFamily="34" charset="0"/>
              </a:rPr>
              <a:t>MEA</a:t>
            </a:r>
            <a:endParaRPr lang="ms-MY" sz="1050" b="1" dirty="0"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69828" y="2782766"/>
            <a:ext cx="2258157" cy="331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>
                <a:solidFill>
                  <a:schemeClr val="tx1"/>
                </a:solidFill>
                <a:latin typeface="Century Gothic" panose="020B0502020202020204" pitchFamily="34" charset="0"/>
              </a:rPr>
              <a:t>PROJEK DILULUSKAN OLEH KEM HAL EHWAL EKONOMI (MEA)</a:t>
            </a:r>
            <a:endParaRPr lang="ms-MY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22" name="TextBox 48"/>
          <p:cNvSpPr txBox="1">
            <a:spLocks noChangeArrowheads="1"/>
          </p:cNvSpPr>
          <p:nvPr/>
        </p:nvSpPr>
        <p:spPr bwMode="auto">
          <a:xfrm>
            <a:off x="4529505" y="4989635"/>
            <a:ext cx="2740269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s-MY" sz="1100">
                <a:latin typeface="Century Gothic" panose="020B0502020202020204" pitchFamily="34" charset="0"/>
              </a:rPr>
              <a:t>HODT/HOPT TERIMA &amp; SELARAS PELAKSANAAN PROJEK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76171" y="1749669"/>
            <a:ext cx="1897219" cy="14793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latin typeface="Century Gothic" panose="020B0502020202020204" pitchFamily="34" charset="0"/>
              </a:rPr>
              <a:t>JKR (HOPT) </a:t>
            </a:r>
            <a:r>
              <a:rPr lang="en-US" sz="1100" err="1">
                <a:latin typeface="Century Gothic" panose="020B0502020202020204" pitchFamily="34" charset="0"/>
              </a:rPr>
              <a:t>kemukakan</a:t>
            </a:r>
            <a:r>
              <a:rPr lang="en-US" sz="1100">
                <a:latin typeface="Century Gothic" panose="020B0502020202020204" pitchFamily="34" charset="0"/>
              </a:rPr>
              <a:t> </a:t>
            </a:r>
            <a:r>
              <a:rPr lang="en-US" sz="1100" err="1">
                <a:latin typeface="Century Gothic" panose="020B0502020202020204" pitchFamily="34" charset="0"/>
              </a:rPr>
              <a:t>maklumat</a:t>
            </a:r>
            <a:r>
              <a:rPr lang="en-US" sz="1100">
                <a:latin typeface="Century Gothic" panose="020B0502020202020204" pitchFamily="34" charset="0"/>
              </a:rPr>
              <a:t> </a:t>
            </a:r>
            <a:r>
              <a:rPr lang="en-US" sz="1100" err="1">
                <a:latin typeface="Century Gothic" panose="020B0502020202020204" pitchFamily="34" charset="0"/>
              </a:rPr>
              <a:t>asas</a:t>
            </a:r>
            <a:r>
              <a:rPr lang="en-US" sz="1100">
                <a:latin typeface="Century Gothic" panose="020B0502020202020204" pitchFamily="34" charset="0"/>
              </a:rPr>
              <a:t>  PAP yang </a:t>
            </a:r>
            <a:r>
              <a:rPr lang="en-US" sz="1100" err="1">
                <a:latin typeface="Century Gothic" panose="020B0502020202020204" pitchFamily="34" charset="0"/>
              </a:rPr>
              <a:t>bersesuaian</a:t>
            </a:r>
            <a:endParaRPr lang="en-US" sz="110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sz="1100">
                <a:latin typeface="Century Gothic" panose="020B0502020202020204" pitchFamily="34" charset="0"/>
              </a:rPr>
              <a:t> (</a:t>
            </a:r>
            <a:r>
              <a:rPr lang="en-US" sz="1100" err="1">
                <a:latin typeface="Century Gothic" panose="020B0502020202020204" pitchFamily="34" charset="0"/>
              </a:rPr>
              <a:t>jika</a:t>
            </a:r>
            <a:r>
              <a:rPr lang="en-US" sz="1100">
                <a:latin typeface="Century Gothic" panose="020B0502020202020204" pitchFamily="34" charset="0"/>
              </a:rPr>
              <a:t> </a:t>
            </a:r>
            <a:r>
              <a:rPr lang="en-US" sz="1100" err="1">
                <a:latin typeface="Century Gothic" panose="020B0502020202020204" pitchFamily="34" charset="0"/>
              </a:rPr>
              <a:t>diperlukan</a:t>
            </a:r>
            <a:r>
              <a:rPr lang="en-US" sz="1108"/>
              <a:t>)</a:t>
            </a:r>
            <a:endParaRPr lang="ms-MY" sz="1108"/>
          </a:p>
        </p:txBody>
      </p:sp>
      <p:sp>
        <p:nvSpPr>
          <p:cNvPr id="7" name="TextBox 6"/>
          <p:cNvSpPr txBox="1"/>
          <p:nvPr/>
        </p:nvSpPr>
        <p:spPr>
          <a:xfrm>
            <a:off x="4374173" y="5766289"/>
            <a:ext cx="554960" cy="248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Century Gothic" panose="020B0502020202020204" pitchFamily="34" charset="0"/>
              </a:rPr>
              <a:t>HODT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10100" y="5606561"/>
            <a:ext cx="2697774" cy="42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49" name="Down Arrow 48"/>
          <p:cNvSpPr/>
          <p:nvPr/>
        </p:nvSpPr>
        <p:spPr>
          <a:xfrm>
            <a:off x="5845420" y="4771292"/>
            <a:ext cx="106973" cy="21834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52" name="Down Arrow 51"/>
          <p:cNvSpPr/>
          <p:nvPr/>
        </p:nvSpPr>
        <p:spPr>
          <a:xfrm>
            <a:off x="4599843" y="5616820"/>
            <a:ext cx="45426" cy="13481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57" name="Down Arrow 56"/>
          <p:cNvSpPr/>
          <p:nvPr/>
        </p:nvSpPr>
        <p:spPr>
          <a:xfrm>
            <a:off x="7284428" y="5616820"/>
            <a:ext cx="46892" cy="13481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58" name="Down Arrow 57"/>
          <p:cNvSpPr/>
          <p:nvPr/>
        </p:nvSpPr>
        <p:spPr>
          <a:xfrm>
            <a:off x="5879124" y="5416062"/>
            <a:ext cx="121627" cy="19782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41434" y="3409553"/>
            <a:ext cx="3366695" cy="28700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HOPT </a:t>
            </a:r>
            <a:r>
              <a:rPr lang="en-US" sz="1400" b="1" u="sng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Berkenaan</a:t>
            </a: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u="sng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Menetapkan</a:t>
            </a: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u="sng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Opsyen</a:t>
            </a: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u="sng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penggunaan</a:t>
            </a: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reka bentuk  PAP:</a:t>
            </a:r>
          </a:p>
          <a:p>
            <a:pPr marL="158265" indent="-158265" algn="just"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reka bentuk PAP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sediada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yang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bersesuaian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tanpa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pindaan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58265" indent="-158265" algn="just"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reka bentuk PAP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sediada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dengan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pindaan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keluasan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lantai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bagi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menepati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keperluan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brif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projek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58265" indent="-158265" algn="just"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reka bentuk PAP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dengan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pindaan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fasad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yang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menepati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konteks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tempatan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selaras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dengan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kehendak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PBT.</a:t>
            </a:r>
          </a:p>
        </p:txBody>
      </p:sp>
      <p:sp>
        <p:nvSpPr>
          <p:cNvPr id="51" name="Down Arrow 50"/>
          <p:cNvSpPr/>
          <p:nvPr/>
        </p:nvSpPr>
        <p:spPr>
          <a:xfrm>
            <a:off x="5849815" y="2545373"/>
            <a:ext cx="99646" cy="23446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cxnSp>
        <p:nvCxnSpPr>
          <p:cNvPr id="10" name="Straight Arrow Connector 9"/>
          <p:cNvCxnSpPr>
            <a:cxnSpLocks/>
            <a:stCxn id="56" idx="2"/>
            <a:endCxn id="8" idx="0"/>
          </p:cNvCxnSpPr>
          <p:nvPr/>
        </p:nvCxnSpPr>
        <p:spPr>
          <a:xfrm>
            <a:off x="2024781" y="3228976"/>
            <a:ext cx="0" cy="180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82458" y="681318"/>
            <a:ext cx="23050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  <a:stCxn id="56" idx="1"/>
            <a:endCxn id="56" idx="1"/>
          </p:cNvCxnSpPr>
          <p:nvPr/>
        </p:nvCxnSpPr>
        <p:spPr>
          <a:xfrm>
            <a:off x="1076171" y="24893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708889" y="4025412"/>
            <a:ext cx="47786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4" name="TextBox 36"/>
          <p:cNvSpPr txBox="1">
            <a:spLocks noChangeArrowheads="1"/>
          </p:cNvSpPr>
          <p:nvPr/>
        </p:nvSpPr>
        <p:spPr bwMode="auto">
          <a:xfrm rot="5400000">
            <a:off x="6340383" y="2247649"/>
            <a:ext cx="3420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Peranan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Agensi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/ </a:t>
            </a:r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Kementerian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/MEA</a:t>
            </a:r>
          </a:p>
        </p:txBody>
      </p:sp>
      <p:sp>
        <p:nvSpPr>
          <p:cNvPr id="64545" name="TextBox 38"/>
          <p:cNvSpPr txBox="1">
            <a:spLocks noChangeArrowheads="1"/>
          </p:cNvSpPr>
          <p:nvPr/>
        </p:nvSpPr>
        <p:spPr bwMode="auto">
          <a:xfrm rot="5400000">
            <a:off x="7419638" y="5126340"/>
            <a:ext cx="1277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Peranan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JKR</a:t>
            </a:r>
          </a:p>
        </p:txBody>
      </p:sp>
      <p:sp>
        <p:nvSpPr>
          <p:cNvPr id="4096" name="Hexagon 4095"/>
          <p:cNvSpPr/>
          <p:nvPr/>
        </p:nvSpPr>
        <p:spPr>
          <a:xfrm rot="5400000">
            <a:off x="6797376" y="5105629"/>
            <a:ext cx="2500363" cy="31066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50" name="Hexagon 49"/>
          <p:cNvSpPr/>
          <p:nvPr/>
        </p:nvSpPr>
        <p:spPr>
          <a:xfrm rot="5400000">
            <a:off x="6386836" y="2200233"/>
            <a:ext cx="3344094" cy="30626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2">
                <a:solidFill>
                  <a:srgbClr val="CCFF99"/>
                </a:solidFill>
              </a:rPr>
              <a:t>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884128" y="4186604"/>
            <a:ext cx="2029557" cy="550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s-MY" sz="1000">
                <a:latin typeface="Century Gothic" panose="020B0502020202020204" pitchFamily="34" charset="0"/>
              </a:rPr>
              <a:t>PEJABAT KPKR / Cawangan Pengurusan Aset Bersepadu terima dan daftar projek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884128" y="3335215"/>
            <a:ext cx="2029557" cy="550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err="1">
                <a:latin typeface="Century Gothic" panose="020B0502020202020204" pitchFamily="34" charset="0"/>
              </a:rPr>
              <a:t>Agensi</a:t>
            </a:r>
            <a:r>
              <a:rPr lang="en-US" sz="1050">
                <a:latin typeface="Century Gothic" panose="020B0502020202020204" pitchFamily="34" charset="0"/>
              </a:rPr>
              <a:t>/</a:t>
            </a:r>
            <a:r>
              <a:rPr lang="en-US" sz="1050" err="1">
                <a:latin typeface="Century Gothic" panose="020B0502020202020204" pitchFamily="34" charset="0"/>
              </a:rPr>
              <a:t>Kementerian</a:t>
            </a:r>
            <a:r>
              <a:rPr lang="en-US" sz="1050">
                <a:latin typeface="Century Gothic" panose="020B0502020202020204" pitchFamily="34" charset="0"/>
              </a:rPr>
              <a:t>  </a:t>
            </a:r>
            <a:r>
              <a:rPr lang="en-US" sz="1050" err="1">
                <a:latin typeface="Century Gothic" panose="020B0502020202020204" pitchFamily="34" charset="0"/>
              </a:rPr>
              <a:t>serahkan</a:t>
            </a:r>
            <a:r>
              <a:rPr lang="en-US" sz="1050">
                <a:latin typeface="Century Gothic" panose="020B0502020202020204" pitchFamily="34" charset="0"/>
              </a:rPr>
              <a:t> </a:t>
            </a:r>
            <a:r>
              <a:rPr lang="en-US" sz="1050" err="1">
                <a:latin typeface="Century Gothic" panose="020B0502020202020204" pitchFamily="34" charset="0"/>
              </a:rPr>
              <a:t>kepada</a:t>
            </a:r>
            <a:r>
              <a:rPr lang="en-US" sz="1050">
                <a:latin typeface="Century Gothic" panose="020B0502020202020204" pitchFamily="34" charset="0"/>
              </a:rPr>
              <a:t> JKR </a:t>
            </a:r>
            <a:r>
              <a:rPr lang="en-US" sz="1050" err="1">
                <a:latin typeface="Century Gothic" panose="020B0502020202020204" pitchFamily="34" charset="0"/>
              </a:rPr>
              <a:t>untuk</a:t>
            </a:r>
            <a:r>
              <a:rPr lang="en-US" sz="1050">
                <a:latin typeface="Century Gothic" panose="020B0502020202020204" pitchFamily="34" charset="0"/>
              </a:rPr>
              <a:t> </a:t>
            </a:r>
            <a:r>
              <a:rPr lang="en-US" sz="1050" err="1">
                <a:latin typeface="Century Gothic" panose="020B0502020202020204" pitchFamily="34" charset="0"/>
              </a:rPr>
              <a:t>dilaksanakan</a:t>
            </a:r>
            <a:endParaRPr lang="ms-MY" sz="1050">
              <a:latin typeface="Century Gothic" panose="020B0502020202020204" pitchFamily="34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5845420" y="3886201"/>
            <a:ext cx="106973" cy="27842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71" name="Down Arrow 70"/>
          <p:cNvSpPr/>
          <p:nvPr/>
        </p:nvSpPr>
        <p:spPr>
          <a:xfrm>
            <a:off x="5845420" y="3119805"/>
            <a:ext cx="106973" cy="2183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/>
          </a:p>
        </p:txBody>
      </p:sp>
      <p:sp>
        <p:nvSpPr>
          <p:cNvPr id="46" name="Bent-Up Arrow 45"/>
          <p:cNvSpPr/>
          <p:nvPr/>
        </p:nvSpPr>
        <p:spPr>
          <a:xfrm rot="5400000">
            <a:off x="4859949" y="5764091"/>
            <a:ext cx="348762" cy="860181"/>
          </a:xfrm>
          <a:prstGeom prst="bentUpArrow">
            <a:avLst>
              <a:gd name="adj1" fmla="val 14842"/>
              <a:gd name="adj2" fmla="val 13955"/>
              <a:gd name="adj3" fmla="val 1603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4" name="Bent-Up Arrow 43"/>
          <p:cNvSpPr/>
          <p:nvPr/>
        </p:nvSpPr>
        <p:spPr>
          <a:xfrm rot="16200000" flipH="1">
            <a:off x="6725383" y="5761160"/>
            <a:ext cx="348762" cy="860180"/>
          </a:xfrm>
          <a:prstGeom prst="bentUpArrow">
            <a:avLst>
              <a:gd name="adj1" fmla="val 14842"/>
              <a:gd name="adj2" fmla="val 13955"/>
              <a:gd name="adj3" fmla="val 1603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662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81447" y="5772151"/>
            <a:ext cx="920445" cy="253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Century Gothic" panose="020B0502020202020204" pitchFamily="34" charset="0"/>
              </a:rPr>
              <a:t>JKR NEGERI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59479" y="6126332"/>
            <a:ext cx="1010195" cy="3848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TAMAT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(tender)</a:t>
            </a:r>
            <a:endParaRPr lang="en-MY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D95A7AF5-0CCC-4657-8C5C-A41D6B99D8CA}"/>
              </a:ext>
            </a:extLst>
          </p:cNvPr>
          <p:cNvCxnSpPr>
            <a:cxnSpLocks/>
          </p:cNvCxnSpPr>
          <p:nvPr/>
        </p:nvCxnSpPr>
        <p:spPr>
          <a:xfrm>
            <a:off x="3708130" y="5224805"/>
            <a:ext cx="821375" cy="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051914" y="634158"/>
            <a:ext cx="218782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MY" altLang="en-US" b="1" dirty="0">
                <a:solidFill>
                  <a:schemeClr val="accent2"/>
                </a:solidFill>
                <a:latin typeface="Century Gothic" pitchFamily="34" charset="0"/>
              </a:rPr>
              <a:t>6 - 9 BULAN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624" y="1163662"/>
            <a:ext cx="6564923" cy="22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ms-MY" sz="1015" b="1" dirty="0">
              <a:ln w="1841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ms-MY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FASA PRA-PEMBINAAN (KONVENSIONAL - PAP)</a:t>
            </a:r>
          </a:p>
          <a:p>
            <a:pPr algn="ctr">
              <a:spcBef>
                <a:spcPct val="20000"/>
              </a:spcBef>
              <a:defRPr/>
            </a:pPr>
            <a:endParaRPr lang="ms-MY" sz="1015" b="1" dirty="0">
              <a:ln w="1841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9637" name="TextBox 24"/>
          <p:cNvSpPr txBox="1">
            <a:spLocks noChangeArrowheads="1"/>
          </p:cNvSpPr>
          <p:nvPr/>
        </p:nvSpPr>
        <p:spPr bwMode="auto">
          <a:xfrm>
            <a:off x="-70339" y="1862060"/>
            <a:ext cx="199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PENERIMAAN &amp; STRATEGI PELAKSANAAN PROJEK</a:t>
            </a:r>
          </a:p>
        </p:txBody>
      </p:sp>
      <p:sp>
        <p:nvSpPr>
          <p:cNvPr id="69638" name="TextBox 27"/>
          <p:cNvSpPr txBox="1">
            <a:spLocks noChangeArrowheads="1"/>
          </p:cNvSpPr>
          <p:nvPr/>
        </p:nvSpPr>
        <p:spPr bwMode="auto">
          <a:xfrm>
            <a:off x="974933" y="2331893"/>
            <a:ext cx="1793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PERANCANGAN</a:t>
            </a:r>
            <a:endParaRPr lang="en-MY" altLang="en-US" sz="1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9639" name="TextBox 33"/>
          <p:cNvSpPr txBox="1">
            <a:spLocks noChangeArrowheads="1"/>
          </p:cNvSpPr>
          <p:nvPr/>
        </p:nvSpPr>
        <p:spPr bwMode="auto">
          <a:xfrm>
            <a:off x="5512045" y="4719902"/>
            <a:ext cx="1362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PEROLEHAN</a:t>
            </a:r>
            <a:endParaRPr lang="en-MY" altLang="en-US" sz="1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9640" name="TextBox 42"/>
          <p:cNvSpPr txBox="1">
            <a:spLocks noChangeArrowheads="1"/>
          </p:cNvSpPr>
          <p:nvPr/>
        </p:nvSpPr>
        <p:spPr bwMode="auto">
          <a:xfrm>
            <a:off x="2293080" y="3241630"/>
            <a:ext cx="1273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REKABENTUK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786304" y="998259"/>
            <a:ext cx="6597162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Decision 51"/>
          <p:cNvSpPr/>
          <p:nvPr/>
        </p:nvSpPr>
        <p:spPr>
          <a:xfrm>
            <a:off x="1697503" y="1425338"/>
            <a:ext cx="348762" cy="329711"/>
          </a:xfrm>
          <a:prstGeom prst="flowChartDecisi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69643" name="TextBox 55"/>
          <p:cNvSpPr txBox="1">
            <a:spLocks noChangeArrowheads="1"/>
          </p:cNvSpPr>
          <p:nvPr/>
        </p:nvSpPr>
        <p:spPr bwMode="auto">
          <a:xfrm>
            <a:off x="1068999" y="1451693"/>
            <a:ext cx="7173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33894" y="5022262"/>
            <a:ext cx="454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SST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164266" y="1638879"/>
            <a:ext cx="29308" cy="41244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TextBox 2"/>
          <p:cNvSpPr txBox="1">
            <a:spLocks noChangeArrowheads="1"/>
          </p:cNvSpPr>
          <p:nvPr/>
        </p:nvSpPr>
        <p:spPr bwMode="auto">
          <a:xfrm>
            <a:off x="269632" y="103142"/>
            <a:ext cx="87999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accent1"/>
                </a:solidFill>
                <a:latin typeface="Century Gothic" pitchFamily="34" charset="0"/>
                <a:cs typeface="Arial" charset="0"/>
              </a:rPr>
              <a:t>TEMPOH FASA PRA-PEMBINAAN PROJEK YANG MENGGUNAKAN REKA BENTUK PAP</a:t>
            </a:r>
            <a:endParaRPr lang="en-MY" altLang="en-US" sz="2000" b="1" dirty="0">
              <a:solidFill>
                <a:schemeClr val="accent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9647" name="TextBox 61"/>
          <p:cNvSpPr txBox="1">
            <a:spLocks noChangeArrowheads="1"/>
          </p:cNvSpPr>
          <p:nvPr/>
        </p:nvSpPr>
        <p:spPr bwMode="auto">
          <a:xfrm>
            <a:off x="111370" y="5530515"/>
            <a:ext cx="8751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Nota: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ms-MY" altLang="en-US" sz="1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Proses melaksanakan kerja ukur tapak, </a:t>
            </a:r>
            <a:r>
              <a:rPr lang="ms-MY" altLang="en-US" sz="1400" i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soil test</a:t>
            </a:r>
            <a:r>
              <a:rPr lang="ms-MY" altLang="en-US" sz="1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, reka bentuk kerja luar bangunan dan pengemukaan kelulusan PBT perlu dilakukan ke atas setiap projek.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ms-MY" altLang="en-US" sz="1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Tempoh  di atas tidak termasuk proses VM (value management) oleh KHEE.</a:t>
            </a:r>
            <a:endParaRPr lang="en-MY" altLang="en-US" sz="1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74228" y="1951164"/>
            <a:ext cx="696057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MY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18 HARI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6542" y="2335150"/>
            <a:ext cx="125143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39 HARI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6746" y="3232710"/>
            <a:ext cx="359752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72 HARI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66746" y="3618062"/>
            <a:ext cx="248382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60 HARI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37688" y="3986602"/>
            <a:ext cx="1626577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40 HARI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36728" y="4712515"/>
            <a:ext cx="174673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65 HARI</a:t>
            </a:r>
          </a:p>
        </p:txBody>
      </p:sp>
      <p:sp>
        <p:nvSpPr>
          <p:cNvPr id="65" name="Flowchart: Decision 64"/>
          <p:cNvSpPr/>
          <p:nvPr/>
        </p:nvSpPr>
        <p:spPr>
          <a:xfrm>
            <a:off x="8202975" y="5010886"/>
            <a:ext cx="330919" cy="330531"/>
          </a:xfrm>
          <a:prstGeom prst="flowChartDecisi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dirty="0"/>
              <a:t>              </a:t>
            </a:r>
          </a:p>
        </p:txBody>
      </p:sp>
      <p:sp>
        <p:nvSpPr>
          <p:cNvPr id="69658" name="TextBox 27"/>
          <p:cNvSpPr txBox="1">
            <a:spLocks noChangeArrowheads="1"/>
          </p:cNvSpPr>
          <p:nvPr/>
        </p:nvSpPr>
        <p:spPr bwMode="auto">
          <a:xfrm>
            <a:off x="1360593" y="2603244"/>
            <a:ext cx="2425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UKUR TAPAK</a:t>
            </a:r>
          </a:p>
          <a:p>
            <a:pPr algn="r"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PELAN SUSUNATUR KONSEP</a:t>
            </a:r>
          </a:p>
          <a:p>
            <a:pPr algn="r"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SIASATAN TANAH/ SI</a:t>
            </a:r>
          </a:p>
        </p:txBody>
      </p:sp>
      <p:sp>
        <p:nvSpPr>
          <p:cNvPr id="69659" name="TextBox 27"/>
          <p:cNvSpPr txBox="1">
            <a:spLocks noChangeArrowheads="1"/>
          </p:cNvSpPr>
          <p:nvPr/>
        </p:nvSpPr>
        <p:spPr bwMode="auto">
          <a:xfrm>
            <a:off x="3509597" y="3945737"/>
            <a:ext cx="1948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RB PELAN TAPAK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RB CERUCUK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RB KERJA LUAR BGN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RB KERJA INFRA/UTILITI</a:t>
            </a:r>
          </a:p>
        </p:txBody>
      </p:sp>
      <p:sp>
        <p:nvSpPr>
          <p:cNvPr id="69660" name="TextBox 27"/>
          <p:cNvSpPr txBox="1">
            <a:spLocks noChangeArrowheads="1"/>
          </p:cNvSpPr>
          <p:nvPr/>
        </p:nvSpPr>
        <p:spPr bwMode="auto">
          <a:xfrm>
            <a:off x="5458558" y="4249326"/>
            <a:ext cx="3197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PERMOHONAN KM KE PBT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PENYEDIAAN DOKUMEN TENDER &amp; BQ</a:t>
            </a:r>
          </a:p>
        </p:txBody>
      </p:sp>
      <p:sp>
        <p:nvSpPr>
          <p:cNvPr id="69661" name="TextBox 27"/>
          <p:cNvSpPr txBox="1">
            <a:spLocks noChangeArrowheads="1"/>
          </p:cNvSpPr>
          <p:nvPr/>
        </p:nvSpPr>
        <p:spPr bwMode="auto">
          <a:xfrm>
            <a:off x="6585439" y="5107136"/>
            <a:ext cx="2277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PENILAIAN  TENDER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PENGESAHAN PERUNTUKAN</a:t>
            </a:r>
          </a:p>
        </p:txBody>
      </p:sp>
      <p:sp>
        <p:nvSpPr>
          <p:cNvPr id="37" name="Pentagon 36"/>
          <p:cNvSpPr/>
          <p:nvPr/>
        </p:nvSpPr>
        <p:spPr>
          <a:xfrm>
            <a:off x="6844198" y="5573853"/>
            <a:ext cx="319454" cy="217405"/>
          </a:xfrm>
          <a:prstGeom prst="homePlate">
            <a:avLst/>
          </a:prstGeom>
          <a:solidFill>
            <a:srgbClr val="FF0000">
              <a:alpha val="4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69663" name="TextBox 37"/>
          <p:cNvSpPr txBox="1">
            <a:spLocks noChangeArrowheads="1"/>
          </p:cNvSpPr>
          <p:nvPr/>
        </p:nvSpPr>
        <p:spPr bwMode="auto">
          <a:xfrm>
            <a:off x="5495193" y="5531685"/>
            <a:ext cx="1460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MY" altLang="en-US" sz="1400" b="1" dirty="0">
                <a:solidFill>
                  <a:srgbClr val="FF0000"/>
                </a:solidFill>
                <a:latin typeface="Century Gothic" pitchFamily="34" charset="0"/>
              </a:rPr>
              <a:t>IKLAN TENDER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836127" y="1795388"/>
            <a:ext cx="5301762" cy="10258"/>
          </a:xfrm>
          <a:prstGeom prst="straightConnector1">
            <a:avLst/>
          </a:prstGeom>
          <a:ln w="3175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099413" y="1448823"/>
            <a:ext cx="2186354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MY" altLang="en-US" sz="12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≈ 6 </a:t>
            </a:r>
            <a:r>
              <a:rPr lang="en-MY" altLang="en-US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BULAN</a:t>
            </a:r>
            <a:endParaRPr lang="en-MY" altLang="en-US" sz="12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B8DD476-620C-4808-8CA1-B6B662EC6B58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38" name="Content Placeholder 2">
              <a:extLst>
                <a:ext uri="{FF2B5EF4-FFF2-40B4-BE49-F238E27FC236}">
                  <a16:creationId xmlns="" xmlns:a16="http://schemas.microsoft.com/office/drawing/2014/main" id="{09A2B416-8982-4403-BAF5-6B65E8F238E2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39" name="Google Shape;171;p22" descr="Jkrlogo1">
              <a:extLst>
                <a:ext uri="{FF2B5EF4-FFF2-40B4-BE49-F238E27FC236}">
                  <a16:creationId xmlns="" xmlns:a16="http://schemas.microsoft.com/office/drawing/2014/main" id="{EE0C65BD-080F-4C82-827B-7D2D0255CAA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4560918-F661-441E-B0BC-E87C2E51C20A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5025F355-6ED3-4DAB-907E-B20E021AA0E0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BE434D53-6960-4A99-B9B3-C07995A8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5605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 bwMode="auto">
          <a:xfrm>
            <a:off x="433314" y="2137012"/>
            <a:ext cx="8277371" cy="3650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Brif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projek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yang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lengkap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disahkan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dari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pelanggan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Peruntukan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yang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telah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disahkan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dari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pelanggan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Value management (VM)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telah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selesai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dilaksanakan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oleh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pelanggan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ukur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tapak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telah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siap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disediakan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oleh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Juru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Ukur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Bertauliah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diperolehi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dari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pelanggan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Tapak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projek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tersedia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dengan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kemudahan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utiliti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Projek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terdiri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dari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penggunaan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jenis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reka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bentuk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PAP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sahaja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tanpa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penggunaan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gabungan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jenis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reka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bentuk</a:t>
            </a:r>
            <a:r>
              <a:rPr lang="en-US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lain.</a:t>
            </a: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Tapak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projek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bebas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dari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halangan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contoh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tiada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setinggan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dan lain-lain)</a:t>
            </a:r>
          </a:p>
          <a:p>
            <a:pPr marL="342900" indent="-342900" algn="just">
              <a:spcBef>
                <a:spcPts val="554"/>
              </a:spcBef>
              <a:spcAft>
                <a:spcPts val="554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Rekabentuk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PAP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tanpa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pindaan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846" y="244770"/>
            <a:ext cx="8155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5"/>
              </a:spcAft>
              <a:buClr>
                <a:srgbClr val="8AC6CD"/>
              </a:buClr>
            </a:pPr>
            <a:r>
              <a:rPr lang="ms-MY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SYARAT-SYARAT</a:t>
            </a:r>
            <a:r>
              <a:rPr lang="ms-MY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YANG PERLU DIPATUHI BAGI PELAKSANAAN PROJEK YANG MENGGUNAKAN REKA BENTUK PRE-APPROVED PLANS(PAP) UNTUK DITENDER DALAM MASA </a:t>
            </a:r>
            <a:r>
              <a:rPr lang="ms-MY" altLang="en-US" sz="2400" b="1" dirty="0">
                <a:solidFill>
                  <a:srgbClr val="FF0000"/>
                </a:solidFill>
                <a:latin typeface="Century Gothic" pitchFamily="34" charset="0"/>
              </a:rPr>
              <a:t>6 BULAN: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B3DD88-53FB-490F-82F1-9B7F19D35BA4}"/>
              </a:ext>
            </a:extLst>
          </p:cNvPr>
          <p:cNvGrpSpPr/>
          <p:nvPr/>
        </p:nvGrpSpPr>
        <p:grpSpPr>
          <a:xfrm>
            <a:off x="2818006" y="6120300"/>
            <a:ext cx="6251563" cy="704850"/>
            <a:chOff x="2818006" y="6109667"/>
            <a:chExt cx="6251563" cy="704850"/>
          </a:xfrm>
        </p:grpSpPr>
        <p:sp>
          <p:nvSpPr>
            <p:cNvPr id="11" name="Content Placeholder 2">
              <a:extLst>
                <a:ext uri="{FF2B5EF4-FFF2-40B4-BE49-F238E27FC236}">
                  <a16:creationId xmlns="" xmlns:a16="http://schemas.microsoft.com/office/drawing/2014/main" id="{A83DED78-B060-4B30-8F10-824CE162BC25}"/>
                </a:ext>
              </a:extLst>
            </p:cNvPr>
            <p:cNvSpPr txBox="1">
              <a:spLocks/>
            </p:cNvSpPr>
            <p:nvPr/>
          </p:nvSpPr>
          <p:spPr>
            <a:xfrm>
              <a:off x="2818006" y="6335622"/>
              <a:ext cx="4095009" cy="2313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1185" indent="0">
                <a:buNone/>
                <a:defRPr/>
              </a:pPr>
              <a:r>
                <a:rPr lang="ms-MY" altLang="en-US" sz="831" kern="2500" spc="554" dirty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rial" charset="0"/>
                </a:rPr>
                <a:t>JABATAN KERJA RAYA MALAYSIA</a:t>
              </a:r>
            </a:p>
            <a:p>
              <a:pPr marL="660905" indent="-329720">
                <a:defRPr/>
              </a:pPr>
              <a:endParaRPr lang="en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>
                <a:buFont typeface="Wingdings" panose="05000000000000000000" pitchFamily="2" charset="2"/>
                <a:buChar char="§"/>
                <a:defRPr/>
              </a:pPr>
              <a:endParaRPr lang="ms-MY" altLang="en-US" sz="831" kern="2500" spc="554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pic>
          <p:nvPicPr>
            <p:cNvPr id="18" name="Google Shape;171;p22" descr="Jkrlogo1">
              <a:extLst>
                <a:ext uri="{FF2B5EF4-FFF2-40B4-BE49-F238E27FC236}">
                  <a16:creationId xmlns="" xmlns:a16="http://schemas.microsoft.com/office/drawing/2014/main" id="{38D26856-E084-4621-BE56-55A9D3DDBE8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306" y="6109667"/>
              <a:ext cx="95726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72ED168-0655-405E-A5E4-A0F1BA40A9E9}"/>
                </a:ext>
              </a:extLst>
            </p:cNvPr>
            <p:cNvSpPr/>
            <p:nvPr/>
          </p:nvSpPr>
          <p:spPr>
            <a:xfrm>
              <a:off x="3289882" y="6543986"/>
              <a:ext cx="3476847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B3C746A-83B5-4363-A29E-B87E8A095A95}"/>
                </a:ext>
              </a:extLst>
            </p:cNvPr>
            <p:cNvSpPr/>
            <p:nvPr/>
          </p:nvSpPr>
          <p:spPr>
            <a:xfrm>
              <a:off x="3289879" y="6580962"/>
              <a:ext cx="3476847" cy="45719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5FB2A69-DB70-4266-8DA2-122399131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72" y="6109667"/>
              <a:ext cx="1417661" cy="63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4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4510</TotalTime>
  <Words>934</Words>
  <Application>Microsoft Office PowerPoint</Application>
  <PresentationFormat>On-screen Show (4:3)</PresentationFormat>
  <Paragraphs>289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430</cp:revision>
  <cp:lastPrinted>2020-02-26T07:10:21Z</cp:lastPrinted>
  <dcterms:created xsi:type="dcterms:W3CDTF">2018-04-24T04:53:07Z</dcterms:created>
  <dcterms:modified xsi:type="dcterms:W3CDTF">2020-08-18T08:13:38Z</dcterms:modified>
</cp:coreProperties>
</file>