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56" r:id="rId4"/>
    <p:sldId id="267" r:id="rId5"/>
    <p:sldId id="264" r:id="rId6"/>
    <p:sldId id="268" r:id="rId7"/>
    <p:sldId id="269" r:id="rId8"/>
    <p:sldId id="270" r:id="rId9"/>
    <p:sldId id="275" r:id="rId10"/>
    <p:sldId id="271" r:id="rId11"/>
    <p:sldId id="272" r:id="rId12"/>
    <p:sldId id="273" r:id="rId13"/>
    <p:sldId id="274" r:id="rId14"/>
    <p:sldId id="265" r:id="rId15"/>
    <p:sldId id="257" r:id="rId16"/>
    <p:sldId id="258" r:id="rId17"/>
    <p:sldId id="259" r:id="rId18"/>
    <p:sldId id="260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E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C10-29A4-4AA9-A282-D26DB1388F1F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8B3A-1A6C-4FB4-BB96-EAC5F2F7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96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C10-29A4-4AA9-A282-D26DB1388F1F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8B3A-1A6C-4FB4-BB96-EAC5F2F7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8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C10-29A4-4AA9-A282-D26DB1388F1F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8B3A-1A6C-4FB4-BB96-EAC5F2F7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84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C10-29A4-4AA9-A282-D26DB1388F1F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8B3A-1A6C-4FB4-BB96-EAC5F2F7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C10-29A4-4AA9-A282-D26DB1388F1F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8B3A-1A6C-4FB4-BB96-EAC5F2F7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6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C10-29A4-4AA9-A282-D26DB1388F1F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8B3A-1A6C-4FB4-BB96-EAC5F2F7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26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C10-29A4-4AA9-A282-D26DB1388F1F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8B3A-1A6C-4FB4-BB96-EAC5F2F7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5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C10-29A4-4AA9-A282-D26DB1388F1F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8B3A-1A6C-4FB4-BB96-EAC5F2F7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5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C10-29A4-4AA9-A282-D26DB1388F1F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8B3A-1A6C-4FB4-BB96-EAC5F2F7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78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C10-29A4-4AA9-A282-D26DB1388F1F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8B3A-1A6C-4FB4-BB96-EAC5F2F7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3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1C10-29A4-4AA9-A282-D26DB1388F1F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8B3A-1A6C-4FB4-BB96-EAC5F2F7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00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31C10-29A4-4AA9-A282-D26DB1388F1F}" type="datetimeFigureOut">
              <a:rPr lang="en-US" smtClean="0"/>
              <a:t>10/20/2017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68B3A-1A6C-4FB4-BB96-EAC5F2F7C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SenaraiProjek%20Lestari.xlsx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DATABASE%20PROGRAM%20LESTARI.xls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1.-EMTC-APR-2017%20(1).pdf" TargetMode="External"/><Relationship Id="rId4" Type="http://schemas.openxmlformats.org/officeDocument/2006/relationships/hyperlink" Target="surat%20mohon%20nama%20calon%20latihan%20kompetensi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895" y="1549817"/>
            <a:ext cx="10166888" cy="3812581"/>
          </a:xfr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r>
              <a:rPr lang="en-US" b="1" dirty="0"/>
              <a:t>PEGAWAI PENYELARAS PEMBANGUNAN LESTARI (MPPPL) </a:t>
            </a:r>
            <a:br>
              <a:rPr lang="en-US" b="1" dirty="0"/>
            </a:br>
            <a:r>
              <a:rPr lang="en-US" b="1" dirty="0"/>
              <a:t>BIL.1/2017</a:t>
            </a:r>
            <a:br>
              <a:rPr lang="en-US" b="1" dirty="0"/>
            </a:br>
            <a:r>
              <a:rPr lang="en-US" b="1" dirty="0"/>
              <a:t>29 MAC 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3337" y="793497"/>
            <a:ext cx="6077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MESYUARAT</a:t>
            </a:r>
          </a:p>
        </p:txBody>
      </p:sp>
    </p:spTree>
    <p:extLst>
      <p:ext uri="{BB962C8B-B14F-4D97-AF65-F5344CB8AC3E}">
        <p14:creationId xmlns:p14="http://schemas.microsoft.com/office/powerpoint/2010/main" val="1620062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Certified Energy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168" y="1448434"/>
            <a:ext cx="5565852" cy="51581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err="1"/>
              <a:t>Kelayakan</a:t>
            </a:r>
            <a:endParaRPr lang="en-US" b="1" u="sng" dirty="0"/>
          </a:p>
          <a:p>
            <a:r>
              <a:rPr lang="en-US" dirty="0" err="1"/>
              <a:t>Kerakyatan</a:t>
            </a:r>
            <a:r>
              <a:rPr lang="en-US" dirty="0"/>
              <a:t>: Malaysia</a:t>
            </a:r>
          </a:p>
          <a:p>
            <a:r>
              <a:rPr lang="en-US" dirty="0" err="1"/>
              <a:t>Umur</a:t>
            </a:r>
            <a:r>
              <a:rPr lang="en-US" dirty="0"/>
              <a:t>: Minima 23 </a:t>
            </a:r>
            <a:r>
              <a:rPr lang="en-US" dirty="0" err="1"/>
              <a:t>Tahun</a:t>
            </a:r>
            <a:endParaRPr lang="en-US" dirty="0"/>
          </a:p>
          <a:p>
            <a:r>
              <a:rPr lang="en-US" dirty="0"/>
              <a:t>Yuran:RM4,400 (</a:t>
            </a:r>
            <a:r>
              <a:rPr lang="en-US" dirty="0" err="1"/>
              <a:t>pendaftaran</a:t>
            </a:r>
            <a:r>
              <a:rPr lang="en-US" dirty="0"/>
              <a:t> </a:t>
            </a:r>
            <a:r>
              <a:rPr lang="en-US" dirty="0" err="1"/>
              <a:t>sebulan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kursus</a:t>
            </a:r>
            <a:r>
              <a:rPr lang="en-US" dirty="0"/>
              <a:t>)</a:t>
            </a:r>
          </a:p>
          <a:p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: </a:t>
            </a:r>
            <a:r>
              <a:rPr lang="en-US" dirty="0" err="1"/>
              <a:t>Jurutera</a:t>
            </a:r>
            <a:r>
              <a:rPr lang="en-US" dirty="0"/>
              <a:t> Professional </a:t>
            </a:r>
            <a:r>
              <a:rPr lang="en-US" dirty="0" err="1"/>
              <a:t>berdaftar</a:t>
            </a:r>
            <a:r>
              <a:rPr lang="en-US" dirty="0"/>
              <a:t>; 6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ATAU</a:t>
            </a:r>
          </a:p>
          <a:p>
            <a:r>
              <a:rPr lang="en-US" dirty="0" err="1"/>
              <a:t>Sarjana</a:t>
            </a:r>
            <a:r>
              <a:rPr lang="en-US" dirty="0"/>
              <a:t> Muda </a:t>
            </a:r>
            <a:r>
              <a:rPr lang="en-US" dirty="0" err="1"/>
              <a:t>kejuruteraan</a:t>
            </a:r>
            <a:r>
              <a:rPr lang="en-US" dirty="0"/>
              <a:t>; 1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ATAU</a:t>
            </a:r>
          </a:p>
          <a:p>
            <a:r>
              <a:rPr lang="en-US" dirty="0" err="1"/>
              <a:t>Sijil</a:t>
            </a:r>
            <a:r>
              <a:rPr lang="en-US" dirty="0"/>
              <a:t> Kompetensi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Suruhanjaya</a:t>
            </a:r>
            <a:r>
              <a:rPr lang="en-US" dirty="0"/>
              <a:t> Tenaga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Jurutera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; 9 </a:t>
            </a:r>
            <a:r>
              <a:rPr lang="en-US" dirty="0" err="1"/>
              <a:t>bulan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berkaitan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956502" y="1825625"/>
            <a:ext cx="64993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096000" y="1825625"/>
            <a:ext cx="5902729" cy="47705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err="1"/>
              <a:t>Tarikh</a:t>
            </a:r>
            <a:r>
              <a:rPr lang="en-US" sz="1600" dirty="0"/>
              <a:t> </a:t>
            </a:r>
            <a:r>
              <a:rPr lang="en-US" sz="1600" dirty="0" err="1"/>
              <a:t>Kursus</a:t>
            </a:r>
            <a:r>
              <a:rPr lang="en-US" sz="1600" dirty="0"/>
              <a:t>: 16 – 20 APRIL 2017 / 15 – 19 OCTOBER 2017 (UTM, JB)</a:t>
            </a:r>
          </a:p>
          <a:p>
            <a:r>
              <a:rPr lang="en-US" sz="1600" dirty="0"/>
              <a:t>COURSE OUTLINE: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Day 1: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Introduction to AEMAS &amp; Presentation on Global &amp; Local Energy </a:t>
            </a:r>
            <a:r>
              <a:rPr lang="en-US" sz="1600" dirty="0" err="1"/>
              <a:t>Trends;Energy</a:t>
            </a:r>
            <a:r>
              <a:rPr lang="en-US" sz="1600" dirty="0"/>
              <a:t> Efficiency Standards &amp; </a:t>
            </a:r>
            <a:r>
              <a:rPr lang="en-US" sz="1600" dirty="0" err="1"/>
              <a:t>Labelling;Energy</a:t>
            </a:r>
            <a:r>
              <a:rPr lang="en-US" sz="1600" dirty="0"/>
              <a:t> Policies &amp; Legislations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Introduction to Sustainable Energy Management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Day 2: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Setting Up a Sustainable Energy Management System</a:t>
            </a:r>
          </a:p>
          <a:p>
            <a:r>
              <a:rPr lang="en-US" sz="1600" dirty="0"/>
              <a:t>Day 3: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Managing Activities in Sustainable Energy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Group Project Discussion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Day 4: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Fundamentals of Electrical </a:t>
            </a:r>
            <a:r>
              <a:rPr lang="en-US" sz="1600" dirty="0" err="1"/>
              <a:t>System;Understanding</a:t>
            </a:r>
            <a:r>
              <a:rPr lang="en-US" sz="1600" dirty="0"/>
              <a:t> of Energy Pricing and Electricity </a:t>
            </a:r>
            <a:r>
              <a:rPr lang="en-US" sz="1600" dirty="0" err="1"/>
              <a:t>Bills;Introduction</a:t>
            </a:r>
            <a:r>
              <a:rPr lang="en-US" sz="1600" dirty="0"/>
              <a:t> to Energy Audit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Energy Efficiency and Conservation Potentials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Day 5: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Theoretical 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Team Project Presentation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4222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Certified Building Auto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u="sng" dirty="0"/>
              <a:t>Kelayakan:</a:t>
            </a:r>
          </a:p>
          <a:p>
            <a:r>
              <a:rPr lang="fi-FI" dirty="0"/>
              <a:t>Pengalaman bekerja : Sarjana Muda Kejuruteraan atau lain-lain bidang pembinaan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49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Indoor Air Quality Assessor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u="sng" dirty="0" err="1"/>
              <a:t>Kelayakan</a:t>
            </a:r>
            <a:r>
              <a:rPr lang="en-US" b="1" u="sng" dirty="0"/>
              <a:t>:</a:t>
            </a:r>
          </a:p>
          <a:p>
            <a:r>
              <a:rPr lang="en-US" dirty="0" err="1"/>
              <a:t>Pilihan</a:t>
            </a:r>
            <a:r>
              <a:rPr lang="en-US" dirty="0"/>
              <a:t> 1) </a:t>
            </a:r>
            <a:r>
              <a:rPr lang="en-US" dirty="0" err="1"/>
              <a:t>Penilai</a:t>
            </a:r>
            <a:r>
              <a:rPr lang="en-US" dirty="0"/>
              <a:t> </a:t>
            </a:r>
            <a:r>
              <a:rPr lang="en-US" dirty="0" err="1"/>
              <a:t>berdaftar</a:t>
            </a:r>
            <a:r>
              <a:rPr lang="en-US" dirty="0"/>
              <a:t>;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menghadiri</a:t>
            </a:r>
            <a:r>
              <a:rPr lang="en-US" dirty="0"/>
              <a:t> </a:t>
            </a:r>
            <a:r>
              <a:rPr lang="en-US" dirty="0" err="1"/>
              <a:t>Kursus</a:t>
            </a:r>
            <a:r>
              <a:rPr lang="en-US" dirty="0"/>
              <a:t> </a:t>
            </a:r>
            <a:r>
              <a:rPr lang="en-US" dirty="0" err="1"/>
              <a:t>Penilai</a:t>
            </a:r>
            <a:r>
              <a:rPr lang="en-US" dirty="0"/>
              <a:t> IAQ; </a:t>
            </a:r>
            <a:r>
              <a:rPr lang="en-US" dirty="0" err="1"/>
              <a:t>Pernah</a:t>
            </a:r>
            <a:r>
              <a:rPr lang="en-US" dirty="0"/>
              <a:t> lulus </a:t>
            </a:r>
            <a:r>
              <a:rPr lang="en-US" dirty="0" err="1"/>
              <a:t>peperiksaan</a:t>
            </a:r>
            <a:r>
              <a:rPr lang="en-US" dirty="0"/>
              <a:t> IAQ yang </a:t>
            </a:r>
            <a:r>
              <a:rPr lang="en-US" dirty="0" err="1"/>
              <a:t>dianjurkan</a:t>
            </a:r>
            <a:r>
              <a:rPr lang="en-US" dirty="0"/>
              <a:t> NIOSH</a:t>
            </a:r>
          </a:p>
          <a:p>
            <a:r>
              <a:rPr lang="en-US" dirty="0" err="1"/>
              <a:t>Pilihan</a:t>
            </a:r>
            <a:r>
              <a:rPr lang="en-US" dirty="0"/>
              <a:t> 2) HT1 </a:t>
            </a:r>
            <a:r>
              <a:rPr lang="en-US" dirty="0" err="1"/>
              <a:t>berdaftar</a:t>
            </a:r>
            <a:r>
              <a:rPr lang="en-US" dirty="0"/>
              <a:t>;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menghadiri</a:t>
            </a:r>
            <a:r>
              <a:rPr lang="en-US" dirty="0"/>
              <a:t> </a:t>
            </a:r>
            <a:r>
              <a:rPr lang="en-US" dirty="0" err="1"/>
              <a:t>kursus</a:t>
            </a:r>
            <a:r>
              <a:rPr lang="en-US" dirty="0"/>
              <a:t> </a:t>
            </a:r>
            <a:r>
              <a:rPr lang="en-US" dirty="0" err="1"/>
              <a:t>Penilai</a:t>
            </a:r>
            <a:r>
              <a:rPr lang="en-US" dirty="0"/>
              <a:t> IAQ; lulus </a:t>
            </a:r>
            <a:r>
              <a:rPr lang="en-US" dirty="0" err="1"/>
              <a:t>peperiksaan</a:t>
            </a:r>
            <a:r>
              <a:rPr lang="en-US" dirty="0"/>
              <a:t> IAQ yang </a:t>
            </a:r>
            <a:r>
              <a:rPr lang="en-US" dirty="0" err="1"/>
              <a:t>dianjurkan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NIOSH</a:t>
            </a:r>
          </a:p>
          <a:p>
            <a:r>
              <a:rPr lang="en-US" dirty="0" err="1"/>
              <a:t>Pilihan</a:t>
            </a:r>
            <a:r>
              <a:rPr lang="en-US" dirty="0"/>
              <a:t> 3) </a:t>
            </a:r>
            <a:r>
              <a:rPr lang="en-US" dirty="0" err="1"/>
              <a:t>Memiliki</a:t>
            </a:r>
            <a:r>
              <a:rPr lang="en-US" dirty="0"/>
              <a:t> Diploma </a:t>
            </a:r>
            <a:r>
              <a:rPr lang="en-US" dirty="0" err="1"/>
              <a:t>dalam</a:t>
            </a:r>
            <a:r>
              <a:rPr lang="en-US" dirty="0"/>
              <a:t> Pure/Applied Science;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menghadiri</a:t>
            </a:r>
            <a:r>
              <a:rPr lang="en-US" dirty="0"/>
              <a:t> </a:t>
            </a:r>
            <a:r>
              <a:rPr lang="en-US" dirty="0" err="1"/>
              <a:t>kursus</a:t>
            </a:r>
            <a:r>
              <a:rPr lang="en-US" dirty="0"/>
              <a:t> </a:t>
            </a:r>
            <a:r>
              <a:rPr lang="en-US" dirty="0" err="1"/>
              <a:t>Penilai</a:t>
            </a:r>
            <a:r>
              <a:rPr lang="en-US" dirty="0"/>
              <a:t> IAQ; lulus </a:t>
            </a:r>
            <a:r>
              <a:rPr lang="en-US" dirty="0" err="1"/>
              <a:t>peperiksaan</a:t>
            </a:r>
            <a:r>
              <a:rPr lang="en-US" dirty="0"/>
              <a:t> IAQ yang </a:t>
            </a:r>
            <a:r>
              <a:rPr lang="en-US" dirty="0" err="1"/>
              <a:t>dianjurkan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NIOSH;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sekurang-kurangnya</a:t>
            </a:r>
            <a:r>
              <a:rPr lang="en-US" dirty="0"/>
              <a:t> 1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Occupational Hygiene</a:t>
            </a:r>
          </a:p>
          <a:p>
            <a:r>
              <a:rPr lang="en-US" dirty="0" err="1"/>
              <a:t>Pilihan</a:t>
            </a:r>
            <a:r>
              <a:rPr lang="en-US" dirty="0"/>
              <a:t> 4)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kelayakan</a:t>
            </a:r>
            <a:r>
              <a:rPr lang="en-US" dirty="0"/>
              <a:t> IAQ yang </a:t>
            </a:r>
            <a:r>
              <a:rPr lang="en-US" dirty="0" err="1"/>
              <a:t>diiktiraf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berkuasa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567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b="1" dirty="0">
                <a:latin typeface="+mn-lt"/>
              </a:rPr>
              <a:t>Certified Professional in Erosion &amp; Sediment Control (CPESC) 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err="1"/>
              <a:t>Kelayakan</a:t>
            </a:r>
            <a:endParaRPr lang="en-US" b="1" u="sng" dirty="0"/>
          </a:p>
          <a:p>
            <a:r>
              <a:rPr lang="en-US" dirty="0" err="1"/>
              <a:t>Kerakyatan</a:t>
            </a:r>
            <a:r>
              <a:rPr lang="en-US" dirty="0"/>
              <a:t>: Malaysia</a:t>
            </a:r>
          </a:p>
          <a:p>
            <a:r>
              <a:rPr lang="en-US" dirty="0" err="1"/>
              <a:t>Kelulusan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: </a:t>
            </a:r>
            <a:r>
              <a:rPr lang="en-US" dirty="0" err="1"/>
              <a:t>Sarjana</a:t>
            </a:r>
            <a:r>
              <a:rPr lang="en-US" dirty="0"/>
              <a:t> Muda </a:t>
            </a:r>
            <a:r>
              <a:rPr lang="en-US" dirty="0" err="1"/>
              <a:t>Kejuruteraan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lain-lain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pembinaan</a:t>
            </a:r>
            <a:endParaRPr lang="en-US" dirty="0"/>
          </a:p>
          <a:p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: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ESCP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20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87" y="616241"/>
            <a:ext cx="8433805" cy="562956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273880" y="4672721"/>
            <a:ext cx="3306306" cy="177843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/>
          </a:p>
          <a:p>
            <a:pPr algn="ctr"/>
            <a:r>
              <a:rPr lang="en-US" b="1" dirty="0"/>
              <a:t>AKTIVITI </a:t>
            </a:r>
          </a:p>
          <a:p>
            <a:pPr algn="ctr"/>
            <a:r>
              <a:rPr lang="en-US" b="1" dirty="0"/>
              <a:t>LESTARI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165394" y="3917160"/>
            <a:ext cx="1301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69217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2" y="0"/>
            <a:ext cx="5275385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528" y="0"/>
            <a:ext cx="5292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03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88" y="-1"/>
            <a:ext cx="5285678" cy="68452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566" y="0"/>
            <a:ext cx="5288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56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91" y="0"/>
            <a:ext cx="5320145" cy="68535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036" y="0"/>
            <a:ext cx="5307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71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10" y="0"/>
            <a:ext cx="5306291" cy="690005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701" y="27709"/>
            <a:ext cx="5352500" cy="687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3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21783" y="2293719"/>
            <a:ext cx="9828510" cy="204577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6802" y="1537401"/>
            <a:ext cx="65583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635461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1783" y="1472325"/>
            <a:ext cx="9828510" cy="2045775"/>
          </a:xfr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br>
              <a:rPr lang="en-US" b="1" dirty="0"/>
            </a:br>
            <a:r>
              <a:rPr lang="en-US" b="1" dirty="0"/>
              <a:t>PEMBENTANGAN LESTARI (MPPPL)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221783" y="4141914"/>
            <a:ext cx="3117743" cy="1751309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rgbClr val="90E892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b="1" dirty="0"/>
          </a:p>
          <a:p>
            <a:pPr algn="ctr"/>
            <a:r>
              <a:rPr lang="en-US" b="1" dirty="0"/>
              <a:t>PROJEK </a:t>
            </a:r>
          </a:p>
          <a:p>
            <a:pPr algn="ctr"/>
            <a:r>
              <a:rPr lang="en-US" b="1" dirty="0"/>
              <a:t>LESTARI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39526" y="4114793"/>
            <a:ext cx="3306306" cy="1778430"/>
          </a:xfrm>
          <a:prstGeom prst="rect">
            <a:avLst/>
          </a:prstGeom>
          <a:gradFill>
            <a:gsLst>
              <a:gs pos="0">
                <a:srgbClr val="FFC000"/>
              </a:gs>
              <a:gs pos="35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/>
          </a:p>
          <a:p>
            <a:pPr algn="ctr"/>
            <a:r>
              <a:rPr lang="en-US" b="1" dirty="0"/>
              <a:t>KURSUS KEPAKARAN </a:t>
            </a:r>
          </a:p>
          <a:p>
            <a:pPr algn="ctr"/>
            <a:r>
              <a:rPr lang="en-US" b="1" dirty="0"/>
              <a:t>LESTARI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45832" y="4114793"/>
            <a:ext cx="3306306" cy="177843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/>
          </a:p>
          <a:p>
            <a:pPr algn="ctr"/>
            <a:r>
              <a:rPr lang="en-US" b="1" dirty="0"/>
              <a:t>AKTIVITI </a:t>
            </a:r>
          </a:p>
          <a:p>
            <a:pPr algn="ctr"/>
            <a:r>
              <a:rPr lang="en-US" b="1" dirty="0"/>
              <a:t>LESTARI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13297" y="3384298"/>
            <a:ext cx="1301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Arial Black" pitchFamily="34" charset="0"/>
                <a:cs typeface="Aharoni" pitchFamily="2" charset="-79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5872" y="3381715"/>
            <a:ext cx="1301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C000"/>
                </a:solidFill>
                <a:latin typeface="Arial Black" pitchFamily="34" charset="0"/>
                <a:cs typeface="Aharoni" pitchFamily="2" charset="-79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37346" y="3359232"/>
            <a:ext cx="1301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haroni" pitchFamily="2" charset="-79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3" y="716007"/>
            <a:ext cx="6077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KANDUNGAN</a:t>
            </a:r>
          </a:p>
        </p:txBody>
      </p:sp>
    </p:spTree>
    <p:extLst>
      <p:ext uri="{BB962C8B-B14F-4D97-AF65-F5344CB8AC3E}">
        <p14:creationId xmlns:p14="http://schemas.microsoft.com/office/powerpoint/2010/main" val="633923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21783" y="4141914"/>
            <a:ext cx="3117743" cy="1751309"/>
          </a:xfrm>
          <a:prstGeom prst="rect">
            <a:avLst/>
          </a:prstGeom>
          <a:gradFill>
            <a:gsLst>
              <a:gs pos="0">
                <a:srgbClr val="00B050"/>
              </a:gs>
              <a:gs pos="50000">
                <a:srgbClr val="90E892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n-US" b="1" dirty="0"/>
          </a:p>
          <a:p>
            <a:pPr algn="ctr"/>
            <a:r>
              <a:rPr lang="en-US" b="1" dirty="0"/>
              <a:t>PROJEK </a:t>
            </a:r>
          </a:p>
          <a:p>
            <a:pPr algn="ctr"/>
            <a:r>
              <a:rPr lang="en-US" b="1" dirty="0"/>
              <a:t>LESTARI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13297" y="3384298"/>
            <a:ext cx="1301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Arial Black" pitchFamily="34" charset="0"/>
                <a:cs typeface="Aharoni" pitchFamily="2" charset="-79"/>
              </a:rPr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034" y="635418"/>
            <a:ext cx="7818966" cy="5207431"/>
          </a:xfrm>
          <a:prstGeom prst="rect">
            <a:avLst/>
          </a:prstGeom>
        </p:spPr>
      </p:pic>
      <p:sp>
        <p:nvSpPr>
          <p:cNvPr id="7" name="Oval 6">
            <a:hlinkClick r:id="rId3" action="ppaction://hlinkfile"/>
          </p:cNvPr>
          <p:cNvSpPr/>
          <p:nvPr/>
        </p:nvSpPr>
        <p:spPr>
          <a:xfrm>
            <a:off x="11608231" y="6106332"/>
            <a:ext cx="309966" cy="2789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71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7C8CCB-F95D-4249-92DD-651249D353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9" y="2074363"/>
            <a:ext cx="3408219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RINGKASAN PROJEK LESTARI DI SETIAP NEGERI</a:t>
            </a:r>
            <a:endParaRPr lang="en-US" sz="2400" kern="12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436" y="457199"/>
            <a:ext cx="7906679" cy="59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14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79" y="531089"/>
            <a:ext cx="8436244" cy="561010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21796" y="4362761"/>
            <a:ext cx="3306306" cy="1778430"/>
          </a:xfrm>
          <a:prstGeom prst="rect">
            <a:avLst/>
          </a:prstGeom>
          <a:gradFill>
            <a:gsLst>
              <a:gs pos="0">
                <a:srgbClr val="FFC000"/>
              </a:gs>
              <a:gs pos="35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 dirty="0"/>
          </a:p>
          <a:p>
            <a:pPr algn="ctr"/>
            <a:r>
              <a:rPr lang="en-US" b="1" dirty="0"/>
              <a:t>KURSUS KEPAKARAN </a:t>
            </a:r>
          </a:p>
          <a:p>
            <a:pPr algn="ctr"/>
            <a:r>
              <a:rPr lang="en-US" b="1" dirty="0"/>
              <a:t>LESTARI 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08142" y="3629683"/>
            <a:ext cx="1301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C000"/>
                </a:solidFill>
                <a:latin typeface="Arial Black" pitchFamily="34" charset="0"/>
                <a:cs typeface="Aharoni" pitchFamily="2" charset="-79"/>
              </a:rPr>
              <a:t>2</a:t>
            </a:r>
          </a:p>
        </p:txBody>
      </p:sp>
      <p:sp>
        <p:nvSpPr>
          <p:cNvPr id="10" name="Oval 9">
            <a:hlinkClick r:id="rId3" action="ppaction://hlinkfile"/>
          </p:cNvPr>
          <p:cNvSpPr/>
          <p:nvPr/>
        </p:nvSpPr>
        <p:spPr>
          <a:xfrm>
            <a:off x="11251769" y="5753741"/>
            <a:ext cx="216977" cy="185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hlinkClick r:id="rId4" action="ppaction://hlinkfile"/>
          </p:cNvPr>
          <p:cNvSpPr/>
          <p:nvPr/>
        </p:nvSpPr>
        <p:spPr>
          <a:xfrm>
            <a:off x="11251769" y="5393410"/>
            <a:ext cx="216977" cy="201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hlinkClick r:id="rId5" action="ppaction://hlinkfile"/>
          </p:cNvPr>
          <p:cNvSpPr/>
          <p:nvPr/>
        </p:nvSpPr>
        <p:spPr>
          <a:xfrm>
            <a:off x="11249189" y="6076619"/>
            <a:ext cx="216977" cy="1859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10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Qualified Professional (QP) </a:t>
            </a:r>
            <a:r>
              <a:rPr lang="en-US" sz="3600" b="1" dirty="0" err="1">
                <a:latin typeface="+mn-lt"/>
              </a:rPr>
              <a:t>MyCREST</a:t>
            </a:r>
            <a:r>
              <a:rPr lang="en-US" sz="3600" b="1" dirty="0">
                <a:latin typeface="+mn-lt"/>
              </a:rPr>
              <a:t> </a:t>
            </a:r>
            <a:endParaRPr lang="en-US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u="sng" dirty="0" err="1"/>
              <a:t>Kelayakan</a:t>
            </a:r>
            <a:endParaRPr lang="en-US" b="1" u="sng" dirty="0"/>
          </a:p>
          <a:p>
            <a:r>
              <a:rPr lang="en-US" dirty="0" err="1"/>
              <a:t>Kerakyatan</a:t>
            </a:r>
            <a:r>
              <a:rPr lang="en-US" dirty="0"/>
              <a:t>: Terbuka</a:t>
            </a:r>
          </a:p>
          <a:p>
            <a:r>
              <a:rPr lang="en-US" dirty="0" err="1"/>
              <a:t>Umur</a:t>
            </a:r>
            <a:r>
              <a:rPr lang="en-US" dirty="0"/>
              <a:t>: Minima 18 </a:t>
            </a:r>
            <a:r>
              <a:rPr lang="en-US" dirty="0" err="1"/>
              <a:t>Tahun</a:t>
            </a:r>
            <a:endParaRPr lang="en-US" dirty="0"/>
          </a:p>
          <a:p>
            <a:r>
              <a:rPr lang="en-US" dirty="0" err="1"/>
              <a:t>Yuran</a:t>
            </a:r>
            <a:r>
              <a:rPr lang="en-US" dirty="0"/>
              <a:t>: RM100 </a:t>
            </a:r>
            <a:r>
              <a:rPr lang="en-US" dirty="0" err="1"/>
              <a:t>sekali</a:t>
            </a:r>
            <a:r>
              <a:rPr lang="en-US" dirty="0"/>
              <a:t> (Peg. </a:t>
            </a:r>
            <a:r>
              <a:rPr lang="en-US" dirty="0" err="1"/>
              <a:t>Kerajaan</a:t>
            </a:r>
            <a:r>
              <a:rPr lang="en-US" dirty="0"/>
              <a:t> </a:t>
            </a:r>
            <a:r>
              <a:rPr lang="en-US" dirty="0" err="1"/>
              <a:t>dikecualikan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2017)</a:t>
            </a:r>
          </a:p>
          <a:p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: 3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pembinaan</a:t>
            </a:r>
            <a:endParaRPr lang="en-US" dirty="0"/>
          </a:p>
          <a:p>
            <a:r>
              <a:rPr lang="en-US" dirty="0" err="1"/>
              <a:t>Kelulusan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: </a:t>
            </a:r>
            <a:r>
              <a:rPr lang="en-US" dirty="0" err="1"/>
              <a:t>Sarjana</a:t>
            </a:r>
            <a:r>
              <a:rPr lang="en-US" dirty="0"/>
              <a:t> Muda / Diploma </a:t>
            </a:r>
            <a:r>
              <a:rPr lang="en-US" dirty="0" err="1"/>
              <a:t>Kejuruteraan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lain2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pembinaan</a:t>
            </a:r>
            <a:endParaRPr lang="en-US" dirty="0"/>
          </a:p>
          <a:p>
            <a:r>
              <a:rPr lang="en-US" dirty="0" err="1"/>
              <a:t>Tempoh</a:t>
            </a:r>
            <a:r>
              <a:rPr lang="en-US" dirty="0"/>
              <a:t> </a:t>
            </a:r>
            <a:r>
              <a:rPr lang="en-US" dirty="0" err="1"/>
              <a:t>Pembaharuan</a:t>
            </a:r>
            <a:r>
              <a:rPr lang="en-US" dirty="0"/>
              <a:t>: 2 </a:t>
            </a:r>
            <a:r>
              <a:rPr lang="en-US" dirty="0" err="1"/>
              <a:t>tahun</a:t>
            </a:r>
            <a:r>
              <a:rPr lang="en-US" dirty="0"/>
              <a:t> (+20 </a:t>
            </a:r>
            <a:r>
              <a:rPr lang="en-US" dirty="0" err="1"/>
              <a:t>poin</a:t>
            </a:r>
            <a:r>
              <a:rPr lang="en-US" dirty="0"/>
              <a:t> CPD)</a:t>
            </a:r>
          </a:p>
          <a:p>
            <a:r>
              <a:rPr lang="en-US" dirty="0" err="1"/>
              <a:t>Kursus</a:t>
            </a:r>
            <a:r>
              <a:rPr lang="en-US" dirty="0"/>
              <a:t> QP 1: 17-19 </a:t>
            </a:r>
            <a:r>
              <a:rPr lang="en-US" dirty="0" err="1"/>
              <a:t>Januari</a:t>
            </a:r>
            <a:r>
              <a:rPr lang="en-US" dirty="0"/>
              <a:t> 2017</a:t>
            </a:r>
          </a:p>
          <a:p>
            <a:r>
              <a:rPr lang="en-US" dirty="0" err="1"/>
              <a:t>Kursus</a:t>
            </a:r>
            <a:r>
              <a:rPr lang="en-US" dirty="0"/>
              <a:t> QP 2: 28Feb - 2 Mac 2017</a:t>
            </a:r>
          </a:p>
          <a:p>
            <a:r>
              <a:rPr lang="en-US" dirty="0" err="1"/>
              <a:t>Kursus</a:t>
            </a:r>
            <a:r>
              <a:rPr lang="en-US" dirty="0"/>
              <a:t> QP 3: 14 - 16 Mac 2017 (</a:t>
            </a:r>
            <a:r>
              <a:rPr lang="en-US" dirty="0" err="1"/>
              <a:t>CREaTE</a:t>
            </a:r>
            <a:r>
              <a:rPr lang="en-US" dirty="0"/>
              <a:t>)</a:t>
            </a:r>
          </a:p>
          <a:p>
            <a:r>
              <a:rPr lang="en-US" dirty="0" err="1"/>
              <a:t>Kursus</a:t>
            </a:r>
            <a:r>
              <a:rPr lang="en-US" dirty="0"/>
              <a:t> QP 4: 19 - 21 April 2017 (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8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+mn-lt"/>
              </a:rPr>
              <a:t>Assessor</a:t>
            </a:r>
            <a:r>
              <a:rPr lang="en-US" b="1" dirty="0"/>
              <a:t> </a:t>
            </a:r>
            <a:r>
              <a:rPr lang="en-US" sz="3600" b="1" dirty="0" err="1">
                <a:latin typeface="+mn-lt"/>
              </a:rPr>
              <a:t>MyCREST</a:t>
            </a:r>
            <a:r>
              <a:rPr lang="en-US" b="1" dirty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err="1"/>
              <a:t>Kelayakan</a:t>
            </a:r>
            <a:endParaRPr lang="en-US" b="1" u="sng" dirty="0"/>
          </a:p>
          <a:p>
            <a:r>
              <a:rPr lang="en-US" dirty="0" err="1"/>
              <a:t>Kerakyatan</a:t>
            </a:r>
            <a:r>
              <a:rPr lang="en-US" dirty="0"/>
              <a:t>: Terbuka</a:t>
            </a:r>
          </a:p>
          <a:p>
            <a:r>
              <a:rPr lang="en-US" dirty="0" err="1"/>
              <a:t>Umur</a:t>
            </a:r>
            <a:r>
              <a:rPr lang="en-US" dirty="0"/>
              <a:t>: Minima 18 </a:t>
            </a:r>
            <a:r>
              <a:rPr lang="en-US" dirty="0" err="1"/>
              <a:t>Tahun</a:t>
            </a:r>
            <a:endParaRPr lang="en-US" dirty="0"/>
          </a:p>
          <a:p>
            <a:r>
              <a:rPr lang="en-US" dirty="0" err="1"/>
              <a:t>Yuran</a:t>
            </a:r>
            <a:r>
              <a:rPr lang="en-US" dirty="0"/>
              <a:t>: -</a:t>
            </a:r>
            <a:r>
              <a:rPr lang="en-US" dirty="0" err="1"/>
              <a:t>Tiada</a:t>
            </a:r>
            <a:r>
              <a:rPr lang="en-US" dirty="0"/>
              <a:t>-</a:t>
            </a:r>
          </a:p>
          <a:p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: </a:t>
            </a:r>
            <a:r>
              <a:rPr lang="en-US" dirty="0" err="1"/>
              <a:t>Sekarang</a:t>
            </a:r>
            <a:r>
              <a:rPr lang="en-US" dirty="0"/>
              <a:t> (QP </a:t>
            </a:r>
            <a:r>
              <a:rPr lang="en-US" dirty="0" err="1"/>
              <a:t>sedia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)</a:t>
            </a:r>
          </a:p>
          <a:p>
            <a:r>
              <a:rPr lang="en-US" dirty="0" err="1"/>
              <a:t>Tahun</a:t>
            </a:r>
            <a:r>
              <a:rPr lang="en-US" dirty="0"/>
              <a:t> 2019 (2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sbg</a:t>
            </a:r>
            <a:r>
              <a:rPr lang="en-US" dirty="0"/>
              <a:t> QP)</a:t>
            </a:r>
          </a:p>
          <a:p>
            <a:r>
              <a:rPr lang="en-US" dirty="0" err="1"/>
              <a:t>Kelulusan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: </a:t>
            </a:r>
            <a:r>
              <a:rPr lang="en-US" dirty="0" err="1"/>
              <a:t>Sarjana</a:t>
            </a:r>
            <a:r>
              <a:rPr lang="en-US" dirty="0"/>
              <a:t> Muda / Diploma </a:t>
            </a:r>
            <a:r>
              <a:rPr lang="en-US" dirty="0" err="1"/>
              <a:t>Kejuruteraan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lain2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pembinaan</a:t>
            </a:r>
            <a:endParaRPr lang="en-US" dirty="0"/>
          </a:p>
          <a:p>
            <a:r>
              <a:rPr lang="en-US" dirty="0" err="1"/>
              <a:t>Tempoh</a:t>
            </a:r>
            <a:r>
              <a:rPr lang="en-US" dirty="0"/>
              <a:t> </a:t>
            </a:r>
            <a:r>
              <a:rPr lang="en-US" dirty="0" err="1"/>
              <a:t>Pembaharuan</a:t>
            </a:r>
            <a:r>
              <a:rPr lang="en-US" dirty="0"/>
              <a:t>: 3 </a:t>
            </a:r>
            <a:r>
              <a:rPr lang="en-US" dirty="0" err="1"/>
              <a:t>tahun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369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latin typeface="+mn-lt"/>
              </a:rPr>
              <a:t>Penilai</a:t>
            </a:r>
            <a:r>
              <a:rPr lang="en-US" sz="3600" b="1" dirty="0">
                <a:latin typeface="+mn-lt"/>
              </a:rPr>
              <a:t> pH JKR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err="1"/>
              <a:t>Kelayakan</a:t>
            </a:r>
            <a:endParaRPr lang="en-US" b="1" u="sng" dirty="0"/>
          </a:p>
          <a:p>
            <a:r>
              <a:rPr lang="en-US" dirty="0" err="1"/>
              <a:t>Kerakyatan</a:t>
            </a:r>
            <a:r>
              <a:rPr lang="en-US" dirty="0"/>
              <a:t>: Terbuka</a:t>
            </a:r>
          </a:p>
          <a:p>
            <a:r>
              <a:rPr lang="en-US" dirty="0" err="1"/>
              <a:t>Umur</a:t>
            </a:r>
            <a:r>
              <a:rPr lang="en-US" dirty="0"/>
              <a:t>: Minima 18 </a:t>
            </a:r>
            <a:r>
              <a:rPr lang="en-US" dirty="0" err="1"/>
              <a:t>Tahun</a:t>
            </a:r>
            <a:endParaRPr lang="en-US" dirty="0"/>
          </a:p>
          <a:p>
            <a:r>
              <a:rPr lang="en-US" dirty="0" err="1"/>
              <a:t>Yuran</a:t>
            </a:r>
            <a:r>
              <a:rPr lang="en-US" dirty="0"/>
              <a:t>: -</a:t>
            </a:r>
            <a:r>
              <a:rPr lang="en-US" dirty="0" err="1"/>
              <a:t>tiada</a:t>
            </a:r>
            <a:r>
              <a:rPr lang="en-US" dirty="0"/>
              <a:t>-</a:t>
            </a:r>
          </a:p>
          <a:p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: </a:t>
            </a:r>
            <a:r>
              <a:rPr lang="en-US" dirty="0" err="1"/>
              <a:t>Pernah</a:t>
            </a:r>
            <a:r>
              <a:rPr lang="en-US" dirty="0"/>
              <a:t> </a:t>
            </a:r>
            <a:r>
              <a:rPr lang="en-US" dirty="0" err="1"/>
              <a:t>melaksana</a:t>
            </a:r>
            <a:r>
              <a:rPr lang="en-US" dirty="0"/>
              <a:t> </a:t>
            </a:r>
            <a:r>
              <a:rPr lang="en-US" dirty="0" err="1"/>
              <a:t>projek</a:t>
            </a:r>
            <a:r>
              <a:rPr lang="en-US" dirty="0"/>
              <a:t> pH JKR</a:t>
            </a:r>
          </a:p>
          <a:p>
            <a:r>
              <a:rPr lang="en-US" dirty="0" err="1"/>
              <a:t>Kelulusan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: </a:t>
            </a:r>
            <a:r>
              <a:rPr lang="en-US" dirty="0" err="1"/>
              <a:t>Sarjana</a:t>
            </a:r>
            <a:r>
              <a:rPr lang="en-US" dirty="0"/>
              <a:t> Muda / Diploma </a:t>
            </a:r>
            <a:r>
              <a:rPr lang="en-US" dirty="0" err="1"/>
              <a:t>Kejuruteraan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lain2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pembinaan</a:t>
            </a:r>
            <a:endParaRPr lang="en-US" dirty="0"/>
          </a:p>
          <a:p>
            <a:r>
              <a:rPr lang="en-US" dirty="0" err="1"/>
              <a:t>Tempoh</a:t>
            </a:r>
            <a:r>
              <a:rPr lang="en-US" dirty="0"/>
              <a:t> </a:t>
            </a:r>
            <a:r>
              <a:rPr lang="en-US" dirty="0" err="1"/>
              <a:t>Sahlaku</a:t>
            </a:r>
            <a:r>
              <a:rPr lang="en-US" dirty="0"/>
              <a:t>: 3 </a:t>
            </a:r>
            <a:r>
              <a:rPr lang="en-US" dirty="0" err="1"/>
              <a:t>tahun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65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Commissioning Specialist (</a:t>
            </a:r>
            <a:r>
              <a:rPr lang="en-US" sz="3600" b="1" dirty="0" err="1">
                <a:latin typeface="+mn-lt"/>
              </a:rPr>
              <a:t>CxS</a:t>
            </a:r>
            <a:r>
              <a:rPr lang="en-US" sz="3600" b="1" dirty="0">
                <a:latin typeface="+mn-lt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err="1"/>
              <a:t>Kelayakan</a:t>
            </a:r>
            <a:endParaRPr lang="en-US" b="1" u="sng" dirty="0"/>
          </a:p>
          <a:p>
            <a:r>
              <a:rPr lang="en-US" dirty="0" err="1"/>
              <a:t>Kerakyatan</a:t>
            </a:r>
            <a:r>
              <a:rPr lang="en-US" dirty="0"/>
              <a:t>: Terbuka</a:t>
            </a:r>
          </a:p>
          <a:p>
            <a:r>
              <a:rPr lang="en-US" dirty="0" err="1"/>
              <a:t>Umur</a:t>
            </a:r>
            <a:r>
              <a:rPr lang="en-US" dirty="0"/>
              <a:t>: Minima 18 </a:t>
            </a:r>
            <a:r>
              <a:rPr lang="en-US" dirty="0" err="1"/>
              <a:t>Tahun</a:t>
            </a:r>
            <a:endParaRPr lang="en-US" dirty="0"/>
          </a:p>
          <a:p>
            <a:r>
              <a:rPr lang="en-US" dirty="0" err="1"/>
              <a:t>Yuran</a:t>
            </a:r>
            <a:r>
              <a:rPr lang="en-US" dirty="0"/>
              <a:t>: RM848 (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), RM689 (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)</a:t>
            </a:r>
          </a:p>
          <a:p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: 10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pentauliahan</a:t>
            </a:r>
            <a:r>
              <a:rPr lang="en-US" dirty="0"/>
              <a:t> ATAU </a:t>
            </a:r>
            <a:r>
              <a:rPr lang="en-US" dirty="0" err="1"/>
              <a:t>Jurutera</a:t>
            </a:r>
            <a:r>
              <a:rPr lang="en-US" dirty="0"/>
              <a:t> professional </a:t>
            </a:r>
            <a:r>
              <a:rPr lang="en-US" dirty="0" err="1"/>
              <a:t>berdaftar</a:t>
            </a:r>
            <a:r>
              <a:rPr lang="en-US" dirty="0"/>
              <a:t> ATAU </a:t>
            </a:r>
            <a:r>
              <a:rPr lang="en-US" dirty="0" err="1"/>
              <a:t>Jurutera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 </a:t>
            </a:r>
            <a:r>
              <a:rPr lang="en-US" dirty="0" err="1"/>
              <a:t>berdaftar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Suruhanjaya</a:t>
            </a:r>
            <a:r>
              <a:rPr lang="en-US" dirty="0"/>
              <a:t> Tenaga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61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</TotalTime>
  <Words>585</Words>
  <Application>Microsoft Office PowerPoint</Application>
  <PresentationFormat>Widescreen</PresentationFormat>
  <Paragraphs>103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Aharoni</vt:lpstr>
      <vt:lpstr>Arial</vt:lpstr>
      <vt:lpstr>Arial Black</vt:lpstr>
      <vt:lpstr>Calibri</vt:lpstr>
      <vt:lpstr>Calibri Light</vt:lpstr>
      <vt:lpstr>Wingdings</vt:lpstr>
      <vt:lpstr>Office Theme</vt:lpstr>
      <vt:lpstr>PEGAWAI PENYELARAS PEMBANGUNAN LESTARI (MPPPL)  BIL.1/2017 29 MAC 2017</vt:lpstr>
      <vt:lpstr> PEMBENTANGAN LESTARI (MPPPL)  </vt:lpstr>
      <vt:lpstr>PowerPoint Presentation</vt:lpstr>
      <vt:lpstr>RINGKASAN PROJEK LESTARI DI SETIAP NEGERI</vt:lpstr>
      <vt:lpstr>PowerPoint Presentation</vt:lpstr>
      <vt:lpstr>Qualified Professional (QP) MyCREST </vt:lpstr>
      <vt:lpstr>Assessor MyCREST </vt:lpstr>
      <vt:lpstr>Penilai pH JKR</vt:lpstr>
      <vt:lpstr>Commissioning Specialist (CxS)</vt:lpstr>
      <vt:lpstr>Certified Energy Manager</vt:lpstr>
      <vt:lpstr>Certified Building Auto System</vt:lpstr>
      <vt:lpstr>Indoor Air Quality Assessor</vt:lpstr>
      <vt:lpstr>Certified Professional in Erosion &amp; Sediment Control (CPESC)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Buletin lestari</dc:title>
  <dc:creator>User</dc:creator>
  <cp:lastModifiedBy>User</cp:lastModifiedBy>
  <cp:revision>20</cp:revision>
  <dcterms:created xsi:type="dcterms:W3CDTF">2017-03-28T01:45:27Z</dcterms:created>
  <dcterms:modified xsi:type="dcterms:W3CDTF">2017-10-20T01:38:59Z</dcterms:modified>
</cp:coreProperties>
</file>