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9" r:id="rId2"/>
    <p:sldId id="258" r:id="rId3"/>
    <p:sldId id="283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6" r:id="rId14"/>
    <p:sldId id="345" r:id="rId15"/>
    <p:sldId id="347" r:id="rId16"/>
    <p:sldId id="348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6259" autoAdjust="0"/>
  </p:normalViewPr>
  <p:slideViewPr>
    <p:cSldViewPr>
      <p:cViewPr>
        <p:scale>
          <a:sx n="70" d="100"/>
          <a:sy n="70" d="100"/>
        </p:scale>
        <p:origin x="-97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BC4C3-6121-453F-84AA-49388EB49F0B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8E3C7-72C6-4882-B2AE-D22768ECB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73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DB91B-FC0E-4AC9-8C42-6E983D43652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2154B-3A2D-4313-BB10-ACC876351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88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53200" y="6372227"/>
            <a:ext cx="2133600" cy="24447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F46F9A-C126-4F34-AED3-7FAC841FA549}" type="datetime12">
              <a:rPr lang="en-US" smtClean="0"/>
              <a:pPr/>
              <a:t>8:54 AM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2" y="1965327"/>
            <a:ext cx="2297113" cy="244475"/>
          </a:xfrm>
        </p:spPr>
        <p:txBody>
          <a:bodyPr/>
          <a:lstStyle>
            <a:lvl1pPr algn="l">
              <a:defRPr i="1"/>
            </a:lvl1pPr>
          </a:lstStyle>
          <a:p>
            <a:r>
              <a:rPr lang="en-US" smtClean="0"/>
              <a:t>Unit Perunding Akustik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2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521D48F2-23E7-47BF-B7FF-E2AD6FA23F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04800" y="1584326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990602"/>
            <a:ext cx="3962400" cy="942975"/>
          </a:xfrm>
        </p:spPr>
        <p:txBody>
          <a:bodyPr/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gray">
          <a:xfrm>
            <a:off x="4800600" y="2057400"/>
            <a:ext cx="4038600" cy="38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2085975"/>
            <a:ext cx="381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Unit Perunding Akustik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020661-7975-4983-9106-4124E20797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CC9EB46-9771-4968-8944-1EA79C5C8F27}" type="datetime12">
              <a:rPr lang="en-US" smtClean="0"/>
              <a:pPr/>
              <a:t>8:54 AM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198438"/>
            <a:ext cx="2047875" cy="6278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2" y="198438"/>
            <a:ext cx="5991225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Unit Perunding Akustik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17E2EB-414C-450D-AB6F-18C96ED862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E490A89-FA5A-40FB-BA4D-0445CABF1B66}" type="datetime12">
              <a:rPr lang="en-US" smtClean="0"/>
              <a:pPr/>
              <a:t>8:54 AM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2" y="1676400"/>
            <a:ext cx="8191500" cy="4800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29400" y="6553202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Unit Perunding Akustik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1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E65A46A0-076C-40B7-B145-8EF91D34E6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1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fld id="{ADFEBFBC-0D53-4B4E-BDB9-E8C56F4EBA31}" type="datetime12">
              <a:rPr lang="en-US" smtClean="0"/>
              <a:pPr/>
              <a:t>8:54 AM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Unit Perunding Akustik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1F3D82-7AA3-45C4-ADF9-7CC877C78D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55224F-E7A1-4E16-B791-7AD82D56630B}" type="datetime12">
              <a:rPr lang="en-US" smtClean="0"/>
              <a:pPr/>
              <a:t>8:54 AM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2" y="1676400"/>
            <a:ext cx="40195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676400"/>
            <a:ext cx="40195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Unit Perunding Akustik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FF7C87-125D-473A-97F7-B534F5D335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B807CD4-B032-4478-A53D-63E72D6A959B}" type="datetime12">
              <a:rPr lang="en-US" smtClean="0"/>
              <a:pPr/>
              <a:t>8:54 AM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Unit Perunding Akustik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93765-F26F-4C1E-BFD6-83A4958A63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3C871D-8443-46AD-A8C3-33FA59F0C80C}" type="datetime12">
              <a:rPr lang="en-US" smtClean="0"/>
              <a:pPr/>
              <a:t>8:54 AM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Unit Perunding Akustik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C6C880-B7F3-4382-BFF5-97E63DCFAC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C33408B-432A-4902-8428-5BE8304451D7}" type="datetime12">
              <a:rPr lang="en-US" smtClean="0"/>
              <a:pPr/>
              <a:t>8:54 AM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Unit Perunding Akustik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E65F48-741C-4519-9EBF-AB6F72EA81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8565FD7-8ACB-4E04-864E-007DE84B2087}" type="datetime12">
              <a:rPr lang="en-US" smtClean="0"/>
              <a:pPr/>
              <a:t>8:54 AM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Unit Perunding Akustik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A744AB-CF45-488A-B150-A881BD98CE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DE195EB-C950-40E2-9D19-F0ED267EC60C}" type="datetime12">
              <a:rPr lang="en-US" smtClean="0"/>
              <a:pPr/>
              <a:t>8:54 AM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Unit Perunding Akustik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994F3E-513A-4567-A40D-972B59A184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F2E9C4-CE90-41FA-8FB3-1A79D8032658}" type="datetime12">
              <a:rPr lang="en-US" smtClean="0"/>
              <a:pPr/>
              <a:t>8:54 AM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3" name="Object 99"/>
          <p:cNvGraphicFramePr>
            <a:graphicFrameLocks noChangeAspect="1"/>
          </p:cNvGraphicFramePr>
          <p:nvPr/>
        </p:nvGraphicFramePr>
        <p:xfrm>
          <a:off x="0" y="0"/>
          <a:ext cx="9144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Image" r:id="rId15" imgW="12990476" imgH="2209524" progId="">
                  <p:embed/>
                </p:oleObj>
              </mc:Choice>
              <mc:Fallback>
                <p:oleObj name="Image" r:id="rId15" imgW="12990476" imgH="2209524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F8B7E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2" y="1676400"/>
            <a:ext cx="8191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53202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 smtClean="0"/>
              <a:t>Unit Perunding Akustik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53201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96D938F6-9672-4ADA-AF1B-23942EFCA7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98438"/>
            <a:ext cx="7696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53201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0F192388-B737-4364-9747-872A6F197FF4}" type="datetime12">
              <a:rPr lang="en-US" smtClean="0"/>
              <a:pPr/>
              <a:t>8:54 AM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sh dir="r"/>
  </p:transition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erialmast1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981200" cy="19812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8600" y="533400"/>
            <a:ext cx="4800600" cy="1171575"/>
          </a:xfrm>
        </p:spPr>
        <p:txBody>
          <a:bodyPr/>
          <a:lstStyle/>
          <a:p>
            <a:r>
              <a:rPr lang="en-US" sz="6600" b="1" smtClean="0">
                <a:latin typeface="Candara" pitchFamily="34" charset="0"/>
              </a:rPr>
              <a:t>SOUND &amp; ACOUSTIC</a:t>
            </a:r>
            <a:endParaRPr lang="en-US" sz="6600" b="1" dirty="0">
              <a:latin typeface="Candar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2057400"/>
            <a:ext cx="4038600" cy="381000"/>
          </a:xfrm>
        </p:spPr>
        <p:txBody>
          <a:bodyPr/>
          <a:lstStyle/>
          <a:p>
            <a:r>
              <a:rPr lang="en-US" sz="2000" dirty="0" smtClean="0">
                <a:latin typeface="Candara" pitchFamily="34" charset="0"/>
              </a:rPr>
              <a:t>Introduction </a:t>
            </a:r>
            <a:r>
              <a:rPr lang="en-US" sz="2000" smtClean="0">
                <a:latin typeface="Candara" pitchFamily="34" charset="0"/>
              </a:rPr>
              <a:t>to Sound &amp; Acoustic</a:t>
            </a:r>
            <a:endParaRPr lang="en-US" sz="2000" dirty="0">
              <a:latin typeface="Candara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96200" y="577850"/>
            <a:ext cx="528638" cy="533400"/>
            <a:chOff x="4464" y="286"/>
            <a:chExt cx="333" cy="336"/>
          </a:xfrm>
        </p:grpSpPr>
        <p:sp>
          <p:nvSpPr>
            <p:cNvPr id="2064" name="Oval 16"/>
            <p:cNvSpPr>
              <a:spLocks noChangeArrowheads="1"/>
            </p:cNvSpPr>
            <p:nvPr/>
          </p:nvSpPr>
          <p:spPr bwMode="gray">
            <a:xfrm rot="1584784">
              <a:off x="4464" y="286"/>
              <a:ext cx="327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gray">
            <a:xfrm rot="1584784">
              <a:off x="4506" y="373"/>
              <a:ext cx="291" cy="186"/>
            </a:xfrm>
            <a:prstGeom prst="leftArrow">
              <a:avLst>
                <a:gd name="adj1" fmla="val 32009"/>
                <a:gd name="adj2" fmla="val 75691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ACOUSTIC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905000"/>
            <a:ext cx="7788275" cy="4648200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Sound?</a:t>
            </a:r>
            <a:endParaRPr lang="en-US" b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reflected sound paths and they arrive later than the direct sound. They are reverberated sound. Too much reverberated sound will make the original sound cannot be understood.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62400" y="685801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  <a:latin typeface="Candara" pitchFamily="34" charset="0"/>
              </a:rPr>
              <a:t>What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4382700-8156-42E7-8D01-00CE0C7F3CC3}" type="datetime12">
              <a:rPr lang="en-US" smtClean="0"/>
              <a:pPr/>
              <a:t>8:54 AM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1"/>
          <a:stretch/>
        </p:blipFill>
        <p:spPr bwMode="auto">
          <a:xfrm>
            <a:off x="1524000" y="2362200"/>
            <a:ext cx="4876800" cy="173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26572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61255"/>
            <a:ext cx="3505200" cy="15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94593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ACOUSTIC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447800"/>
            <a:ext cx="7788275" cy="4648200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Sound?</a:t>
            </a:r>
            <a:endParaRPr lang="en-US" b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reverb duration is called reverberation time  or RT</a:t>
            </a:r>
            <a:r>
              <a:rPr lang="en-US" sz="1800" baseline="-25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en-US" sz="1800" baseline="-25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derived from the Sabine equation</a:t>
            </a:r>
          </a:p>
          <a:p>
            <a:pPr marL="457200" lvl="1" indent="0" algn="just">
              <a:buNone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RT</a:t>
            </a:r>
            <a:r>
              <a:rPr lang="en-US" sz="1800" baseline="-25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0.161V/S</a:t>
            </a:r>
            <a:r>
              <a:rPr lang="el-GR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	V is the room volume in m3</a:t>
            </a:r>
          </a:p>
          <a:p>
            <a:pPr marL="457200" lvl="1" indent="0" algn="just">
              <a:buNone/>
            </a:pPr>
            <a:r>
              <a:rPr lang="en-US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 is total surface area of room</a:t>
            </a:r>
          </a:p>
          <a:p>
            <a:pPr marL="457200" lvl="1" indent="0" algn="just">
              <a:buNone/>
            </a:pPr>
            <a:r>
              <a:rPr lang="en-US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average absorption coefficient of room surfaces</a:t>
            </a:r>
          </a:p>
          <a:p>
            <a:pPr marL="457200" lvl="1" indent="0" algn="just">
              <a:buNone/>
            </a:pPr>
            <a:r>
              <a:rPr lang="en-US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(S</a:t>
            </a:r>
            <a:r>
              <a:rPr lang="el-GR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also total absorption, sabins)</a:t>
            </a:r>
          </a:p>
          <a:p>
            <a:pPr marL="457200" lvl="1" indent="0" algn="just">
              <a:buNone/>
            </a:pPr>
            <a:r>
              <a:rPr lang="en-US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62400" y="685801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  <a:latin typeface="Candara" pitchFamily="34" charset="0"/>
              </a:rPr>
              <a:t>What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4382700-8156-42E7-8D01-00CE0C7F3CC3}" type="datetime12">
              <a:rPr lang="en-US" smtClean="0"/>
              <a:pPr/>
              <a:t>8:54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5406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ACOUSTIC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447800"/>
            <a:ext cx="7788275" cy="4648200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Sound?</a:t>
            </a:r>
            <a:endParaRPr lang="en-US" b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equation it can be seen that to reduce the RT</a:t>
            </a:r>
            <a:r>
              <a:rPr lang="en-US" sz="1800" baseline="-25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absorption need to be increased. This is acoustic treatment. Room with high RT60 is treated by introducing absorption material on its surfaces (floor, wall or ceiling).</a:t>
            </a:r>
          </a:p>
          <a:p>
            <a:pPr lvl="1" algn="just"/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62400" y="685801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  <a:latin typeface="Candara" pitchFamily="34" charset="0"/>
              </a:rPr>
              <a:t>What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4382700-8156-42E7-8D01-00CE0C7F3CC3}" type="datetime12">
              <a:rPr lang="en-US" smtClean="0"/>
              <a:pPr/>
              <a:t>8:54 AM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4"/>
          <a:stretch/>
        </p:blipFill>
        <p:spPr bwMode="auto">
          <a:xfrm>
            <a:off x="2133600" y="3284703"/>
            <a:ext cx="4876800" cy="2582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5679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ACOUSTIC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447800"/>
            <a:ext cx="7788275" cy="4648200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Sound?</a:t>
            </a:r>
            <a:endParaRPr lang="en-US" b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62400" y="685801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  <a:latin typeface="Candara" pitchFamily="34" charset="0"/>
              </a:rPr>
              <a:t>What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4382700-8156-42E7-8D01-00CE0C7F3CC3}" type="datetime12">
              <a:rPr lang="en-US" smtClean="0"/>
              <a:pPr/>
              <a:t>8:54 AM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21969" r="14926" b="21781"/>
          <a:stretch/>
        </p:blipFill>
        <p:spPr bwMode="auto">
          <a:xfrm>
            <a:off x="1297522" y="1981200"/>
            <a:ext cx="6627278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41334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ACOUSTIC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905000"/>
            <a:ext cx="7788275" cy="4648200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Insulation?</a:t>
            </a:r>
            <a:endParaRPr lang="en-US" b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need sound insulation?</a:t>
            </a:r>
          </a:p>
          <a:p>
            <a:pPr marL="457200" lvl="1" indent="0" algn="just">
              <a:buNone/>
            </a:pPr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62400" y="685801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  <a:latin typeface="Candara" pitchFamily="34" charset="0"/>
              </a:rPr>
              <a:t>What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4382700-8156-42E7-8D01-00CE0C7F3CC3}" type="datetime12">
              <a:rPr lang="en-US" smtClean="0"/>
              <a:pPr/>
              <a:t>8:54 AM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34002" r="20187" b="26166"/>
          <a:stretch/>
        </p:blipFill>
        <p:spPr bwMode="auto">
          <a:xfrm>
            <a:off x="914400" y="2744338"/>
            <a:ext cx="7410736" cy="38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2006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ACOUSTIC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905000"/>
            <a:ext cx="7788275" cy="4648200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Insulation?</a:t>
            </a:r>
            <a:endParaRPr lang="en-US" b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block external sound from coming into room:-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pollution (e.g: production studio)</a:t>
            </a: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block internal sound from coming out from the room:-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(e.g: meeting room, interrogation room)</a:t>
            </a: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walls, floor or ceiling are constructed from materials having minimum sound reduction values to fulfill the requirement </a:t>
            </a:r>
          </a:p>
          <a:p>
            <a:pPr marL="457200" lvl="1" indent="0" algn="just">
              <a:buNone/>
            </a:pPr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62400" y="685801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  <a:latin typeface="Candara" pitchFamily="34" charset="0"/>
              </a:rPr>
              <a:t>What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4382700-8156-42E7-8D01-00CE0C7F3CC3}" type="datetime12">
              <a:rPr lang="en-US" smtClean="0"/>
              <a:pPr/>
              <a:t>8:54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3282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ACOUSTIC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905000"/>
            <a:ext cx="7788275" cy="4648200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Insulation?</a:t>
            </a:r>
            <a:endParaRPr lang="en-US" b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62400" y="685801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  <a:latin typeface="Candara" pitchFamily="34" charset="0"/>
              </a:rPr>
              <a:t>What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4382700-8156-42E7-8D01-00CE0C7F3CC3}" type="datetime12">
              <a:rPr lang="en-US" smtClean="0"/>
              <a:pPr/>
              <a:t>8:54 AM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2" t="19590" r="20523" b="32416"/>
          <a:stretch/>
        </p:blipFill>
        <p:spPr bwMode="auto">
          <a:xfrm>
            <a:off x="1380317" y="2362200"/>
            <a:ext cx="6239683" cy="421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60658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2057400"/>
            <a:ext cx="39624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latin typeface="Candara" pitchFamily="34" charset="0"/>
              </a:rPr>
              <a:t>Unit Perunding Akustik</a:t>
            </a:r>
            <a:endParaRPr lang="en-US" sz="2400">
              <a:latin typeface="Candara" pitchFamily="34" charset="0"/>
            </a:endParaRP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914400" y="3276600"/>
            <a:ext cx="7467600" cy="2819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653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Candara" pitchFamily="34" charset="0"/>
                <a:ea typeface="Verdana"/>
                <a:cs typeface="Verdana"/>
              </a:rPr>
              <a:t>Thank You </a:t>
            </a:r>
            <a:r>
              <a:rPr lang="en-U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Candara" pitchFamily="34" charset="0"/>
                <a:ea typeface="Verdana"/>
                <a:cs typeface="Verdana"/>
              </a:rPr>
              <a:t>For Listening</a:t>
            </a:r>
            <a:endParaRPr lang="en-U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Candara" pitchFamily="34" charset="0"/>
              <a:ea typeface="Verdana"/>
              <a:cs typeface="Verdana"/>
            </a:endParaRPr>
          </a:p>
        </p:txBody>
      </p:sp>
      <p:pic>
        <p:nvPicPr>
          <p:cNvPr id="9" name="Picture 8" descr="aerialmast1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SOUND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905000"/>
            <a:ext cx="7788275" cy="4648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Sound? </a:t>
            </a:r>
            <a:r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en-US" b="1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Bunyi? </a:t>
            </a: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hear sound through our ears. What actually is sound?</a:t>
            </a:r>
            <a:endParaRPr lang="en-MY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hear as sound is a class of physical kinetic energy called acoustical energy. Acoustical energy consists of </a:t>
            </a:r>
            <a:r>
              <a:rPr lang="en-MY" sz="1800" u="sng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fluctuating waves</a:t>
            </a:r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pressure in a physical medium - usually air</a:t>
            </a:r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 complete cycle of an acoustical </a:t>
            </a:r>
            <a:r>
              <a:rPr lang="en-MY" sz="1800" u="sng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wave </a:t>
            </a:r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consists of one half-cycle of </a:t>
            </a:r>
            <a:r>
              <a:rPr lang="en-MY" sz="1800" u="sng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(higher pressure) of the air molecules, followed by one half-cycle of </a:t>
            </a:r>
            <a:r>
              <a:rPr lang="en-MY" sz="1800" u="sng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rarefaction</a:t>
            </a:r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(lower pressure) of the molecules. Sounds of higher amplitude (louder) compress and rarefy the air molecules to a greater extent than do lower amplitude (softer) sounds.</a:t>
            </a:r>
          </a:p>
          <a:p>
            <a:pPr lvl="1" algn="just"/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rate of air pressure fluctuation is called the frequency of the wave.</a:t>
            </a:r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62400" y="685801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andara" pitchFamily="34" charset="0"/>
              </a:rPr>
              <a:t>Definition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4382700-8156-42E7-8D01-00CE0C7F3CC3}" type="datetime12">
              <a:rPr lang="en-US" smtClean="0"/>
              <a:pPr/>
              <a:t>8:54 AM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SOUND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905000"/>
            <a:ext cx="4648199" cy="4438650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Sound?</a:t>
            </a:r>
            <a:endPara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Graphically shown as</a:t>
            </a:r>
          </a:p>
          <a:p>
            <a:pPr>
              <a:buFont typeface="Wingdings" pitchFamily="2" charset="2"/>
              <a:buChar char="§"/>
            </a:pPr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movement with compression and rarefaction 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rate of fluctuation became the frequency (</a:t>
            </a:r>
            <a:r>
              <a:rPr lang="en-US" sz="1800" i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between same event became wavelength (</a:t>
            </a:r>
            <a:r>
              <a:rPr lang="el-GR" sz="1800" i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MY" sz="1800" i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038600" y="68580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  <a:latin typeface="Candara" pitchFamily="34" charset="0"/>
              </a:rPr>
              <a:t>What?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2055BE9-B957-4385-871F-B9A5BAA2ED1D}" type="datetime12">
              <a:rPr lang="en-US" smtClean="0"/>
              <a:pPr/>
              <a:t>8:54 AM</a:t>
            </a:fld>
            <a:endParaRPr lang="en-US"/>
          </a:p>
        </p:txBody>
      </p:sp>
      <p:pic>
        <p:nvPicPr>
          <p:cNvPr id="14" name="Picture 13" descr="monopo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362200"/>
            <a:ext cx="3200400" cy="3200400"/>
          </a:xfrm>
          <a:prstGeom prst="rect">
            <a:avLst/>
          </a:prstGeom>
        </p:spPr>
      </p:pic>
      <p:pic>
        <p:nvPicPr>
          <p:cNvPr id="15" name="Picture 14" descr="loudspeaker-waveform.gif"/>
          <p:cNvPicPr>
            <a:picLocks noChangeAspect="1"/>
          </p:cNvPicPr>
          <p:nvPr/>
        </p:nvPicPr>
        <p:blipFill>
          <a:blip r:embed="rId3" cstate="print"/>
          <a:srcRect l="14853" r="22435"/>
          <a:stretch>
            <a:fillRect/>
          </a:stretch>
        </p:blipFill>
        <p:spPr>
          <a:xfrm>
            <a:off x="1295400" y="4648200"/>
            <a:ext cx="2577066" cy="16764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SOUND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905000"/>
            <a:ext cx="7543799" cy="4438650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Sound?</a:t>
            </a:r>
            <a:endPara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fast the disturbance travelled is the speed of sound (</a:t>
            </a:r>
            <a:r>
              <a:rPr lang="el-GR" sz="1800" i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MY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of sound </a:t>
            </a:r>
            <a:r>
              <a:rPr lang="en-MY" sz="1800" u="sng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air</a:t>
            </a:r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~ 340 m/s (compare speed of light ~ 300 x 10</a:t>
            </a:r>
            <a:r>
              <a:rPr lang="en-MY" sz="1800" baseline="30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m/s)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Equation, </a:t>
            </a:r>
            <a:r>
              <a:rPr lang="el-GR" sz="1800" i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sz="1800" i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1800" i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800" i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</a:t>
            </a:r>
            <a:endParaRPr lang="en-US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understand from this equation? Discuss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audible frequency range is 20Hz – 20,000 Hz, bass &amp; treble?</a:t>
            </a:r>
            <a:endParaRPr lang="en-MY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038600" y="68580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  <a:latin typeface="Candara" pitchFamily="34" charset="0"/>
              </a:rPr>
              <a:t>What?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2055BE9-B957-4385-871F-B9A5BAA2ED1D}" type="datetime12">
              <a:rPr lang="en-US" smtClean="0"/>
              <a:pPr/>
              <a:t>8:54 AM</a:t>
            </a:fld>
            <a:endParaRPr lang="en-US"/>
          </a:p>
        </p:txBody>
      </p:sp>
      <p:pic>
        <p:nvPicPr>
          <p:cNvPr id="10" name="Picture 9" descr="Frequenc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343400"/>
            <a:ext cx="5729033" cy="1533657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SOUND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905000"/>
            <a:ext cx="3276599" cy="4438650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Sound?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directivity</a:t>
            </a:r>
            <a:endParaRPr lang="en-MY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freq omnidirectional, high freq directional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notice this?</a:t>
            </a:r>
            <a:endParaRPr lang="en-MY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038600" y="68580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  <a:latin typeface="Candara" pitchFamily="34" charset="0"/>
              </a:rPr>
              <a:t>What?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2055BE9-B957-4385-871F-B9A5BAA2ED1D}" type="datetime12">
              <a:rPr lang="en-US" smtClean="0"/>
              <a:pPr/>
              <a:t>8:54 AM</a:t>
            </a:fld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75" y="1676400"/>
            <a:ext cx="2714625" cy="32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6511" y="1600200"/>
            <a:ext cx="250235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b="5535"/>
          <a:stretch>
            <a:fillRect/>
          </a:stretch>
        </p:blipFill>
        <p:spPr bwMode="auto">
          <a:xfrm>
            <a:off x="990600" y="3715599"/>
            <a:ext cx="2286000" cy="303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SOUND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905000"/>
            <a:ext cx="5333999" cy="4438650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measure Sound?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definition of sound, keyword is pressure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measure sound by measuring its pressure, hence the term ‘sound pressure level’ or SPL</a:t>
            </a:r>
            <a:endParaRPr lang="en-MY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MY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sound pressure is referenced to 20 </a:t>
            </a:r>
            <a:r>
              <a:rPr lang="el-GR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Pa, measured in logarithmic scale as decibel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 will be reduced by 6dB (20*log 2) for every doubling of distance due to inverse square law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 will be increased by 3dB (10*log 2) for every doubling of power</a:t>
            </a:r>
            <a:endParaRPr lang="en-MY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038600" y="68580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  <a:latin typeface="Candara" pitchFamily="34" charset="0"/>
              </a:rPr>
              <a:t>How?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2055BE9-B957-4385-871F-B9A5BAA2ED1D}" type="datetime12">
              <a:rPr lang="en-US" smtClean="0"/>
              <a:pPr/>
              <a:t>8:54 AM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600200"/>
            <a:ext cx="24955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SOUND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905000"/>
            <a:ext cx="7467599" cy="4438650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behaviour of Sound?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sound is a pressure wave, it behaves like a wave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reach you directly (direct path) or indirectly (reflected), just like a light fitting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also be absorbed and blocked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that when you speak in different room, the sound can be rather different? 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 why is sound and vibration are inseparable?</a:t>
            </a:r>
            <a:endParaRPr lang="en-MY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038600" y="68580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  <a:latin typeface="Candara" pitchFamily="34" charset="0"/>
              </a:rPr>
              <a:t>How?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2055BE9-B957-4385-871F-B9A5BAA2ED1D}" type="datetime12">
              <a:rPr lang="en-US" smtClean="0"/>
              <a:pPr/>
              <a:t>8:54 AM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ACOUSTIC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905000"/>
            <a:ext cx="7788275" cy="4648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Acoustic?</a:t>
            </a:r>
            <a:endParaRPr lang="en-US" b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the study of sound and hearing, and their properties</a:t>
            </a:r>
            <a:endParaRPr lang="en-MY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properties of a room that determine the behaviour of sound</a:t>
            </a: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Acoustic study is important to determine especially in our case:-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sound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insulation</a:t>
            </a: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acoustic study will be the combination of these two.</a:t>
            </a:r>
          </a:p>
          <a:p>
            <a:pPr lvl="1">
              <a:buNone/>
            </a:pP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62400" y="685801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  <a:latin typeface="Candara" pitchFamily="34" charset="0"/>
              </a:rPr>
              <a:t>Definition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4382700-8156-42E7-8D01-00CE0C7F3CC3}" type="datetime12">
              <a:rPr lang="en-US" smtClean="0"/>
              <a:pPr/>
              <a:t>8:54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98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29400" y="6553202"/>
            <a:ext cx="2133600" cy="244475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Unit </a:t>
            </a:r>
            <a:r>
              <a:rPr lang="en-US" dirty="0" err="1" smtClean="0">
                <a:latin typeface="Candara" pitchFamily="34" charset="0"/>
              </a:rPr>
              <a:t>Perunding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Akustik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ndara" pitchFamily="34" charset="0"/>
              </a:rPr>
              <a:t>ACOUSTIC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905000"/>
            <a:ext cx="7788275" cy="4648200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Sound?</a:t>
            </a:r>
            <a:endParaRPr lang="en-US" b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quality is not just about loudness (or SPL). We can have a situation where the sound is loud enough to be heard but can’t be understood. Quality sound must have enough </a:t>
            </a:r>
            <a:r>
              <a:rPr lang="en-US" sz="1800" u="sng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loudness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be </a:t>
            </a:r>
            <a:r>
              <a:rPr lang="en-US" sz="1800" u="sng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understood</a:t>
            </a:r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listener, i.e intelligible.</a:t>
            </a:r>
            <a:endParaRPr lang="en-MY" sz="1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Loudness or SPL is almost entirely determined by the loudspeaker properties.</a:t>
            </a: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acoustic on the other hand determines whether a listener can understood the content of the sound.</a:t>
            </a:r>
          </a:p>
          <a:p>
            <a:pPr lvl="1" algn="just"/>
            <a:r>
              <a:rPr lang="en-US" sz="1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sound is a wave that travelled in all direction. So the sound we hear consists of direct and reflected components.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62400" y="685801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  <a:latin typeface="Candara" pitchFamily="34" charset="0"/>
              </a:rPr>
              <a:t>What</a:t>
            </a:r>
            <a:endParaRPr lang="en-US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4191000" y="6553201"/>
            <a:ext cx="838200" cy="261938"/>
          </a:xfrm>
        </p:spPr>
        <p:txBody>
          <a:bodyPr/>
          <a:lstStyle/>
          <a:p>
            <a:fld id="{63D99893-9766-46BE-956E-10805F828B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381000" y="6553201"/>
            <a:ext cx="1905000" cy="261938"/>
          </a:xfrm>
        </p:spPr>
        <p:txBody>
          <a:bodyPr/>
          <a:lstStyle/>
          <a:p>
            <a:fld id="{14382700-8156-42E7-8D01-00CE0C7F3CC3}" type="datetime12">
              <a:rPr lang="en-US" smtClean="0"/>
              <a:pPr/>
              <a:t>8:54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632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theme/theme1.xml><?xml version="1.0" encoding="utf-8"?>
<a:theme xmlns:a="http://schemas.openxmlformats.org/drawingml/2006/main" name="cdb2004198l">
  <a:themeElements>
    <a:clrScheme name="Office Theme 2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F8B7E"/>
      </a:accent1>
      <a:accent2>
        <a:srgbClr val="D3703F"/>
      </a:accent2>
      <a:accent3>
        <a:srgbClr val="FFFFFF"/>
      </a:accent3>
      <a:accent4>
        <a:srgbClr val="000000"/>
      </a:accent4>
      <a:accent5>
        <a:srgbClr val="ADC4C0"/>
      </a:accent5>
      <a:accent6>
        <a:srgbClr val="BF6538"/>
      </a:accent6>
      <a:hlink>
        <a:srgbClr val="1A50B2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1E78C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ABBEE1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F8B7E"/>
        </a:accent1>
        <a:accent2>
          <a:srgbClr val="D3703F"/>
        </a:accent2>
        <a:accent3>
          <a:srgbClr val="FFFFFF"/>
        </a:accent3>
        <a:accent4>
          <a:srgbClr val="000000"/>
        </a:accent4>
        <a:accent5>
          <a:srgbClr val="ADC4C0"/>
        </a:accent5>
        <a:accent6>
          <a:srgbClr val="BF653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BA2222"/>
        </a:accent1>
        <a:accent2>
          <a:srgbClr val="419FC1"/>
        </a:accent2>
        <a:accent3>
          <a:srgbClr val="FFFFFF"/>
        </a:accent3>
        <a:accent4>
          <a:srgbClr val="000000"/>
        </a:accent4>
        <a:accent5>
          <a:srgbClr val="D9ABAB"/>
        </a:accent5>
        <a:accent6>
          <a:srgbClr val="3A90AF"/>
        </a:accent6>
        <a:hlink>
          <a:srgbClr val="0066CC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cdb2004198l</Template>
  <TotalTime>11224</TotalTime>
  <Words>865</Words>
  <Application>Microsoft Office PowerPoint</Application>
  <PresentationFormat>On-screen Show (4:3)</PresentationFormat>
  <Paragraphs>155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cdb2004198l</vt:lpstr>
      <vt:lpstr>Image</vt:lpstr>
      <vt:lpstr>SOUND &amp; ACOUSTIC</vt:lpstr>
      <vt:lpstr>SOUND</vt:lpstr>
      <vt:lpstr>SOUND</vt:lpstr>
      <vt:lpstr>SOUND</vt:lpstr>
      <vt:lpstr>SOUND</vt:lpstr>
      <vt:lpstr>SOUND</vt:lpstr>
      <vt:lpstr>SOUND</vt:lpstr>
      <vt:lpstr>ACOUSTIC</vt:lpstr>
      <vt:lpstr>ACOUSTIC</vt:lpstr>
      <vt:lpstr>ACOUSTIC</vt:lpstr>
      <vt:lpstr>ACOUSTIC</vt:lpstr>
      <vt:lpstr>ACOUSTIC</vt:lpstr>
      <vt:lpstr>ACOUSTIC</vt:lpstr>
      <vt:lpstr>ACOUSTIC</vt:lpstr>
      <vt:lpstr>ACOUSTIC</vt:lpstr>
      <vt:lpstr>ACOUSTIC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Khairis</dc:creator>
  <cp:lastModifiedBy>Dell</cp:lastModifiedBy>
  <cp:revision>544</cp:revision>
  <dcterms:created xsi:type="dcterms:W3CDTF">2010-07-23T03:13:15Z</dcterms:created>
  <dcterms:modified xsi:type="dcterms:W3CDTF">2020-03-10T00:55:54Z</dcterms:modified>
</cp:coreProperties>
</file>