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9" r:id="rId5"/>
    <p:sldId id="260" r:id="rId6"/>
    <p:sldId id="276" r:id="rId7"/>
    <p:sldId id="277" r:id="rId8"/>
    <p:sldId id="278" r:id="rId9"/>
    <p:sldId id="279" r:id="rId10"/>
    <p:sldId id="280" r:id="rId11"/>
    <p:sldId id="261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9C2-070A-4FBB-B4D1-0FBF16FE0F92}" type="datetimeFigureOut">
              <a:rPr lang="en-MY" smtClean="0"/>
              <a:pPr/>
              <a:t>27/8/2018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E780-2212-4E3D-9E84-F5FC5A1A818A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9C2-070A-4FBB-B4D1-0FBF16FE0F92}" type="datetimeFigureOut">
              <a:rPr lang="en-MY" smtClean="0"/>
              <a:pPr/>
              <a:t>27/8/2018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E780-2212-4E3D-9E84-F5FC5A1A818A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9C2-070A-4FBB-B4D1-0FBF16FE0F92}" type="datetimeFigureOut">
              <a:rPr lang="en-MY" smtClean="0"/>
              <a:pPr/>
              <a:t>27/8/2018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E780-2212-4E3D-9E84-F5FC5A1A818A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9C2-070A-4FBB-B4D1-0FBF16FE0F92}" type="datetimeFigureOut">
              <a:rPr lang="en-MY" smtClean="0"/>
              <a:pPr/>
              <a:t>27/8/2018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E780-2212-4E3D-9E84-F5FC5A1A818A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9C2-070A-4FBB-B4D1-0FBF16FE0F92}" type="datetimeFigureOut">
              <a:rPr lang="en-MY" smtClean="0"/>
              <a:pPr/>
              <a:t>27/8/2018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E780-2212-4E3D-9E84-F5FC5A1A818A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9C2-070A-4FBB-B4D1-0FBF16FE0F92}" type="datetimeFigureOut">
              <a:rPr lang="en-MY" smtClean="0"/>
              <a:pPr/>
              <a:t>27/8/2018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E780-2212-4E3D-9E84-F5FC5A1A818A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9C2-070A-4FBB-B4D1-0FBF16FE0F92}" type="datetimeFigureOut">
              <a:rPr lang="en-MY" smtClean="0"/>
              <a:pPr/>
              <a:t>27/8/2018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E780-2212-4E3D-9E84-F5FC5A1A818A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9C2-070A-4FBB-B4D1-0FBF16FE0F92}" type="datetimeFigureOut">
              <a:rPr lang="en-MY" smtClean="0"/>
              <a:pPr/>
              <a:t>27/8/2018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E780-2212-4E3D-9E84-F5FC5A1A818A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9C2-070A-4FBB-B4D1-0FBF16FE0F92}" type="datetimeFigureOut">
              <a:rPr lang="en-MY" smtClean="0"/>
              <a:pPr/>
              <a:t>27/8/2018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E780-2212-4E3D-9E84-F5FC5A1A818A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9C2-070A-4FBB-B4D1-0FBF16FE0F92}" type="datetimeFigureOut">
              <a:rPr lang="en-MY" smtClean="0"/>
              <a:pPr/>
              <a:t>27/8/2018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E780-2212-4E3D-9E84-F5FC5A1A818A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39C2-070A-4FBB-B4D1-0FBF16FE0F92}" type="datetimeFigureOut">
              <a:rPr lang="en-MY" smtClean="0"/>
              <a:pPr/>
              <a:t>27/8/2018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E780-2212-4E3D-9E84-F5FC5A1A818A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939C2-070A-4FBB-B4D1-0FBF16FE0F92}" type="datetimeFigureOut">
              <a:rPr lang="en-MY" smtClean="0"/>
              <a:pPr/>
              <a:t>27/8/2018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2E780-2212-4E3D-9E84-F5FC5A1A818A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990851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THE CASE WRITING </a:t>
            </a:r>
            <a:br>
              <a:rPr lang="en-US" sz="5400" b="1" dirty="0"/>
            </a:br>
            <a:r>
              <a:rPr lang="en-US" sz="5400" b="1" dirty="0"/>
              <a:t>PROCESS</a:t>
            </a:r>
            <a:br>
              <a:rPr lang="en-US" sz="5400" b="1" dirty="0"/>
            </a:br>
            <a:br>
              <a:rPr lang="en-US" sz="5400" b="1" dirty="0"/>
            </a:br>
            <a:r>
              <a:rPr lang="en-US" dirty="0"/>
              <a:t>(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Kes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676400"/>
          </a:xfrm>
        </p:spPr>
        <p:txBody>
          <a:bodyPr>
            <a:normAutofit lnSpcReduction="10000"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Lee </a:t>
            </a:r>
            <a:r>
              <a:rPr lang="en-US" dirty="0" err="1">
                <a:solidFill>
                  <a:schemeClr val="tx1"/>
                </a:solidFill>
              </a:rPr>
              <a:t>Meng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Foon</a:t>
            </a:r>
            <a:endParaRPr lang="en-MY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56DFA-B728-4986-8A92-9A3DF472C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AF728-7362-4710-9B60-EA83FF434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State the goal(s) of the action plan : the major outcome(s) that the action plan steps are supposed to bring about.</a:t>
            </a:r>
          </a:p>
          <a:p>
            <a:r>
              <a:rPr lang="en-US" dirty="0"/>
              <a:t>List the action plan steps for the short term and the long term.</a:t>
            </a:r>
          </a:p>
          <a:p>
            <a:r>
              <a:rPr lang="en-US" dirty="0"/>
              <a:t>Identify the major risks and responses that can undermine the action plan. </a:t>
            </a:r>
          </a:p>
          <a:p>
            <a:r>
              <a:rPr lang="en-US" dirty="0"/>
              <a:t>Propose responses that will eliminate or contain such risks. </a:t>
            </a:r>
          </a:p>
        </p:txBody>
      </p:sp>
    </p:spTree>
    <p:extLst>
      <p:ext uri="{BB962C8B-B14F-4D97-AF65-F5344CB8AC3E}">
        <p14:creationId xmlns:p14="http://schemas.microsoft.com/office/powerpoint/2010/main" val="538336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>
            <a:normAutofit/>
          </a:bodyPr>
          <a:lstStyle/>
          <a:p>
            <a:r>
              <a:rPr lang="en-US" dirty="0"/>
              <a:t>Case writing requires focus, structure and dramatics (feelings/emotions)   </a:t>
            </a:r>
          </a:p>
          <a:p>
            <a:r>
              <a:rPr lang="en-US" dirty="0"/>
              <a:t>Case writer needs to ask several questions:</a:t>
            </a:r>
          </a:p>
          <a:p>
            <a:pPr>
              <a:buNone/>
            </a:pPr>
            <a:r>
              <a:rPr lang="en-US" dirty="0"/>
              <a:t>    -  what kind of solution is required?</a:t>
            </a:r>
          </a:p>
          <a:p>
            <a:pPr>
              <a:buNone/>
            </a:pPr>
            <a:r>
              <a:rPr lang="en-US" dirty="0"/>
              <a:t>    -  what would be the outcome expected?</a:t>
            </a:r>
          </a:p>
          <a:p>
            <a:pPr>
              <a:buNone/>
            </a:pPr>
            <a:r>
              <a:rPr lang="en-US" dirty="0"/>
              <a:t>    -  what is the performance to be evaluated? </a:t>
            </a:r>
          </a:p>
          <a:p>
            <a:r>
              <a:rPr lang="en-US" dirty="0"/>
              <a:t> These questions enable the case writer to define the objectives of the case study</a:t>
            </a:r>
            <a:endParaRPr lang="en-M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Case Format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80010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Introduction  (Prologue/Opening Paragraph)</a:t>
            </a:r>
          </a:p>
          <a:p>
            <a:pPr marL="0" indent="0">
              <a:buNone/>
            </a:pPr>
            <a:r>
              <a:rPr lang="en-US" dirty="0"/>
              <a:t> - date &amp; place; critical incident/relevant issues</a:t>
            </a:r>
          </a:p>
          <a:p>
            <a:pPr>
              <a:buNone/>
            </a:pPr>
            <a:r>
              <a:rPr lang="en-US" dirty="0"/>
              <a:t> - name and identity of the entity &amp; main character(s)</a:t>
            </a:r>
          </a:p>
          <a:p>
            <a:r>
              <a:rPr lang="en-US" b="1" dirty="0"/>
              <a:t>Body</a:t>
            </a:r>
          </a:p>
          <a:p>
            <a:pPr>
              <a:buNone/>
            </a:pPr>
            <a:r>
              <a:rPr lang="en-US" dirty="0"/>
              <a:t> - history/background of the entity/organization </a:t>
            </a:r>
          </a:p>
          <a:p>
            <a:pPr>
              <a:buNone/>
            </a:pPr>
            <a:r>
              <a:rPr lang="en-US" dirty="0"/>
              <a:t> - details relating to the environment and situation</a:t>
            </a:r>
          </a:p>
          <a:p>
            <a:pPr marL="0" indent="0">
              <a:buNone/>
            </a:pPr>
            <a:r>
              <a:rPr lang="en-US" dirty="0"/>
              <a:t> - description of the problem(s) and causes of the</a:t>
            </a:r>
          </a:p>
          <a:p>
            <a:pPr marL="0" indent="0">
              <a:buNone/>
            </a:pPr>
            <a:r>
              <a:rPr lang="en-US" dirty="0"/>
              <a:t>    problem(s)</a:t>
            </a:r>
          </a:p>
          <a:p>
            <a:pPr marL="0" indent="0">
              <a:buNone/>
            </a:pPr>
            <a:r>
              <a:rPr lang="en-US" dirty="0"/>
              <a:t> - </a:t>
            </a:r>
            <a:r>
              <a:rPr lang="en-US" b="1" dirty="0"/>
              <a:t>Conclusion  (Epilogue/Closing Paragraph)</a:t>
            </a:r>
          </a:p>
          <a:p>
            <a:pPr>
              <a:buNone/>
            </a:pPr>
            <a:r>
              <a:rPr lang="en-US" dirty="0"/>
              <a:t> - the point when immediate action is needed to solve the problem.</a:t>
            </a:r>
            <a:endParaRPr lang="en-M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/>
              <a:t>Drafting the Case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01000" cy="5715000"/>
          </a:xfrm>
        </p:spPr>
        <p:txBody>
          <a:bodyPr>
            <a:normAutofit fontScale="92500"/>
          </a:bodyPr>
          <a:lstStyle/>
          <a:p>
            <a:r>
              <a:rPr lang="en-US" dirty="0"/>
              <a:t>Provides adequate information to help the case user to understand and determine the issues and problem(s) as it has been presented</a:t>
            </a:r>
          </a:p>
          <a:p>
            <a:r>
              <a:rPr lang="en-US" dirty="0"/>
              <a:t>Develops a strong desire for the case user to solve the problem (sense of urgency)</a:t>
            </a:r>
          </a:p>
          <a:p>
            <a:r>
              <a:rPr lang="en-US" dirty="0"/>
              <a:t>The content is in line with the questions raised</a:t>
            </a:r>
          </a:p>
          <a:p>
            <a:r>
              <a:rPr lang="en-US" dirty="0"/>
              <a:t>The actual situation and the main characters may not be identified (need for disguise?) </a:t>
            </a:r>
          </a:p>
          <a:p>
            <a:r>
              <a:rPr lang="en-US" dirty="0"/>
              <a:t>The case is supported by additional notes (industry notes, technical notes etc.) to help in analyzing the case. </a:t>
            </a:r>
          </a:p>
          <a:p>
            <a:pPr>
              <a:buNone/>
            </a:pPr>
            <a:endParaRPr lang="en-M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Revision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848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Cases that have  been drafted need to be revised several times</a:t>
            </a:r>
          </a:p>
          <a:p>
            <a:r>
              <a:rPr lang="en-US" dirty="0"/>
              <a:t>Revising involves re-reading, evaluating and making changes to improve the case</a:t>
            </a:r>
          </a:p>
          <a:p>
            <a:r>
              <a:rPr lang="en-US" dirty="0"/>
              <a:t>After the first draft, keep the case aside for a while for the writer to think about other aspects of the case (cooling period)</a:t>
            </a:r>
          </a:p>
          <a:p>
            <a:r>
              <a:rPr lang="en-US" dirty="0"/>
              <a:t>Review appropriateness of the language for the target group/case users; factors that create the sense of reality for the case user; length of the case; and the sequence that supports the flow of the case. </a:t>
            </a:r>
            <a:endParaRPr lang="en-M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Outline of Presentation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990600"/>
            <a:ext cx="6934200" cy="5638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Case Writing?</a:t>
            </a:r>
          </a:p>
          <a:p>
            <a:r>
              <a:rPr lang="en-US" dirty="0"/>
              <a:t>The Case Writing Process</a:t>
            </a:r>
          </a:p>
          <a:p>
            <a:r>
              <a:rPr lang="en-US" dirty="0"/>
              <a:t>Planning the Case Writing :</a:t>
            </a:r>
          </a:p>
          <a:p>
            <a:pPr marL="0" indent="0">
              <a:buNone/>
            </a:pPr>
            <a:r>
              <a:rPr lang="en-US" dirty="0"/>
              <a:t>    - Problem identification</a:t>
            </a:r>
          </a:p>
          <a:p>
            <a:pPr marL="0" indent="0">
              <a:buNone/>
            </a:pPr>
            <a:r>
              <a:rPr lang="en-US" dirty="0"/>
              <a:t>    - Diagnosis</a:t>
            </a:r>
          </a:p>
          <a:p>
            <a:pPr marL="0" indent="0">
              <a:buNone/>
            </a:pPr>
            <a:r>
              <a:rPr lang="en-US" dirty="0"/>
              <a:t>    - Proof of causes</a:t>
            </a:r>
          </a:p>
          <a:p>
            <a:pPr marL="0" indent="0">
              <a:buNone/>
            </a:pPr>
            <a:r>
              <a:rPr lang="en-US" dirty="0"/>
              <a:t>    - Action plan</a:t>
            </a:r>
          </a:p>
          <a:p>
            <a:r>
              <a:rPr lang="en-US" dirty="0"/>
              <a:t>The Case Format</a:t>
            </a:r>
          </a:p>
          <a:p>
            <a:r>
              <a:rPr lang="en-US" dirty="0"/>
              <a:t>Drafting the Case</a:t>
            </a:r>
          </a:p>
          <a:p>
            <a:r>
              <a:rPr lang="en-US" dirty="0"/>
              <a:t>Case Revision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M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Case Writing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5029200"/>
          </a:xfrm>
        </p:spPr>
        <p:txBody>
          <a:bodyPr>
            <a:normAutofit/>
          </a:bodyPr>
          <a:lstStyle/>
          <a:p>
            <a:r>
              <a:rPr lang="en-US" dirty="0"/>
              <a:t>Involves the case writer observing the working of the process under analysis and recording what is happening.</a:t>
            </a:r>
          </a:p>
          <a:p>
            <a:r>
              <a:rPr lang="en-US" dirty="0"/>
              <a:t>Case writer examines the meaning of the observations and interpret them within the context of the prescribed or theoretical framework.</a:t>
            </a:r>
          </a:p>
          <a:p>
            <a:r>
              <a:rPr lang="en-US" dirty="0"/>
              <a:t>Requires practical exposure to hone case writing skills.</a:t>
            </a:r>
          </a:p>
          <a:p>
            <a:endParaRPr lang="en-M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Writing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8486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field research, case writer needs to make field trips to the chosen entity/organization.</a:t>
            </a:r>
          </a:p>
          <a:p>
            <a:r>
              <a:rPr lang="en-US" dirty="0"/>
              <a:t>Cooperation is required from the entity/organization to gather information.</a:t>
            </a:r>
          </a:p>
          <a:p>
            <a:r>
              <a:rPr lang="en-US" dirty="0"/>
              <a:t>Case writer needs to gather data, organize and discard some data, then write the case.</a:t>
            </a:r>
          </a:p>
          <a:p>
            <a:r>
              <a:rPr lang="en-US" dirty="0"/>
              <a:t>Entity/organization needs to give permission to the case writer to publish the research for the purposes of teaching and learning.  </a:t>
            </a:r>
          </a:p>
          <a:p>
            <a:endParaRPr lang="en-M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Writing Process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5438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/>
              <a:t>Case writing provides the opportunity</a:t>
            </a:r>
          </a:p>
          <a:p>
            <a:pPr>
              <a:buNone/>
            </a:pPr>
            <a:r>
              <a:rPr lang="en-US" sz="3600" dirty="0"/>
              <a:t> for reflection and creative efforts.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sz="3600" dirty="0"/>
              <a:t>The case writing process involves:</a:t>
            </a:r>
          </a:p>
          <a:p>
            <a:r>
              <a:rPr lang="en-US" sz="3600" dirty="0"/>
              <a:t>Planning</a:t>
            </a:r>
          </a:p>
          <a:p>
            <a:r>
              <a:rPr lang="en-US" sz="3600" dirty="0"/>
              <a:t>Drafting the case</a:t>
            </a:r>
          </a:p>
          <a:p>
            <a:r>
              <a:rPr lang="en-US" sz="3600" dirty="0"/>
              <a:t>Revision </a:t>
            </a:r>
            <a:endParaRPr lang="en-MY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707C4-44F6-46A6-86B1-8F8F78A98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F891C-E50F-458D-99AD-E3624343C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case on a problem situation has four parts:</a:t>
            </a:r>
          </a:p>
          <a:p>
            <a:pPr marL="514350" indent="-514350">
              <a:buAutoNum type="arabicPeriod"/>
            </a:pPr>
            <a:r>
              <a:rPr lang="en-US" dirty="0"/>
              <a:t>Problem identification</a:t>
            </a:r>
          </a:p>
          <a:p>
            <a:pPr marL="514350" indent="-514350">
              <a:buAutoNum type="arabicPeriod"/>
            </a:pPr>
            <a:r>
              <a:rPr lang="en-US" dirty="0"/>
              <a:t>Diagnosis</a:t>
            </a:r>
          </a:p>
          <a:p>
            <a:pPr marL="514350" indent="-514350">
              <a:buAutoNum type="arabicPeriod"/>
            </a:pPr>
            <a:r>
              <a:rPr lang="en-US" dirty="0"/>
              <a:t>Proof of causes</a:t>
            </a:r>
          </a:p>
          <a:p>
            <a:pPr marL="514350" indent="-514350">
              <a:buAutoNum type="arabicPeriod"/>
            </a:pPr>
            <a:r>
              <a:rPr lang="en-US" dirty="0"/>
              <a:t>Action plan</a:t>
            </a:r>
          </a:p>
        </p:txBody>
      </p:sp>
    </p:spTree>
    <p:extLst>
      <p:ext uri="{BB962C8B-B14F-4D97-AF65-F5344CB8AC3E}">
        <p14:creationId xmlns:p14="http://schemas.microsoft.com/office/powerpoint/2010/main" val="58066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DC71F-0BA4-46B6-BB06-CBCADE410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Identification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98740-A78D-4FED-B784-F7AE1958C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problem identification should express the effects or outcomes identifiable in the situation that the entity or main character in the case should be most concerned about.</a:t>
            </a:r>
          </a:p>
          <a:p>
            <a:pPr marL="0" indent="0">
              <a:buNone/>
            </a:pPr>
            <a:r>
              <a:rPr lang="en-US" dirty="0"/>
              <a:t>The opening paragraph defines the problem by describing the key effects or outcomes that constitutes the problem. </a:t>
            </a:r>
          </a:p>
        </p:txBody>
      </p:sp>
    </p:spTree>
    <p:extLst>
      <p:ext uri="{BB962C8B-B14F-4D97-AF65-F5344CB8AC3E}">
        <p14:creationId xmlns:p14="http://schemas.microsoft.com/office/powerpoint/2010/main" val="1007060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EBC8F-C45C-4425-8AE4-A35B744F3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DC2B6-A587-4930-A32B-48E2C4E4E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After the problem has been defined, summarize the diagnosis or the principal causes of the problem.</a:t>
            </a:r>
          </a:p>
          <a:p>
            <a:pPr marL="0" indent="0">
              <a:buNone/>
            </a:pPr>
            <a:r>
              <a:rPr lang="en-US" dirty="0"/>
              <a:t>Common sense and intuition are helpful but are not sufficient.</a:t>
            </a:r>
          </a:p>
          <a:p>
            <a:pPr marL="0" indent="0">
              <a:buNone/>
            </a:pPr>
            <a:r>
              <a:rPr lang="en-US" dirty="0"/>
              <a:t>Causal analysis will require theoretical concepts and  frameworks appropriate to the situation.</a:t>
            </a:r>
          </a:p>
        </p:txBody>
      </p:sp>
    </p:spTree>
    <p:extLst>
      <p:ext uri="{BB962C8B-B14F-4D97-AF65-F5344CB8AC3E}">
        <p14:creationId xmlns:p14="http://schemas.microsoft.com/office/powerpoint/2010/main" val="1828945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A4070-B4AC-4A9F-B1B0-E4135FBEB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Causes/Diagnosis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F2731-07F4-4D6F-AB44-22885557B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List the primary causes of the problem and provide evidence for each cause. </a:t>
            </a:r>
          </a:p>
          <a:p>
            <a:pPr marL="0" indent="0">
              <a:buNone/>
            </a:pPr>
            <a:r>
              <a:rPr lang="en-US" dirty="0"/>
              <a:t>List action plan ideas for each cause.</a:t>
            </a:r>
          </a:p>
          <a:p>
            <a:pPr marL="0" indent="0">
              <a:buNone/>
            </a:pPr>
            <a:r>
              <a:rPr lang="en-US" dirty="0"/>
              <a:t>The general purpose of a problem action plan is to improve the current situation by acting on the causes of the problem.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E050E6A-E2A4-481F-BCE1-C70D414157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876173"/>
              </p:ext>
            </p:extLst>
          </p:nvPr>
        </p:nvGraphicFramePr>
        <p:xfrm>
          <a:off x="609600" y="5257799"/>
          <a:ext cx="7239000" cy="1050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3014384708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130356359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1068130753"/>
                    </a:ext>
                  </a:extLst>
                </a:gridCol>
              </a:tblGrid>
              <a:tr h="1050925">
                <a:tc>
                  <a:txBody>
                    <a:bodyPr/>
                    <a:lstStyle/>
                    <a:p>
                      <a:r>
                        <a:rPr lang="en-US" sz="2400" dirty="0"/>
                        <a:t>Cause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Evidence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Action Plan Ideas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578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362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773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THE CASE WRITING  PROCESS  (Proses Penulisan Kajian Kes)</vt:lpstr>
      <vt:lpstr>Outline of Presentation</vt:lpstr>
      <vt:lpstr>Case Writing </vt:lpstr>
      <vt:lpstr>Case Writing </vt:lpstr>
      <vt:lpstr>Case Writing Process</vt:lpstr>
      <vt:lpstr>Planning </vt:lpstr>
      <vt:lpstr>Problem Identification </vt:lpstr>
      <vt:lpstr>Diagnosis </vt:lpstr>
      <vt:lpstr>Proof of Causes/Diagnosis</vt:lpstr>
      <vt:lpstr>Action Plan</vt:lpstr>
      <vt:lpstr>Planning </vt:lpstr>
      <vt:lpstr>The Case Format </vt:lpstr>
      <vt:lpstr>Drafting the Case</vt:lpstr>
      <vt:lpstr>Revision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CASE WRITING  PROCESS</dc:title>
  <dc:creator>Melissa Chin</dc:creator>
  <cp:lastModifiedBy>mflee</cp:lastModifiedBy>
  <cp:revision>67</cp:revision>
  <dcterms:created xsi:type="dcterms:W3CDTF">2011-12-13T00:01:59Z</dcterms:created>
  <dcterms:modified xsi:type="dcterms:W3CDTF">2018-08-27T13:32:19Z</dcterms:modified>
</cp:coreProperties>
</file>