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2"/>
  </p:notesMasterIdLst>
  <p:sldIdLst>
    <p:sldId id="256" r:id="rId2"/>
    <p:sldId id="257" r:id="rId3"/>
    <p:sldId id="279" r:id="rId4"/>
    <p:sldId id="261" r:id="rId5"/>
    <p:sldId id="287" r:id="rId6"/>
    <p:sldId id="288" r:id="rId7"/>
    <p:sldId id="289" r:id="rId8"/>
    <p:sldId id="290" r:id="rId9"/>
    <p:sldId id="291" r:id="rId10"/>
    <p:sldId id="292" r:id="rId11"/>
  </p:sldIdLst>
  <p:sldSz cx="9144000" cy="5143500" type="screen16x9"/>
  <p:notesSz cx="6858000" cy="9144000"/>
  <p:embeddedFontLst>
    <p:embeddedFont>
      <p:font typeface="Roboto Condensed" charset="0"/>
      <p:regular r:id="rId13"/>
      <p:bold r:id="rId14"/>
      <p:italic r:id="rId15"/>
      <p:boldItalic r:id="rId16"/>
    </p:embeddedFont>
    <p:embeddedFont>
      <p:font typeface="Roboto Condensed Light" charset="0"/>
      <p:regular r:id="rId17"/>
      <p:bold r:id="rId18"/>
      <p:italic r:id="rId19"/>
      <p:boldItalic r:id="rId20"/>
    </p:embeddedFont>
    <p:embeddedFont>
      <p:font typeface="Arvo"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800"/>
  </p:clrMru>
</p:presentationPr>
</file>

<file path=ppt/tableStyles.xml><?xml version="1.0" encoding="utf-8"?>
<a:tblStyleLst xmlns:a="http://schemas.openxmlformats.org/drawingml/2006/main" def="{79E05421-EA43-41D9-9B22-7421638FCACB}">
  <a:tblStyle styleId="{79E05421-EA43-41D9-9B22-7421638FCAC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869" y="-187"/>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144" y="-7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937AB8-7F10-4621-8A53-0366DBDA5A69}" type="doc">
      <dgm:prSet loTypeId="urn:microsoft.com/office/officeart/2005/8/layout/cycle4" loCatId="cycle" qsTypeId="urn:microsoft.com/office/officeart/2005/8/quickstyle/simple2" qsCatId="simple" csTypeId="urn:microsoft.com/office/officeart/2005/8/colors/accent1_5" csCatId="accent1" phldr="1"/>
      <dgm:spPr/>
      <dgm:t>
        <a:bodyPr/>
        <a:lstStyle/>
        <a:p>
          <a:endParaRPr lang="en-GB"/>
        </a:p>
      </dgm:t>
    </dgm:pt>
    <dgm:pt modelId="{37CE132A-FC4A-4DA9-AF09-579CB8E3B574}">
      <dgm:prSet phldrT="[Text]"/>
      <dgm:spPr/>
      <dgm:t>
        <a:bodyPr/>
        <a:lstStyle/>
        <a:p>
          <a:endParaRPr lang="en-GB" dirty="0">
            <a:latin typeface="Roboto Condensed" charset="0"/>
            <a:ea typeface="Roboto Condensed" charset="0"/>
          </a:endParaRPr>
        </a:p>
      </dgm:t>
    </dgm:pt>
    <dgm:pt modelId="{E9F9599A-8E4D-432E-8680-45BE7D077911}" type="parTrans" cxnId="{F0341E9D-41B6-48FE-B2CF-418036CD62B5}">
      <dgm:prSet/>
      <dgm:spPr/>
      <dgm:t>
        <a:bodyPr/>
        <a:lstStyle/>
        <a:p>
          <a:endParaRPr lang="en-GB"/>
        </a:p>
      </dgm:t>
    </dgm:pt>
    <dgm:pt modelId="{4288C0A0-4E4B-41D4-800E-4E43F5A21A44}" type="sibTrans" cxnId="{F0341E9D-41B6-48FE-B2CF-418036CD62B5}">
      <dgm:prSet/>
      <dgm:spPr/>
      <dgm:t>
        <a:bodyPr/>
        <a:lstStyle/>
        <a:p>
          <a:endParaRPr lang="en-GB"/>
        </a:p>
      </dgm:t>
    </dgm:pt>
    <dgm:pt modelId="{C88365EB-2810-4B21-AEFC-934C3813A6C2}">
      <dgm:prSet phldrT="[Text]"/>
      <dgm:spPr/>
      <dgm:t>
        <a:bodyPr/>
        <a:lstStyle/>
        <a:p>
          <a:endParaRPr lang="en-GB" dirty="0"/>
        </a:p>
      </dgm:t>
    </dgm:pt>
    <dgm:pt modelId="{861F8A2D-2443-44DF-97BC-EABDC7F629A2}" type="parTrans" cxnId="{7AA0F66C-6BEB-4F72-AE4C-DF89924A0220}">
      <dgm:prSet/>
      <dgm:spPr/>
      <dgm:t>
        <a:bodyPr/>
        <a:lstStyle/>
        <a:p>
          <a:endParaRPr lang="en-GB"/>
        </a:p>
      </dgm:t>
    </dgm:pt>
    <dgm:pt modelId="{ED4BB612-77D3-4401-B5D3-ABC6EE6C4794}" type="sibTrans" cxnId="{7AA0F66C-6BEB-4F72-AE4C-DF89924A0220}">
      <dgm:prSet/>
      <dgm:spPr/>
      <dgm:t>
        <a:bodyPr/>
        <a:lstStyle/>
        <a:p>
          <a:endParaRPr lang="en-GB"/>
        </a:p>
      </dgm:t>
    </dgm:pt>
    <dgm:pt modelId="{FDFB3E9B-65E1-47E6-BCF0-20AF06218FD9}">
      <dgm:prSet phldrT="[Text]"/>
      <dgm:spPr/>
      <dgm:t>
        <a:bodyPr/>
        <a:lstStyle/>
        <a:p>
          <a:endParaRPr lang="en-GB" dirty="0"/>
        </a:p>
      </dgm:t>
    </dgm:pt>
    <dgm:pt modelId="{3A712EBB-5B40-40FA-A58F-A9A421C489C8}" type="parTrans" cxnId="{EF86A146-6FF5-4119-94F9-3D936C200FBE}">
      <dgm:prSet/>
      <dgm:spPr/>
      <dgm:t>
        <a:bodyPr/>
        <a:lstStyle/>
        <a:p>
          <a:endParaRPr lang="en-GB"/>
        </a:p>
      </dgm:t>
    </dgm:pt>
    <dgm:pt modelId="{0161D2E9-28FB-4DC8-8A2E-9C6A5F9E0C98}" type="sibTrans" cxnId="{EF86A146-6FF5-4119-94F9-3D936C200FBE}">
      <dgm:prSet/>
      <dgm:spPr/>
      <dgm:t>
        <a:bodyPr/>
        <a:lstStyle/>
        <a:p>
          <a:endParaRPr lang="en-GB"/>
        </a:p>
      </dgm:t>
    </dgm:pt>
    <dgm:pt modelId="{6F0B020B-CAE8-40F3-AAEE-4DD789552702}">
      <dgm:prSet phldrT="[Text]"/>
      <dgm:spPr/>
      <dgm:t>
        <a:bodyPr/>
        <a:lstStyle/>
        <a:p>
          <a:endParaRPr lang="en-US" dirty="0" smtClean="0"/>
        </a:p>
      </dgm:t>
    </dgm:pt>
    <dgm:pt modelId="{37C2441F-EE4B-4691-B47E-4C8B98E04A20}" type="parTrans" cxnId="{970B3621-6CC1-4B70-B8BE-1A77F07B4BCF}">
      <dgm:prSet/>
      <dgm:spPr/>
      <dgm:t>
        <a:bodyPr/>
        <a:lstStyle/>
        <a:p>
          <a:endParaRPr lang="en-GB"/>
        </a:p>
      </dgm:t>
    </dgm:pt>
    <dgm:pt modelId="{70A04564-82BB-4E8A-893B-5603F1A76C90}" type="sibTrans" cxnId="{970B3621-6CC1-4B70-B8BE-1A77F07B4BCF}">
      <dgm:prSet/>
      <dgm:spPr/>
      <dgm:t>
        <a:bodyPr/>
        <a:lstStyle/>
        <a:p>
          <a:endParaRPr lang="en-GB"/>
        </a:p>
      </dgm:t>
    </dgm:pt>
    <dgm:pt modelId="{675A8AEC-DB52-4E19-B92A-95AEC2ED35BE}" type="pres">
      <dgm:prSet presAssocID="{B4937AB8-7F10-4621-8A53-0366DBDA5A69}" presName="cycleMatrixDiagram" presStyleCnt="0">
        <dgm:presLayoutVars>
          <dgm:chMax val="1"/>
          <dgm:dir/>
          <dgm:animLvl val="lvl"/>
          <dgm:resizeHandles val="exact"/>
        </dgm:presLayoutVars>
      </dgm:prSet>
      <dgm:spPr/>
      <dgm:t>
        <a:bodyPr/>
        <a:lstStyle/>
        <a:p>
          <a:endParaRPr lang="en-GB"/>
        </a:p>
      </dgm:t>
    </dgm:pt>
    <dgm:pt modelId="{F4961E0B-9FF5-41B5-9F8B-7057F0DC8CFF}" type="pres">
      <dgm:prSet presAssocID="{B4937AB8-7F10-4621-8A53-0366DBDA5A69}" presName="children" presStyleCnt="0"/>
      <dgm:spPr/>
    </dgm:pt>
    <dgm:pt modelId="{EE705437-5741-49CA-8140-972F446ABFE5}" type="pres">
      <dgm:prSet presAssocID="{B4937AB8-7F10-4621-8A53-0366DBDA5A69}" presName="childPlaceholder" presStyleCnt="0"/>
      <dgm:spPr/>
    </dgm:pt>
    <dgm:pt modelId="{8735E164-3E77-4E61-B979-B19F525DC0F2}" type="pres">
      <dgm:prSet presAssocID="{B4937AB8-7F10-4621-8A53-0366DBDA5A69}" presName="circle" presStyleCnt="0"/>
      <dgm:spPr/>
    </dgm:pt>
    <dgm:pt modelId="{93722005-3870-4430-BC1C-3C1A74F09A36}" type="pres">
      <dgm:prSet presAssocID="{B4937AB8-7F10-4621-8A53-0366DBDA5A69}" presName="quadrant1" presStyleLbl="node1" presStyleIdx="0" presStyleCnt="4">
        <dgm:presLayoutVars>
          <dgm:chMax val="1"/>
          <dgm:bulletEnabled val="1"/>
        </dgm:presLayoutVars>
      </dgm:prSet>
      <dgm:spPr/>
      <dgm:t>
        <a:bodyPr/>
        <a:lstStyle/>
        <a:p>
          <a:endParaRPr lang="en-GB"/>
        </a:p>
      </dgm:t>
    </dgm:pt>
    <dgm:pt modelId="{1551801D-8DE3-4836-A8AB-4328B0B99418}" type="pres">
      <dgm:prSet presAssocID="{B4937AB8-7F10-4621-8A53-0366DBDA5A69}" presName="quadrant2" presStyleLbl="node1" presStyleIdx="1" presStyleCnt="4" custLinFactNeighborY="49">
        <dgm:presLayoutVars>
          <dgm:chMax val="1"/>
          <dgm:bulletEnabled val="1"/>
        </dgm:presLayoutVars>
      </dgm:prSet>
      <dgm:spPr/>
      <dgm:t>
        <a:bodyPr/>
        <a:lstStyle/>
        <a:p>
          <a:endParaRPr lang="en-GB"/>
        </a:p>
      </dgm:t>
    </dgm:pt>
    <dgm:pt modelId="{BCAC6C24-9736-4F6C-B749-1B2458046C3A}" type="pres">
      <dgm:prSet presAssocID="{B4937AB8-7F10-4621-8A53-0366DBDA5A69}" presName="quadrant3" presStyleLbl="node1" presStyleIdx="2" presStyleCnt="4">
        <dgm:presLayoutVars>
          <dgm:chMax val="1"/>
          <dgm:bulletEnabled val="1"/>
        </dgm:presLayoutVars>
      </dgm:prSet>
      <dgm:spPr/>
      <dgm:t>
        <a:bodyPr/>
        <a:lstStyle/>
        <a:p>
          <a:endParaRPr lang="en-GB"/>
        </a:p>
      </dgm:t>
    </dgm:pt>
    <dgm:pt modelId="{283F5449-5BF7-4A04-A220-161FB1F25E8F}" type="pres">
      <dgm:prSet presAssocID="{B4937AB8-7F10-4621-8A53-0366DBDA5A69}" presName="quadrant4" presStyleLbl="node1" presStyleIdx="3" presStyleCnt="4">
        <dgm:presLayoutVars>
          <dgm:chMax val="1"/>
          <dgm:bulletEnabled val="1"/>
        </dgm:presLayoutVars>
      </dgm:prSet>
      <dgm:spPr/>
      <dgm:t>
        <a:bodyPr/>
        <a:lstStyle/>
        <a:p>
          <a:endParaRPr lang="en-GB"/>
        </a:p>
      </dgm:t>
    </dgm:pt>
    <dgm:pt modelId="{2098CB06-0AC5-4A31-B34D-97BF57969D01}" type="pres">
      <dgm:prSet presAssocID="{B4937AB8-7F10-4621-8A53-0366DBDA5A69}" presName="quadrantPlaceholder" presStyleCnt="0"/>
      <dgm:spPr/>
    </dgm:pt>
    <dgm:pt modelId="{37C9F5B1-574D-4E0C-92F7-1B978637D554}" type="pres">
      <dgm:prSet presAssocID="{B4937AB8-7F10-4621-8A53-0366DBDA5A69}" presName="center1" presStyleLbl="fgShp" presStyleIdx="0" presStyleCnt="2"/>
      <dgm:spPr/>
    </dgm:pt>
    <dgm:pt modelId="{DF05C533-82A6-4B67-80AF-5B2892EDD03B}" type="pres">
      <dgm:prSet presAssocID="{B4937AB8-7F10-4621-8A53-0366DBDA5A69}" presName="center2" presStyleLbl="fgShp" presStyleIdx="1" presStyleCnt="2"/>
      <dgm:spPr/>
    </dgm:pt>
  </dgm:ptLst>
  <dgm:cxnLst>
    <dgm:cxn modelId="{D66D4CA7-6B60-463A-9CAC-1B4C6642C538}" type="presOf" srcId="{B4937AB8-7F10-4621-8A53-0366DBDA5A69}" destId="{675A8AEC-DB52-4E19-B92A-95AEC2ED35BE}" srcOrd="0" destOrd="0" presId="urn:microsoft.com/office/officeart/2005/8/layout/cycle4"/>
    <dgm:cxn modelId="{EF86A146-6FF5-4119-94F9-3D936C200FBE}" srcId="{B4937AB8-7F10-4621-8A53-0366DBDA5A69}" destId="{FDFB3E9B-65E1-47E6-BCF0-20AF06218FD9}" srcOrd="2" destOrd="0" parTransId="{3A712EBB-5B40-40FA-A58F-A9A421C489C8}" sibTransId="{0161D2E9-28FB-4DC8-8A2E-9C6A5F9E0C98}"/>
    <dgm:cxn modelId="{970B3621-6CC1-4B70-B8BE-1A77F07B4BCF}" srcId="{B4937AB8-7F10-4621-8A53-0366DBDA5A69}" destId="{6F0B020B-CAE8-40F3-AAEE-4DD789552702}" srcOrd="3" destOrd="0" parTransId="{37C2441F-EE4B-4691-B47E-4C8B98E04A20}" sibTransId="{70A04564-82BB-4E8A-893B-5603F1A76C90}"/>
    <dgm:cxn modelId="{44B93144-F15A-4C26-9C8B-D72CBE9B4ABE}" type="presOf" srcId="{37CE132A-FC4A-4DA9-AF09-579CB8E3B574}" destId="{93722005-3870-4430-BC1C-3C1A74F09A36}" srcOrd="0" destOrd="0" presId="urn:microsoft.com/office/officeart/2005/8/layout/cycle4"/>
    <dgm:cxn modelId="{7AA0F66C-6BEB-4F72-AE4C-DF89924A0220}" srcId="{B4937AB8-7F10-4621-8A53-0366DBDA5A69}" destId="{C88365EB-2810-4B21-AEFC-934C3813A6C2}" srcOrd="1" destOrd="0" parTransId="{861F8A2D-2443-44DF-97BC-EABDC7F629A2}" sibTransId="{ED4BB612-77D3-4401-B5D3-ABC6EE6C4794}"/>
    <dgm:cxn modelId="{581A14F5-978B-40B1-975C-CAF892DC38A0}" type="presOf" srcId="{FDFB3E9B-65E1-47E6-BCF0-20AF06218FD9}" destId="{BCAC6C24-9736-4F6C-B749-1B2458046C3A}" srcOrd="0" destOrd="0" presId="urn:microsoft.com/office/officeart/2005/8/layout/cycle4"/>
    <dgm:cxn modelId="{16DD14E3-197A-40EA-962D-99955CEBB119}" type="presOf" srcId="{6F0B020B-CAE8-40F3-AAEE-4DD789552702}" destId="{283F5449-5BF7-4A04-A220-161FB1F25E8F}" srcOrd="0" destOrd="0" presId="urn:microsoft.com/office/officeart/2005/8/layout/cycle4"/>
    <dgm:cxn modelId="{F0341E9D-41B6-48FE-B2CF-418036CD62B5}" srcId="{B4937AB8-7F10-4621-8A53-0366DBDA5A69}" destId="{37CE132A-FC4A-4DA9-AF09-579CB8E3B574}" srcOrd="0" destOrd="0" parTransId="{E9F9599A-8E4D-432E-8680-45BE7D077911}" sibTransId="{4288C0A0-4E4B-41D4-800E-4E43F5A21A44}"/>
    <dgm:cxn modelId="{C67B5649-B72C-44C9-B609-7CC81E6B3A05}" type="presOf" srcId="{C88365EB-2810-4B21-AEFC-934C3813A6C2}" destId="{1551801D-8DE3-4836-A8AB-4328B0B99418}" srcOrd="0" destOrd="0" presId="urn:microsoft.com/office/officeart/2005/8/layout/cycle4"/>
    <dgm:cxn modelId="{B394B750-0893-4B4D-B8D2-D7153EBFB08C}" type="presParOf" srcId="{675A8AEC-DB52-4E19-B92A-95AEC2ED35BE}" destId="{F4961E0B-9FF5-41B5-9F8B-7057F0DC8CFF}" srcOrd="0" destOrd="0" presId="urn:microsoft.com/office/officeart/2005/8/layout/cycle4"/>
    <dgm:cxn modelId="{56350989-2ABE-45B4-AA3C-BF958EE1AC3B}" type="presParOf" srcId="{F4961E0B-9FF5-41B5-9F8B-7057F0DC8CFF}" destId="{EE705437-5741-49CA-8140-972F446ABFE5}" srcOrd="0" destOrd="0" presId="urn:microsoft.com/office/officeart/2005/8/layout/cycle4"/>
    <dgm:cxn modelId="{5C809845-E2C9-4574-BABE-F4A0B696ACE9}" type="presParOf" srcId="{675A8AEC-DB52-4E19-B92A-95AEC2ED35BE}" destId="{8735E164-3E77-4E61-B979-B19F525DC0F2}" srcOrd="1" destOrd="0" presId="urn:microsoft.com/office/officeart/2005/8/layout/cycle4"/>
    <dgm:cxn modelId="{4E462EC7-BF58-4DF7-83B9-B5AF51E72FB5}" type="presParOf" srcId="{8735E164-3E77-4E61-B979-B19F525DC0F2}" destId="{93722005-3870-4430-BC1C-3C1A74F09A36}" srcOrd="0" destOrd="0" presId="urn:microsoft.com/office/officeart/2005/8/layout/cycle4"/>
    <dgm:cxn modelId="{196E9721-A7B3-4B5F-AE50-39D6116C50C8}" type="presParOf" srcId="{8735E164-3E77-4E61-B979-B19F525DC0F2}" destId="{1551801D-8DE3-4836-A8AB-4328B0B99418}" srcOrd="1" destOrd="0" presId="urn:microsoft.com/office/officeart/2005/8/layout/cycle4"/>
    <dgm:cxn modelId="{08E11A9E-1F2B-4461-BDBB-804B72E9AB98}" type="presParOf" srcId="{8735E164-3E77-4E61-B979-B19F525DC0F2}" destId="{BCAC6C24-9736-4F6C-B749-1B2458046C3A}" srcOrd="2" destOrd="0" presId="urn:microsoft.com/office/officeart/2005/8/layout/cycle4"/>
    <dgm:cxn modelId="{7344E9B7-1A43-41D3-A84D-BF2381AC97FA}" type="presParOf" srcId="{8735E164-3E77-4E61-B979-B19F525DC0F2}" destId="{283F5449-5BF7-4A04-A220-161FB1F25E8F}" srcOrd="3" destOrd="0" presId="urn:microsoft.com/office/officeart/2005/8/layout/cycle4"/>
    <dgm:cxn modelId="{BF44841B-7132-4C41-A390-4869D1E7CFE8}" type="presParOf" srcId="{8735E164-3E77-4E61-B979-B19F525DC0F2}" destId="{2098CB06-0AC5-4A31-B34D-97BF57969D01}" srcOrd="4" destOrd="0" presId="urn:microsoft.com/office/officeart/2005/8/layout/cycle4"/>
    <dgm:cxn modelId="{E86584BF-D94C-439A-A51C-9191CA1E4065}" type="presParOf" srcId="{675A8AEC-DB52-4E19-B92A-95AEC2ED35BE}" destId="{37C9F5B1-574D-4E0C-92F7-1B978637D554}" srcOrd="2" destOrd="0" presId="urn:microsoft.com/office/officeart/2005/8/layout/cycle4"/>
    <dgm:cxn modelId="{14208B92-03C8-468E-A3A7-4D3AA64BDD2B}" type="presParOf" srcId="{675A8AEC-DB52-4E19-B92A-95AEC2ED35BE}" destId="{DF05C533-82A6-4B67-80AF-5B2892EDD03B}" srcOrd="3" destOrd="0" presId="urn:microsoft.com/office/officeart/2005/8/layout/cycle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722005-3870-4430-BC1C-3C1A74F09A36}">
      <dsp:nvSpPr>
        <dsp:cNvPr id="0" name=""/>
        <dsp:cNvSpPr/>
      </dsp:nvSpPr>
      <dsp:spPr>
        <a:xfrm>
          <a:off x="1159222" y="215230"/>
          <a:ext cx="1634994" cy="1634994"/>
        </a:xfrm>
        <a:prstGeom prst="pieWedge">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endParaRPr lang="en-GB" sz="4100" kern="1200" dirty="0">
            <a:latin typeface="Roboto Condensed" charset="0"/>
            <a:ea typeface="Roboto Condensed" charset="0"/>
          </a:endParaRPr>
        </a:p>
      </dsp:txBody>
      <dsp:txXfrm>
        <a:off x="1159222" y="215230"/>
        <a:ext cx="1634994" cy="1634994"/>
      </dsp:txXfrm>
    </dsp:sp>
    <dsp:sp modelId="{1551801D-8DE3-4836-A8AB-4328B0B99418}">
      <dsp:nvSpPr>
        <dsp:cNvPr id="0" name=""/>
        <dsp:cNvSpPr/>
      </dsp:nvSpPr>
      <dsp:spPr>
        <a:xfrm rot="5400000">
          <a:off x="2869735" y="216031"/>
          <a:ext cx="1634994" cy="1634994"/>
        </a:xfrm>
        <a:prstGeom prst="pieWedge">
          <a:avLst/>
        </a:prstGeom>
        <a:solidFill>
          <a:schemeClr val="accent1">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endParaRPr lang="en-GB" sz="4200" kern="1200" dirty="0"/>
        </a:p>
      </dsp:txBody>
      <dsp:txXfrm rot="5400000">
        <a:off x="2869735" y="216031"/>
        <a:ext cx="1634994" cy="1634994"/>
      </dsp:txXfrm>
    </dsp:sp>
    <dsp:sp modelId="{BCAC6C24-9736-4F6C-B749-1B2458046C3A}">
      <dsp:nvSpPr>
        <dsp:cNvPr id="0" name=""/>
        <dsp:cNvSpPr/>
      </dsp:nvSpPr>
      <dsp:spPr>
        <a:xfrm rot="10800000">
          <a:off x="2869735" y="1925743"/>
          <a:ext cx="1634994" cy="1634994"/>
        </a:xfrm>
        <a:prstGeom prst="pieWedge">
          <a:avLst/>
        </a:prstGeom>
        <a:solidFill>
          <a:schemeClr val="accent1">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endParaRPr lang="en-GB" sz="4200" kern="1200" dirty="0"/>
        </a:p>
      </dsp:txBody>
      <dsp:txXfrm rot="10800000">
        <a:off x="2869735" y="1925743"/>
        <a:ext cx="1634994" cy="1634994"/>
      </dsp:txXfrm>
    </dsp:sp>
    <dsp:sp modelId="{283F5449-5BF7-4A04-A220-161FB1F25E8F}">
      <dsp:nvSpPr>
        <dsp:cNvPr id="0" name=""/>
        <dsp:cNvSpPr/>
      </dsp:nvSpPr>
      <dsp:spPr>
        <a:xfrm rot="16200000">
          <a:off x="1159222" y="1925743"/>
          <a:ext cx="1634994" cy="1634994"/>
        </a:xfrm>
        <a:prstGeom prst="pieWedge">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endParaRPr lang="en-US" sz="4200" kern="1200" dirty="0" smtClean="0"/>
        </a:p>
      </dsp:txBody>
      <dsp:txXfrm rot="16200000">
        <a:off x="1159222" y="1925743"/>
        <a:ext cx="1634994" cy="1634994"/>
      </dsp:txXfrm>
    </dsp:sp>
    <dsp:sp modelId="{37C9F5B1-574D-4E0C-92F7-1B978637D554}">
      <dsp:nvSpPr>
        <dsp:cNvPr id="0" name=""/>
        <dsp:cNvSpPr/>
      </dsp:nvSpPr>
      <dsp:spPr>
        <a:xfrm>
          <a:off x="2549722" y="1548146"/>
          <a:ext cx="564507" cy="490875"/>
        </a:xfrm>
        <a:prstGeom prst="circularArrow">
          <a:avLst/>
        </a:prstGeom>
        <a:solidFill>
          <a:schemeClr val="accent1">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F05C533-82A6-4B67-80AF-5B2892EDD03B}">
      <dsp:nvSpPr>
        <dsp:cNvPr id="0" name=""/>
        <dsp:cNvSpPr/>
      </dsp:nvSpPr>
      <dsp:spPr>
        <a:xfrm rot="10800000">
          <a:off x="2549722" y="1736945"/>
          <a:ext cx="564507" cy="490875"/>
        </a:xfrm>
        <a:prstGeom prst="circularArrow">
          <a:avLst/>
        </a:prstGeom>
        <a:solidFill>
          <a:schemeClr val="accent1">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11" name="Shape 11"/>
          <p:cNvGrpSpPr/>
          <p:nvPr/>
        </p:nvGrpSpPr>
        <p:grpSpPr>
          <a:xfrm>
            <a:off x="0" y="-7088"/>
            <a:ext cx="8661398" cy="5150588"/>
            <a:chOff x="0" y="-7088"/>
            <a:chExt cx="8661398" cy="5150588"/>
          </a:xfrm>
        </p:grpSpPr>
        <p:sp>
          <p:nvSpPr>
            <p:cNvPr id="12" name="Shape 1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4" name="Shape 14"/>
          <p:cNvGrpSpPr/>
          <p:nvPr/>
        </p:nvGrpSpPr>
        <p:grpSpPr>
          <a:xfrm rot="10800000" flipH="1">
            <a:off x="1" y="1090763"/>
            <a:ext cx="8847502" cy="2961975"/>
            <a:chOff x="-8178042" y="-4493254"/>
            <a:chExt cx="19483598" cy="6522736"/>
          </a:xfrm>
        </p:grpSpPr>
        <p:sp>
          <p:nvSpPr>
            <p:cNvPr id="15" name="Shape 15"/>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6" name="Shape 16"/>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7" name="Shape 17"/>
          <p:cNvGrpSpPr/>
          <p:nvPr/>
        </p:nvGrpSpPr>
        <p:grpSpPr>
          <a:xfrm>
            <a:off x="3677236" y="4278349"/>
            <a:ext cx="5480829" cy="432996"/>
            <a:chOff x="5582265" y="4646738"/>
            <a:chExt cx="5480829" cy="432996"/>
          </a:xfrm>
        </p:grpSpPr>
        <p:sp>
          <p:nvSpPr>
            <p:cNvPr id="18" name="Shape 18"/>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9" name="Shape 19"/>
            <p:cNvGrpSpPr/>
            <p:nvPr/>
          </p:nvGrpSpPr>
          <p:grpSpPr>
            <a:xfrm flipH="1">
              <a:off x="5585232" y="4646738"/>
              <a:ext cx="5477861" cy="304551"/>
              <a:chOff x="-24158748" y="330075"/>
              <a:chExt cx="30568423" cy="1699506"/>
            </a:xfrm>
          </p:grpSpPr>
          <p:sp>
            <p:nvSpPr>
              <p:cNvPr id="20" name="Shape 20"/>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1" name="Shape 21"/>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2" name="Shape 2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Shape 62"/>
          <p:cNvGrpSpPr/>
          <p:nvPr/>
        </p:nvGrpSpPr>
        <p:grpSpPr>
          <a:xfrm>
            <a:off x="-4" y="40"/>
            <a:ext cx="7072430" cy="1327315"/>
            <a:chOff x="-4" y="40"/>
            <a:chExt cx="7072430" cy="1327315"/>
          </a:xfrm>
        </p:grpSpPr>
        <p:sp>
          <p:nvSpPr>
            <p:cNvPr id="63" name="Shape 63"/>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64" name="Shape 64"/>
            <p:cNvGrpSpPr/>
            <p:nvPr/>
          </p:nvGrpSpPr>
          <p:grpSpPr>
            <a:xfrm rot="10800000" flipH="1">
              <a:off x="3" y="40"/>
              <a:ext cx="6756168" cy="1327315"/>
              <a:chOff x="-2168138" y="330075"/>
              <a:chExt cx="8650663" cy="1699506"/>
            </a:xfrm>
          </p:grpSpPr>
          <p:sp>
            <p:nvSpPr>
              <p:cNvPr id="65" name="Shape 6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66" name="Shape 66"/>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67" name="Shape 67"/>
            <p:cNvGrpSpPr/>
            <p:nvPr/>
          </p:nvGrpSpPr>
          <p:grpSpPr>
            <a:xfrm rot="10800000" flipH="1">
              <a:off x="-4" y="381007"/>
              <a:ext cx="7072430" cy="771744"/>
              <a:chOff x="-9092084" y="330075"/>
              <a:chExt cx="15574609" cy="1699501"/>
            </a:xfrm>
          </p:grpSpPr>
          <p:sp>
            <p:nvSpPr>
              <p:cNvPr id="68" name="Shape 6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69" name="Shape 69"/>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grpSp>
        <p:nvGrpSpPr>
          <p:cNvPr id="70" name="Shape 70"/>
          <p:cNvGrpSpPr/>
          <p:nvPr/>
        </p:nvGrpSpPr>
        <p:grpSpPr>
          <a:xfrm>
            <a:off x="6946842" y="4472723"/>
            <a:ext cx="2202830" cy="670795"/>
            <a:chOff x="5575242" y="4472723"/>
            <a:chExt cx="2202830" cy="670795"/>
          </a:xfrm>
        </p:grpSpPr>
        <p:sp>
          <p:nvSpPr>
            <p:cNvPr id="71" name="Shape 71"/>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72" name="Shape 72"/>
            <p:cNvGrpSpPr/>
            <p:nvPr/>
          </p:nvGrpSpPr>
          <p:grpSpPr>
            <a:xfrm flipH="1">
              <a:off x="5734850" y="4472723"/>
              <a:ext cx="2040837" cy="670795"/>
              <a:chOff x="1297954" y="330075"/>
              <a:chExt cx="5169293" cy="1699506"/>
            </a:xfrm>
          </p:grpSpPr>
          <p:sp>
            <p:nvSpPr>
              <p:cNvPr id="73" name="Shape 7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4" name="Shape 74"/>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5" name="Shape 75"/>
            <p:cNvGrpSpPr/>
            <p:nvPr/>
          </p:nvGrpSpPr>
          <p:grpSpPr>
            <a:xfrm flipH="1">
              <a:off x="5578209" y="4646738"/>
              <a:ext cx="2199863" cy="304563"/>
              <a:chOff x="-5827153" y="330075"/>
              <a:chExt cx="12276019" cy="1699569"/>
            </a:xfrm>
          </p:grpSpPr>
          <p:sp>
            <p:nvSpPr>
              <p:cNvPr id="76" name="Shape 76"/>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7" name="Shape 7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78" name="Shape 78"/>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Shape 79"/>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Shape 8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Shape 82"/>
          <p:cNvGrpSpPr/>
          <p:nvPr/>
        </p:nvGrpSpPr>
        <p:grpSpPr>
          <a:xfrm>
            <a:off x="-4" y="40"/>
            <a:ext cx="7072430" cy="1327315"/>
            <a:chOff x="-4" y="40"/>
            <a:chExt cx="7072430" cy="1327315"/>
          </a:xfrm>
        </p:grpSpPr>
        <p:sp>
          <p:nvSpPr>
            <p:cNvPr id="83" name="Shape 83"/>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84" name="Shape 84"/>
            <p:cNvGrpSpPr/>
            <p:nvPr/>
          </p:nvGrpSpPr>
          <p:grpSpPr>
            <a:xfrm rot="10800000" flipH="1">
              <a:off x="3" y="40"/>
              <a:ext cx="6756168" cy="1327315"/>
              <a:chOff x="-2168138" y="330075"/>
              <a:chExt cx="8650663" cy="1699506"/>
            </a:xfrm>
          </p:grpSpPr>
          <p:sp>
            <p:nvSpPr>
              <p:cNvPr id="85" name="Shape 8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86" name="Shape 86"/>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87" name="Shape 87"/>
            <p:cNvGrpSpPr/>
            <p:nvPr/>
          </p:nvGrpSpPr>
          <p:grpSpPr>
            <a:xfrm rot="10800000" flipH="1">
              <a:off x="-4" y="381007"/>
              <a:ext cx="7072430" cy="771744"/>
              <a:chOff x="-9092084" y="330075"/>
              <a:chExt cx="15574609" cy="1699501"/>
            </a:xfrm>
          </p:grpSpPr>
          <p:sp>
            <p:nvSpPr>
              <p:cNvPr id="88" name="Shape 8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89" name="Shape 89"/>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grpSp>
        <p:nvGrpSpPr>
          <p:cNvPr id="90" name="Shape 90"/>
          <p:cNvGrpSpPr/>
          <p:nvPr/>
        </p:nvGrpSpPr>
        <p:grpSpPr>
          <a:xfrm>
            <a:off x="6946842" y="4472723"/>
            <a:ext cx="2202830" cy="670795"/>
            <a:chOff x="5575242" y="4472723"/>
            <a:chExt cx="2202830" cy="670795"/>
          </a:xfrm>
        </p:grpSpPr>
        <p:sp>
          <p:nvSpPr>
            <p:cNvPr id="91" name="Shape 91"/>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92" name="Shape 92"/>
            <p:cNvGrpSpPr/>
            <p:nvPr/>
          </p:nvGrpSpPr>
          <p:grpSpPr>
            <a:xfrm flipH="1">
              <a:off x="5734850" y="4472723"/>
              <a:ext cx="2040837" cy="670795"/>
              <a:chOff x="1297954" y="330075"/>
              <a:chExt cx="5169293" cy="1699506"/>
            </a:xfrm>
          </p:grpSpPr>
          <p:sp>
            <p:nvSpPr>
              <p:cNvPr id="93" name="Shape 9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4" name="Shape 94"/>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95" name="Shape 95"/>
            <p:cNvGrpSpPr/>
            <p:nvPr/>
          </p:nvGrpSpPr>
          <p:grpSpPr>
            <a:xfrm flipH="1">
              <a:off x="5578209" y="4646738"/>
              <a:ext cx="2199863" cy="304563"/>
              <a:chOff x="-5827153" y="330075"/>
              <a:chExt cx="12276019" cy="1699569"/>
            </a:xfrm>
          </p:grpSpPr>
          <p:sp>
            <p:nvSpPr>
              <p:cNvPr id="96" name="Shape 96"/>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7" name="Shape 97"/>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98" name="Shape 9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Shape 99"/>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Shape 100"/>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Shape 10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Shape 16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grpSp>
        <p:nvGrpSpPr>
          <p:cNvPr id="164" name="Shape 164"/>
          <p:cNvGrpSpPr/>
          <p:nvPr/>
        </p:nvGrpSpPr>
        <p:grpSpPr>
          <a:xfrm>
            <a:off x="6946842" y="4472723"/>
            <a:ext cx="2202830" cy="670795"/>
            <a:chOff x="5575242" y="4472723"/>
            <a:chExt cx="2202830" cy="670795"/>
          </a:xfrm>
        </p:grpSpPr>
        <p:sp>
          <p:nvSpPr>
            <p:cNvPr id="165" name="Shape 16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66" name="Shape 166"/>
            <p:cNvGrpSpPr/>
            <p:nvPr/>
          </p:nvGrpSpPr>
          <p:grpSpPr>
            <a:xfrm flipH="1">
              <a:off x="5734850" y="4472723"/>
              <a:ext cx="2040837" cy="670795"/>
              <a:chOff x="1297954" y="330075"/>
              <a:chExt cx="5169293" cy="1699506"/>
            </a:xfrm>
          </p:grpSpPr>
          <p:sp>
            <p:nvSpPr>
              <p:cNvPr id="167" name="Shape 167"/>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68" name="Shape 168"/>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69" name="Shape 169"/>
            <p:cNvGrpSpPr/>
            <p:nvPr/>
          </p:nvGrpSpPr>
          <p:grpSpPr>
            <a:xfrm flipH="1">
              <a:off x="5578210" y="4646738"/>
              <a:ext cx="2199862" cy="304563"/>
              <a:chOff x="-5827151" y="330075"/>
              <a:chExt cx="12276017" cy="1699567"/>
            </a:xfrm>
          </p:grpSpPr>
          <p:sp>
            <p:nvSpPr>
              <p:cNvPr id="170" name="Shape 170"/>
              <p:cNvSpPr/>
              <p:nvPr/>
            </p:nvSpPr>
            <p:spPr>
              <a:xfrm>
                <a:off x="-5827151" y="330140"/>
                <a:ext cx="10612203" cy="1699502"/>
              </a:xfrm>
              <a:prstGeom prst="rect">
                <a:avLst/>
              </a:prstGeom>
              <a:solidFill>
                <a:srgbClr val="FF98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71" name="Shape 171"/>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grpSp>
        <p:nvGrpSpPr>
          <p:cNvPr id="172" name="Shape 172"/>
          <p:cNvGrpSpPr/>
          <p:nvPr/>
        </p:nvGrpSpPr>
        <p:grpSpPr>
          <a:xfrm rot="10800000">
            <a:off x="-8" y="-2"/>
            <a:ext cx="2202830" cy="670795"/>
            <a:chOff x="5575242" y="4472723"/>
            <a:chExt cx="2202830" cy="670795"/>
          </a:xfrm>
        </p:grpSpPr>
        <p:sp>
          <p:nvSpPr>
            <p:cNvPr id="173" name="Shape 173"/>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74" name="Shape 174"/>
            <p:cNvGrpSpPr/>
            <p:nvPr/>
          </p:nvGrpSpPr>
          <p:grpSpPr>
            <a:xfrm flipH="1">
              <a:off x="5734850" y="4472723"/>
              <a:ext cx="2040837" cy="670795"/>
              <a:chOff x="1297954" y="330075"/>
              <a:chExt cx="5169293" cy="1699506"/>
            </a:xfrm>
          </p:grpSpPr>
          <p:sp>
            <p:nvSpPr>
              <p:cNvPr id="175" name="Shape 17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76" name="Shape 176"/>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77" name="Shape 177"/>
            <p:cNvGrpSpPr/>
            <p:nvPr/>
          </p:nvGrpSpPr>
          <p:grpSpPr>
            <a:xfrm flipH="1">
              <a:off x="5578209" y="4646738"/>
              <a:ext cx="2199863" cy="304563"/>
              <a:chOff x="-5827153" y="330075"/>
              <a:chExt cx="12276019" cy="1699569"/>
            </a:xfrm>
          </p:grpSpPr>
          <p:sp>
            <p:nvSpPr>
              <p:cNvPr id="178" name="Shape 178"/>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79" name="Shape 179"/>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Shape 24"/>
          <p:cNvSpPr/>
          <p:nvPr/>
        </p:nvSpPr>
        <p:spPr>
          <a:xfrm>
            <a:off x="5076056" y="3291830"/>
            <a:ext cx="792088"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2" name="Shape 25"/>
          <p:cNvGrpSpPr/>
          <p:nvPr/>
        </p:nvGrpSpPr>
        <p:grpSpPr>
          <a:xfrm>
            <a:off x="-1404664" y="-7088"/>
            <a:ext cx="11377264" cy="5150588"/>
            <a:chOff x="0" y="-7088"/>
            <a:chExt cx="8661398" cy="5150588"/>
          </a:xfrm>
        </p:grpSpPr>
        <p:sp>
          <p:nvSpPr>
            <p:cNvPr id="26" name="Shape 26"/>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3" name="Shape 28"/>
          <p:cNvGrpSpPr/>
          <p:nvPr/>
        </p:nvGrpSpPr>
        <p:grpSpPr>
          <a:xfrm rot="10800000" flipH="1">
            <a:off x="-1" y="3579862"/>
            <a:ext cx="5868145" cy="1372232"/>
            <a:chOff x="-9894852" y="-4493254"/>
            <a:chExt cx="21200407" cy="6522740"/>
          </a:xfrm>
        </p:grpSpPr>
        <p:sp>
          <p:nvSpPr>
            <p:cNvPr id="29" name="Shape 29"/>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30" name="Shape 30"/>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4" name="Shape 31"/>
          <p:cNvGrpSpPr/>
          <p:nvPr/>
        </p:nvGrpSpPr>
        <p:grpSpPr>
          <a:xfrm>
            <a:off x="6946842" y="4472723"/>
            <a:ext cx="2202830" cy="670795"/>
            <a:chOff x="5575242" y="4472723"/>
            <a:chExt cx="2202830" cy="670795"/>
          </a:xfrm>
        </p:grpSpPr>
        <p:sp>
          <p:nvSpPr>
            <p:cNvPr id="32" name="Shape 32"/>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5" name="Shape 33"/>
            <p:cNvGrpSpPr/>
            <p:nvPr/>
          </p:nvGrpSpPr>
          <p:grpSpPr>
            <a:xfrm flipH="1">
              <a:off x="5734850" y="4472723"/>
              <a:ext cx="2040837" cy="670795"/>
              <a:chOff x="1297954" y="330075"/>
              <a:chExt cx="5169293" cy="1699506"/>
            </a:xfrm>
          </p:grpSpPr>
          <p:sp>
            <p:nvSpPr>
              <p:cNvPr id="34" name="Shape 34"/>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5" name="Shape 3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 name="Shape 36"/>
            <p:cNvGrpSpPr/>
            <p:nvPr/>
          </p:nvGrpSpPr>
          <p:grpSpPr>
            <a:xfrm flipH="1">
              <a:off x="5578209" y="4646738"/>
              <a:ext cx="2199863" cy="304563"/>
              <a:chOff x="-5827153" y="330075"/>
              <a:chExt cx="12276019" cy="1699569"/>
            </a:xfrm>
          </p:grpSpPr>
          <p:sp>
            <p:nvSpPr>
              <p:cNvPr id="37" name="Shape 37"/>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8" name="Shape 38"/>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39" name="Shape 39"/>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Shape 40"/>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000">
                <a:solidFill>
                  <a:srgbClr val="FF9800"/>
                </a:solidFill>
              </a:defRPr>
            </a:lvl1pPr>
            <a:lvl2pPr lvl="1" rtl="0">
              <a:spcBef>
                <a:spcPts val="1000"/>
              </a:spcBef>
              <a:spcAft>
                <a:spcPts val="0"/>
              </a:spcAft>
              <a:buClr>
                <a:srgbClr val="FF9800"/>
              </a:buClr>
              <a:buSzPts val="2000"/>
              <a:buNone/>
              <a:defRPr sz="2000">
                <a:solidFill>
                  <a:srgbClr val="FF9800"/>
                </a:solidFill>
              </a:defRPr>
            </a:lvl2pPr>
            <a:lvl3pPr lvl="2" rtl="0">
              <a:spcBef>
                <a:spcPts val="1000"/>
              </a:spcBef>
              <a:spcAft>
                <a:spcPts val="0"/>
              </a:spcAft>
              <a:buClr>
                <a:srgbClr val="FF9800"/>
              </a:buClr>
              <a:buSzPts val="2000"/>
              <a:buNone/>
              <a:defRPr sz="2000">
                <a:solidFill>
                  <a:srgbClr val="FF9800"/>
                </a:solidFill>
              </a:defRPr>
            </a:lvl3pPr>
            <a:lvl4pPr lvl="3" rtl="0">
              <a:spcBef>
                <a:spcPts val="1000"/>
              </a:spcBef>
              <a:spcAft>
                <a:spcPts val="0"/>
              </a:spcAft>
              <a:buClr>
                <a:srgbClr val="FF9800"/>
              </a:buClr>
              <a:buSzPts val="2000"/>
              <a:buNone/>
              <a:defRPr sz="2000">
                <a:solidFill>
                  <a:srgbClr val="FF9800"/>
                </a:solidFill>
              </a:defRPr>
            </a:lvl4pPr>
            <a:lvl5pPr lvl="4" rtl="0">
              <a:spcBef>
                <a:spcPts val="1000"/>
              </a:spcBef>
              <a:spcAft>
                <a:spcPts val="0"/>
              </a:spcAft>
              <a:buClr>
                <a:srgbClr val="FF9800"/>
              </a:buClr>
              <a:buSzPts val="2000"/>
              <a:buNone/>
              <a:defRPr sz="2000">
                <a:solidFill>
                  <a:srgbClr val="FF9800"/>
                </a:solidFill>
              </a:defRPr>
            </a:lvl5pPr>
            <a:lvl6pPr lvl="5" rtl="0">
              <a:spcBef>
                <a:spcPts val="1000"/>
              </a:spcBef>
              <a:spcAft>
                <a:spcPts val="0"/>
              </a:spcAft>
              <a:buClr>
                <a:srgbClr val="FF9800"/>
              </a:buClr>
              <a:buSzPts val="2000"/>
              <a:buNone/>
              <a:defRPr sz="2000">
                <a:solidFill>
                  <a:srgbClr val="FF9800"/>
                </a:solidFill>
              </a:defRPr>
            </a:lvl6pPr>
            <a:lvl7pPr lvl="6" rtl="0">
              <a:spcBef>
                <a:spcPts val="1000"/>
              </a:spcBef>
              <a:spcAft>
                <a:spcPts val="0"/>
              </a:spcAft>
              <a:buClr>
                <a:srgbClr val="FF9800"/>
              </a:buClr>
              <a:buSzPts val="2000"/>
              <a:buNone/>
              <a:defRPr sz="2000">
                <a:solidFill>
                  <a:srgbClr val="FF9800"/>
                </a:solidFill>
              </a:defRPr>
            </a:lvl7pPr>
            <a:lvl8pPr lvl="7" rtl="0">
              <a:spcBef>
                <a:spcPts val="1000"/>
              </a:spcBef>
              <a:spcAft>
                <a:spcPts val="0"/>
              </a:spcAft>
              <a:buClr>
                <a:srgbClr val="FF9800"/>
              </a:buClr>
              <a:buSzPts val="2000"/>
              <a:buNone/>
              <a:defRPr sz="2000">
                <a:solidFill>
                  <a:srgbClr val="FF9800"/>
                </a:solidFill>
              </a:defRPr>
            </a:lvl8pPr>
            <a:lvl9pPr lvl="8" rtl="0">
              <a:spcBef>
                <a:spcPts val="1000"/>
              </a:spcBef>
              <a:spcAft>
                <a:spcPts val="1000"/>
              </a:spcAft>
              <a:buClr>
                <a:srgbClr val="FF9800"/>
              </a:buClr>
              <a:buSzPts val="2000"/>
              <a:buNone/>
              <a:defRPr sz="2000">
                <a:solidFill>
                  <a:srgbClr val="FF9800"/>
                </a:solidFill>
              </a:defRPr>
            </a:lvl9pPr>
          </a:lstStyle>
          <a:p>
            <a:endParaRPr/>
          </a:p>
        </p:txBody>
      </p:sp>
      <p:sp>
        <p:nvSpPr>
          <p:cNvPr id="41" name="Shape 4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Shape 7"/>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Shape 8"/>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rgbClr val="FFFFFF"/>
                </a:solidFill>
                <a:latin typeface="Roboto Condensed"/>
                <a:ea typeface="Roboto Condensed"/>
                <a:cs typeface="Roboto Condensed"/>
                <a:sym typeface="Roboto Condensed"/>
              </a:defRPr>
            </a:lvl1pPr>
            <a:lvl2pPr lvl="1" algn="r">
              <a:buNone/>
              <a:defRPr sz="1200" b="1">
                <a:solidFill>
                  <a:srgbClr val="FFFFFF"/>
                </a:solidFill>
                <a:latin typeface="Roboto Condensed"/>
                <a:ea typeface="Roboto Condensed"/>
                <a:cs typeface="Roboto Condensed"/>
                <a:sym typeface="Roboto Condensed"/>
              </a:defRPr>
            </a:lvl2pPr>
            <a:lvl3pPr lvl="2" algn="r">
              <a:buNone/>
              <a:defRPr sz="1200" b="1">
                <a:solidFill>
                  <a:srgbClr val="FFFFFF"/>
                </a:solidFill>
                <a:latin typeface="Roboto Condensed"/>
                <a:ea typeface="Roboto Condensed"/>
                <a:cs typeface="Roboto Condensed"/>
                <a:sym typeface="Roboto Condensed"/>
              </a:defRPr>
            </a:lvl3pPr>
            <a:lvl4pPr lvl="3" algn="r">
              <a:buNone/>
              <a:defRPr sz="1200" b="1">
                <a:solidFill>
                  <a:srgbClr val="FFFFFF"/>
                </a:solidFill>
                <a:latin typeface="Roboto Condensed"/>
                <a:ea typeface="Roboto Condensed"/>
                <a:cs typeface="Roboto Condensed"/>
                <a:sym typeface="Roboto Condensed"/>
              </a:defRPr>
            </a:lvl4pPr>
            <a:lvl5pPr lvl="4" algn="r">
              <a:buNone/>
              <a:defRPr sz="1200" b="1">
                <a:solidFill>
                  <a:srgbClr val="FFFFFF"/>
                </a:solidFill>
                <a:latin typeface="Roboto Condensed"/>
                <a:ea typeface="Roboto Condensed"/>
                <a:cs typeface="Roboto Condensed"/>
                <a:sym typeface="Roboto Condensed"/>
              </a:defRPr>
            </a:lvl5pPr>
            <a:lvl6pPr lvl="5" algn="r">
              <a:buNone/>
              <a:defRPr sz="1200" b="1">
                <a:solidFill>
                  <a:srgbClr val="FFFFFF"/>
                </a:solidFill>
                <a:latin typeface="Roboto Condensed"/>
                <a:ea typeface="Roboto Condensed"/>
                <a:cs typeface="Roboto Condensed"/>
                <a:sym typeface="Roboto Condensed"/>
              </a:defRPr>
            </a:lvl6pPr>
            <a:lvl7pPr lvl="6" algn="r">
              <a:buNone/>
              <a:defRPr sz="1200" b="1">
                <a:solidFill>
                  <a:srgbClr val="FFFFFF"/>
                </a:solidFill>
                <a:latin typeface="Roboto Condensed"/>
                <a:ea typeface="Roboto Condensed"/>
                <a:cs typeface="Roboto Condensed"/>
                <a:sym typeface="Roboto Condensed"/>
              </a:defRPr>
            </a:lvl7pPr>
            <a:lvl8pPr lvl="7" algn="r">
              <a:buNone/>
              <a:defRPr sz="1200" b="1">
                <a:solidFill>
                  <a:srgbClr val="FFFFFF"/>
                </a:solidFill>
                <a:latin typeface="Roboto Condensed"/>
                <a:ea typeface="Roboto Condensed"/>
                <a:cs typeface="Roboto Condensed"/>
                <a:sym typeface="Roboto Condensed"/>
              </a:defRPr>
            </a:lvl8pPr>
            <a:lvl9pPr lvl="8" algn="r">
              <a:buNone/>
              <a:defRPr sz="1200" b="1">
                <a:solidFill>
                  <a:srgbClr val="FFFFFF"/>
                </a:solidFill>
                <a:latin typeface="Roboto Condensed"/>
                <a:ea typeface="Roboto Condensed"/>
                <a:cs typeface="Roboto Condensed"/>
                <a:sym typeface="Roboto Condensed"/>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6"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jpedia.jkr.gov.my/index.php/ECKM_wiki"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diagramColors" Target="../diagrams/colors1.xml"/><Relationship Id="rId12"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7.png"/><Relationship Id="rId5" Type="http://schemas.openxmlformats.org/officeDocument/2006/relationships/diagramLayout" Target="../diagrams/layout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5.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395536" y="1090750"/>
            <a:ext cx="5112568" cy="2961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4400" dirty="0" smtClean="0"/>
              <a:t>PWD MALAYSIA</a:t>
            </a:r>
            <a:r>
              <a:rPr lang="en" dirty="0" smtClean="0"/>
              <a:t/>
            </a:r>
            <a:br>
              <a:rPr lang="en" dirty="0" smtClean="0"/>
            </a:br>
            <a:r>
              <a:rPr lang="en" sz="3200" dirty="0" smtClean="0">
                <a:solidFill>
                  <a:srgbClr val="FF9800"/>
                </a:solidFill>
              </a:rPr>
              <a:t>ENTERPRISE CONTENT AND KNOWLEDGE MANAGEMENT FRAMEWORK</a:t>
            </a:r>
            <a:endParaRPr dirty="0">
              <a:solidFill>
                <a:srgbClr val="FF9800"/>
              </a:solidFill>
            </a:endParaRPr>
          </a:p>
        </p:txBody>
      </p:sp>
      <p:pic>
        <p:nvPicPr>
          <p:cNvPr id="5" name="Picture 4" descr="CS.png"/>
          <p:cNvPicPr>
            <a:picLocks noChangeAspect="1"/>
          </p:cNvPicPr>
          <p:nvPr/>
        </p:nvPicPr>
        <p:blipFill>
          <a:blip r:embed="rId3"/>
          <a:stretch>
            <a:fillRect/>
          </a:stretch>
        </p:blipFill>
        <p:spPr>
          <a:xfrm>
            <a:off x="3822530" y="627534"/>
            <a:ext cx="6510110" cy="3665192"/>
          </a:xfrm>
          <a:prstGeom prst="rect">
            <a:avLst/>
          </a:prstGeom>
        </p:spPr>
      </p:pic>
      <p:sp>
        <p:nvSpPr>
          <p:cNvPr id="6" name="TextBox 5"/>
          <p:cNvSpPr txBox="1"/>
          <p:nvPr/>
        </p:nvSpPr>
        <p:spPr>
          <a:xfrm>
            <a:off x="5623891" y="4659982"/>
            <a:ext cx="3124573" cy="461665"/>
          </a:xfrm>
          <a:prstGeom prst="rect">
            <a:avLst/>
          </a:prstGeom>
          <a:noFill/>
        </p:spPr>
        <p:txBody>
          <a:bodyPr wrap="none" rtlCol="0">
            <a:spAutoFit/>
          </a:bodyPr>
          <a:lstStyle/>
          <a:p>
            <a:pPr algn="r"/>
            <a:r>
              <a:rPr lang="en-US" sz="1200" b="1" dirty="0" smtClean="0">
                <a:latin typeface="Roboto Condensed" charset="0"/>
                <a:ea typeface="Roboto Condensed" charset="0"/>
              </a:rPr>
              <a:t>CAWANGAN PERANCANGAN ASET BERSEPADU</a:t>
            </a:r>
          </a:p>
          <a:p>
            <a:pPr algn="r"/>
            <a:r>
              <a:rPr lang="en-US" sz="1200" b="1" dirty="0" smtClean="0">
                <a:latin typeface="Roboto Condensed" charset="0"/>
                <a:ea typeface="Roboto Condensed" charset="0"/>
              </a:rPr>
              <a:t>IBU PEJABAT JKR MALAYSIA</a:t>
            </a:r>
            <a:endParaRPr lang="en-GB" sz="1200" b="1" dirty="0">
              <a:latin typeface="Roboto Condensed" charset="0"/>
              <a:ea typeface="Roboto Condensed" charset="0"/>
            </a:endParaRPr>
          </a:p>
        </p:txBody>
      </p:sp>
      <p:pic>
        <p:nvPicPr>
          <p:cNvPr id="8" name="Picture 7" descr="country-pointer-geo-location-japan-128.png"/>
          <p:cNvPicPr>
            <a:picLocks noChangeAspect="1"/>
          </p:cNvPicPr>
          <p:nvPr/>
        </p:nvPicPr>
        <p:blipFill>
          <a:blip r:embed="rId4"/>
          <a:stretch>
            <a:fillRect/>
          </a:stretch>
        </p:blipFill>
        <p:spPr>
          <a:xfrm>
            <a:off x="8748464" y="4696494"/>
            <a:ext cx="323528" cy="3235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Shape 222"/>
          <p:cNvSpPr txBox="1">
            <a:spLocks noGrp="1"/>
          </p:cNvSpPr>
          <p:nvPr>
            <p:ph type="subTitle" idx="1"/>
          </p:nvPr>
        </p:nvSpPr>
        <p:spPr>
          <a:xfrm>
            <a:off x="971600" y="3651870"/>
            <a:ext cx="3312368" cy="784800"/>
          </a:xfrm>
          <a:prstGeom prst="rect">
            <a:avLst/>
          </a:prstGeom>
        </p:spPr>
        <p:txBody>
          <a:bodyPr spcFirstLastPara="1" wrap="square" lIns="91425" tIns="91425" rIns="91425" bIns="91425" anchor="t" anchorCtr="0">
            <a:noAutofit/>
          </a:bodyPr>
          <a:lstStyle/>
          <a:p>
            <a:pPr marL="0" lvl="0" indent="0">
              <a:spcAft>
                <a:spcPts val="1000"/>
              </a:spcAft>
            </a:pPr>
            <a:r>
              <a:rPr lang="en-MY" sz="1400" dirty="0" smtClean="0"/>
              <a:t>An effective knowledge management initiative can only be realised by the formulation and development of a sound knowledge management framework at the early stage of the initiative</a:t>
            </a:r>
            <a:endParaRPr sz="1400" dirty="0"/>
          </a:p>
        </p:txBody>
      </p:sp>
      <p:sp>
        <p:nvSpPr>
          <p:cNvPr id="223" name="Shape 2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10</a:t>
            </a:fld>
            <a:endParaRPr/>
          </a:p>
        </p:txBody>
      </p:sp>
      <p:sp>
        <p:nvSpPr>
          <p:cNvPr id="224" name="Shape 224"/>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lvl="0" indent="0">
              <a:spcBef>
                <a:spcPts val="0"/>
              </a:spcBef>
              <a:spcAft>
                <a:spcPts val="0"/>
              </a:spcAft>
              <a:buNone/>
            </a:pPr>
            <a:endParaRPr sz="3000" b="1" dirty="0">
              <a:solidFill>
                <a:srgbClr val="3F5378"/>
              </a:solidFill>
              <a:latin typeface="Roboto Condensed"/>
              <a:ea typeface="Roboto Condensed"/>
              <a:cs typeface="Roboto Condensed"/>
              <a:sym typeface="Roboto Condensed"/>
            </a:endParaRPr>
          </a:p>
        </p:txBody>
      </p:sp>
      <p:sp>
        <p:nvSpPr>
          <p:cNvPr id="6" name="Shape 51"/>
          <p:cNvSpPr txBox="1"/>
          <p:nvPr/>
        </p:nvSpPr>
        <p:spPr>
          <a:xfrm>
            <a:off x="395536" y="3363838"/>
            <a:ext cx="676500" cy="653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8000" b="1" dirty="0">
                <a:solidFill>
                  <a:srgbClr val="FF9800"/>
                </a:solidFill>
              </a:rPr>
              <a:t>“</a:t>
            </a:r>
            <a:endParaRPr sz="8000" b="1" dirty="0">
              <a:solidFill>
                <a:srgbClr val="FF9800"/>
              </a:solidFill>
            </a:endParaRPr>
          </a:p>
        </p:txBody>
      </p:sp>
      <p:pic>
        <p:nvPicPr>
          <p:cNvPr id="9" name="Picture 8" descr="WQ.png"/>
          <p:cNvPicPr>
            <a:picLocks noChangeAspect="1"/>
          </p:cNvPicPr>
          <p:nvPr/>
        </p:nvPicPr>
        <p:blipFill>
          <a:blip r:embed="rId3"/>
          <a:stretch>
            <a:fillRect/>
          </a:stretch>
        </p:blipFill>
        <p:spPr>
          <a:xfrm rot="19819112">
            <a:off x="5380466" y="67849"/>
            <a:ext cx="4442501" cy="4442501"/>
          </a:xfrm>
          <a:prstGeom prst="rect">
            <a:avLst/>
          </a:prstGeom>
        </p:spPr>
      </p:pic>
      <p:sp>
        <p:nvSpPr>
          <p:cNvPr id="11" name="Shape 193"/>
          <p:cNvSpPr txBox="1">
            <a:spLocks/>
          </p:cNvSpPr>
          <p:nvPr/>
        </p:nvSpPr>
        <p:spPr>
          <a:xfrm>
            <a:off x="323528" y="195486"/>
            <a:ext cx="5184576" cy="1755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1000"/>
              </a:spcAft>
              <a:buClr>
                <a:srgbClr val="FF9800"/>
              </a:buClr>
              <a:buSzPts val="2000"/>
              <a:buFont typeface="Roboto Condensed Light"/>
              <a:buNone/>
              <a:tabLst/>
              <a:defRPr/>
            </a:pPr>
            <a:endParaRPr kumimoji="0" lang="en-MY" sz="2000" b="0" i="0" u="none" strike="noStrike" kern="0" cap="none" spc="0" normalizeH="0" baseline="0" noProof="0" dirty="0">
              <a:ln>
                <a:noFill/>
              </a:ln>
              <a:solidFill>
                <a:schemeClr val="tx1"/>
              </a:solidFill>
              <a:effectLst/>
              <a:uLnTx/>
              <a:uFillTx/>
              <a:latin typeface="Roboto Condensed Light"/>
              <a:ea typeface="Roboto Condensed Light"/>
              <a:cs typeface="Roboto Condensed Light"/>
              <a:sym typeface="Roboto Condensed Light"/>
            </a:endParaRPr>
          </a:p>
        </p:txBody>
      </p:sp>
      <p:graphicFrame>
        <p:nvGraphicFramePr>
          <p:cNvPr id="13" name="Table 12"/>
          <p:cNvGraphicFramePr>
            <a:graphicFrameLocks noGrp="1"/>
          </p:cNvGraphicFramePr>
          <p:nvPr/>
        </p:nvGraphicFramePr>
        <p:xfrm>
          <a:off x="467544" y="267494"/>
          <a:ext cx="5328592" cy="3180957"/>
        </p:xfrm>
        <a:graphic>
          <a:graphicData uri="http://schemas.openxmlformats.org/drawingml/2006/table">
            <a:tbl>
              <a:tblPr firstRow="1" bandRow="1">
                <a:tableStyleId>{D27102A9-8310-4765-A935-A1911B00CA55}</a:tableStyleId>
              </a:tblPr>
              <a:tblGrid>
                <a:gridCol w="1893052"/>
                <a:gridCol w="3435540"/>
              </a:tblGrid>
              <a:tr h="298319">
                <a:tc>
                  <a:txBody>
                    <a:bodyPr/>
                    <a:lstStyle/>
                    <a:p>
                      <a:r>
                        <a:rPr lang="en-US" sz="1050" dirty="0" smtClean="0">
                          <a:latin typeface="Roboto Condensed" charset="0"/>
                          <a:ea typeface="Roboto Condensed" charset="0"/>
                        </a:rPr>
                        <a:t>DIMENSIONS</a:t>
                      </a:r>
                      <a:endParaRPr lang="en-GB" sz="1050" dirty="0">
                        <a:latin typeface="Roboto Condensed" charset="0"/>
                        <a:ea typeface="Roboto Condensed" charset="0"/>
                      </a:endParaRPr>
                    </a:p>
                  </a:txBody>
                  <a:tcPr anchor="ctr"/>
                </a:tc>
                <a:tc>
                  <a:txBody>
                    <a:bodyPr/>
                    <a:lstStyle/>
                    <a:p>
                      <a:r>
                        <a:rPr lang="en-US" sz="1050" dirty="0" smtClean="0">
                          <a:latin typeface="Roboto Condensed" charset="0"/>
                          <a:ea typeface="Roboto Condensed" charset="0"/>
                        </a:rPr>
                        <a:t>SUB-DIMENSIONS</a:t>
                      </a:r>
                      <a:endParaRPr lang="en-GB" sz="1050" dirty="0">
                        <a:latin typeface="Roboto Condensed" charset="0"/>
                        <a:ea typeface="Roboto Condensed" charset="0"/>
                      </a:endParaRPr>
                    </a:p>
                  </a:txBody>
                  <a:tcPr anchor="ctr"/>
                </a:tc>
              </a:tr>
              <a:tr h="29831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050" b="1" dirty="0" smtClean="0">
                          <a:latin typeface="Roboto Condensed" charset="0"/>
                          <a:ea typeface="Roboto Condensed" charset="0"/>
                        </a:rPr>
                        <a:t>STRATEGY AND GOVERNANCE</a:t>
                      </a:r>
                      <a:endParaRPr lang="en-GB" sz="1050" b="1" dirty="0" smtClean="0">
                        <a:latin typeface="Roboto Condensed" charset="0"/>
                        <a:ea typeface="Roboto Condensed" charset="0"/>
                      </a:endParaRPr>
                    </a:p>
                  </a:txBody>
                  <a:tcPr/>
                </a:tc>
                <a:tc>
                  <a:txBody>
                    <a:bodyPr/>
                    <a:lstStyle/>
                    <a:p>
                      <a:pPr marL="0" lvl="1" indent="0">
                        <a:lnSpc>
                          <a:spcPct val="150000"/>
                        </a:lnSpc>
                        <a:buFont typeface="Arial" pitchFamily="34" charset="0"/>
                        <a:buNone/>
                      </a:pPr>
                      <a:r>
                        <a:rPr lang="en-MY" sz="1050" dirty="0" smtClean="0">
                          <a:latin typeface="Roboto Condensed" charset="0"/>
                          <a:ea typeface="Roboto Condensed" charset="0"/>
                        </a:rPr>
                        <a:t>Organisational Strategy; Knowledge Management Strategy; Leadership; </a:t>
                      </a:r>
                      <a:r>
                        <a:rPr lang="en-US" sz="1050" dirty="0" smtClean="0">
                          <a:latin typeface="Roboto Condensed" charset="0"/>
                          <a:ea typeface="Roboto Condensed" charset="0"/>
                        </a:rPr>
                        <a:t>Organisational Structure; Organisational Culture; Policy and Guidelines; Organisational Resources;</a:t>
                      </a:r>
                      <a:r>
                        <a:rPr lang="en-US" sz="1050" baseline="0" dirty="0" smtClean="0">
                          <a:latin typeface="Roboto Condensed" charset="0"/>
                          <a:ea typeface="Roboto Condensed" charset="0"/>
                        </a:rPr>
                        <a:t> </a:t>
                      </a:r>
                      <a:r>
                        <a:rPr lang="en-US" sz="1050" dirty="0" smtClean="0">
                          <a:latin typeface="Roboto Condensed" charset="0"/>
                          <a:ea typeface="Roboto Condensed" charset="0"/>
                        </a:rPr>
                        <a:t>Performance Measurement; Rewards and Recognition</a:t>
                      </a:r>
                      <a:endParaRPr lang="en-MY" sz="1050" dirty="0" smtClean="0">
                        <a:latin typeface="Roboto Condensed" charset="0"/>
                        <a:ea typeface="Roboto Condensed" charset="0"/>
                      </a:endParaRPr>
                    </a:p>
                  </a:txBody>
                  <a:tcPr/>
                </a:tc>
              </a:tr>
              <a:tr h="298319">
                <a:tc>
                  <a:txBody>
                    <a:bodyPr/>
                    <a:lstStyle/>
                    <a:p>
                      <a:r>
                        <a:rPr lang="en-GB" sz="1050" b="1" dirty="0" smtClean="0">
                          <a:latin typeface="Roboto Condensed" charset="0"/>
                          <a:ea typeface="Roboto Condensed" charset="0"/>
                        </a:rPr>
                        <a:t>COMMUNITY</a:t>
                      </a:r>
                      <a:endParaRPr lang="en-GB" sz="1050" b="1" dirty="0">
                        <a:latin typeface="Roboto Condensed" charset="0"/>
                        <a:ea typeface="Roboto Condensed" charset="0"/>
                      </a:endParaRPr>
                    </a:p>
                  </a:txBody>
                  <a:tcPr/>
                </a:tc>
                <a:tc>
                  <a:txBody>
                    <a:bodyPr/>
                    <a:lstStyle/>
                    <a:p>
                      <a:r>
                        <a:rPr lang="en-MY" sz="1050" dirty="0" smtClean="0">
                          <a:latin typeface="Roboto Condensed" charset="0"/>
                          <a:ea typeface="Roboto Condensed" charset="0"/>
                        </a:rPr>
                        <a:t>Employee Empowerment; Employee Engagement and Involvement </a:t>
                      </a:r>
                      <a:endParaRPr lang="en-GB" sz="1050" dirty="0">
                        <a:latin typeface="Roboto Condensed" charset="0"/>
                        <a:ea typeface="Roboto Condensed" charset="0"/>
                      </a:endParaRPr>
                    </a:p>
                  </a:txBody>
                  <a:tcPr/>
                </a:tc>
              </a:tr>
              <a:tr h="298319">
                <a:tc>
                  <a:txBody>
                    <a:bodyPr/>
                    <a:lstStyle/>
                    <a:p>
                      <a:r>
                        <a:rPr lang="en-GB" sz="1050" b="1" dirty="0" smtClean="0">
                          <a:latin typeface="Roboto Condensed" charset="0"/>
                          <a:ea typeface="Roboto Condensed" charset="0"/>
                        </a:rPr>
                        <a:t>LEARNING</a:t>
                      </a:r>
                      <a:endParaRPr lang="en-GB" sz="1050" b="1" dirty="0">
                        <a:latin typeface="Roboto Condensed" charset="0"/>
                        <a:ea typeface="Roboto Condensed" charset="0"/>
                      </a:endParaRPr>
                    </a:p>
                  </a:txBody>
                  <a:tcPr/>
                </a:tc>
                <a:tc>
                  <a:txBody>
                    <a:bodyPr/>
                    <a:lstStyle/>
                    <a:p>
                      <a:r>
                        <a:rPr lang="en-MY" sz="1050" dirty="0" smtClean="0">
                          <a:latin typeface="Roboto Condensed" charset="0"/>
                          <a:ea typeface="Roboto Condensed" charset="0"/>
                        </a:rPr>
                        <a:t>Knowledge Management Processes and Activities; Employee Training; Work Environment</a:t>
                      </a:r>
                      <a:endParaRPr lang="en-GB" sz="1050" dirty="0">
                        <a:latin typeface="Roboto Condensed" charset="0"/>
                        <a:ea typeface="Roboto Condensed" charset="0"/>
                      </a:endParaRPr>
                    </a:p>
                  </a:txBody>
                  <a:tcPr/>
                </a:tc>
              </a:tr>
              <a:tr h="298319">
                <a:tc>
                  <a:txBody>
                    <a:bodyPr/>
                    <a:lstStyle/>
                    <a:p>
                      <a:r>
                        <a:rPr lang="en-GB" sz="1050" b="1" dirty="0" smtClean="0">
                          <a:latin typeface="Roboto Condensed" charset="0"/>
                          <a:ea typeface="Roboto Condensed" charset="0"/>
                        </a:rPr>
                        <a:t>INNOVATION</a:t>
                      </a:r>
                      <a:endParaRPr lang="en-GB" sz="1050" b="1" dirty="0">
                        <a:latin typeface="Roboto Condensed" charset="0"/>
                        <a:ea typeface="Roboto Condensed" charset="0"/>
                      </a:endParaRPr>
                    </a:p>
                  </a:txBody>
                  <a:tcPr/>
                </a:tc>
                <a:tc>
                  <a:txBody>
                    <a:bodyPr/>
                    <a:lstStyle/>
                    <a:p>
                      <a:r>
                        <a:rPr lang="en-MY" sz="1050" dirty="0" smtClean="0">
                          <a:latin typeface="Roboto Condensed" charset="0"/>
                          <a:ea typeface="Roboto Condensed" charset="0"/>
                        </a:rPr>
                        <a:t>Leadership; Employee Empowerment; Change Management</a:t>
                      </a:r>
                      <a:endParaRPr lang="en-GB" sz="1050" dirty="0">
                        <a:latin typeface="Roboto Condensed" charset="0"/>
                        <a:ea typeface="Roboto Condensed" charset="0"/>
                      </a:endParaRPr>
                    </a:p>
                  </a:txBody>
                  <a:tcPr/>
                </a:tc>
              </a:tr>
              <a:tr h="298319">
                <a:tc>
                  <a:txBody>
                    <a:bodyPr/>
                    <a:lstStyle/>
                    <a:p>
                      <a:r>
                        <a:rPr lang="en-GB" sz="1050" b="1" dirty="0" smtClean="0">
                          <a:latin typeface="Roboto Condensed" charset="0"/>
                          <a:ea typeface="Roboto Condensed" charset="0"/>
                        </a:rPr>
                        <a:t>INFORMATION TECHNOLOGY</a:t>
                      </a:r>
                      <a:endParaRPr lang="en-GB" sz="1050" b="1" dirty="0">
                        <a:latin typeface="Roboto Condensed" charset="0"/>
                        <a:ea typeface="Roboto Condensed" charset="0"/>
                      </a:endParaRPr>
                    </a:p>
                  </a:txBody>
                  <a:tcPr/>
                </a:tc>
                <a:tc>
                  <a:txBody>
                    <a:bodyPr/>
                    <a:lstStyle/>
                    <a:p>
                      <a:r>
                        <a:rPr lang="en-MY" sz="1050" dirty="0" smtClean="0">
                          <a:latin typeface="Roboto Condensed" charset="0"/>
                          <a:ea typeface="Roboto Condensed" charset="0"/>
                        </a:rPr>
                        <a:t>IT Infrastructure; IT Tools and Software; IT Usability</a:t>
                      </a:r>
                    </a:p>
                    <a:p>
                      <a:r>
                        <a:rPr lang="en-MY" sz="1050" dirty="0" smtClean="0">
                          <a:latin typeface="Roboto Condensed" charset="0"/>
                          <a:ea typeface="Roboto Condensed" charset="0"/>
                        </a:rPr>
                        <a:t>IT  Security</a:t>
                      </a:r>
                      <a:endParaRPr lang="en-GB" sz="1050" dirty="0">
                        <a:latin typeface="Roboto Condensed" charset="0"/>
                        <a:ea typeface="Roboto Condensed" charset="0"/>
                      </a:endParaRPr>
                    </a:p>
                  </a:txBody>
                  <a:tcPr/>
                </a:tc>
              </a:tr>
              <a:tr h="298319">
                <a:tc>
                  <a:txBody>
                    <a:bodyPr/>
                    <a:lstStyle/>
                    <a:p>
                      <a:r>
                        <a:rPr lang="en-GB" sz="1050" b="1" dirty="0" smtClean="0">
                          <a:latin typeface="Roboto Condensed" charset="0"/>
                          <a:ea typeface="Roboto Condensed" charset="0"/>
                        </a:rPr>
                        <a:t>COMMON SHARED VALUES</a:t>
                      </a:r>
                      <a:endParaRPr lang="en-GB" sz="1050" b="1" dirty="0">
                        <a:latin typeface="Roboto Condensed" charset="0"/>
                        <a:ea typeface="Roboto Condensed" charset="0"/>
                      </a:endParaRPr>
                    </a:p>
                  </a:txBody>
                  <a:tcPr>
                    <a:lnB w="12700" cap="flat" cmpd="sng" algn="ctr">
                      <a:noFill/>
                      <a:prstDash val="solid"/>
                      <a:round/>
                      <a:headEnd type="none" w="med" len="med"/>
                      <a:tailEnd type="none" w="med" len="med"/>
                    </a:lnB>
                  </a:tcPr>
                </a:tc>
                <a:tc>
                  <a:txBody>
                    <a:bodyPr/>
                    <a:lstStyle/>
                    <a:p>
                      <a:r>
                        <a:rPr lang="en-US" sz="1050" dirty="0" smtClean="0">
                          <a:latin typeface="Roboto Condensed" charset="0"/>
                          <a:ea typeface="Roboto Condensed" charset="0"/>
                        </a:rPr>
                        <a:t>Values</a:t>
                      </a:r>
                      <a:r>
                        <a:rPr lang="en-US" sz="1050" baseline="0" dirty="0" smtClean="0">
                          <a:latin typeface="Roboto Condensed" charset="0"/>
                          <a:ea typeface="Roboto Condensed" charset="0"/>
                        </a:rPr>
                        <a:t> and </a:t>
                      </a:r>
                      <a:r>
                        <a:rPr lang="en-US" sz="1050" baseline="0" dirty="0" err="1" smtClean="0">
                          <a:latin typeface="Roboto Condensed" charset="0"/>
                          <a:ea typeface="Roboto Condensed" charset="0"/>
                        </a:rPr>
                        <a:t>Ethichs</a:t>
                      </a:r>
                      <a:endParaRPr lang="en-GB" sz="1050" dirty="0">
                        <a:latin typeface="Roboto Condensed" charset="0"/>
                        <a:ea typeface="Roboto Condensed" charset="0"/>
                      </a:endParaRPr>
                    </a:p>
                  </a:txBody>
                  <a:tcPr>
                    <a:lnB w="12700" cap="flat" cmpd="sng" algn="ctr">
                      <a:noFill/>
                      <a:prstDash val="solid"/>
                      <a:round/>
                      <a:headEnd type="none" w="med" len="med"/>
                      <a:tailEnd type="none" w="med" len="med"/>
                    </a:lnB>
                  </a:tcPr>
                </a:tc>
              </a:tr>
            </a:tbl>
          </a:graphicData>
        </a:graphic>
      </p:graphicFrame>
      <p:sp>
        <p:nvSpPr>
          <p:cNvPr id="14" name="Rectangle 13"/>
          <p:cNvSpPr/>
          <p:nvPr/>
        </p:nvSpPr>
        <p:spPr>
          <a:xfrm>
            <a:off x="-4574" y="249844"/>
            <a:ext cx="400110" cy="3113994"/>
          </a:xfrm>
          <a:prstGeom prst="rect">
            <a:avLst/>
          </a:prstGeom>
          <a:solidFill>
            <a:srgbClr val="FF9800"/>
          </a:solidFill>
        </p:spPr>
        <p:txBody>
          <a:bodyPr vert="vert270" wrap="none">
            <a:spAutoFit/>
          </a:bodyPr>
          <a:lstStyle/>
          <a:p>
            <a:pPr algn="ctr"/>
            <a:r>
              <a:rPr lang="en" b="1" dirty="0" smtClean="0">
                <a:solidFill>
                  <a:schemeClr val="bg1"/>
                </a:solidFill>
                <a:latin typeface="Roboto Condensed" charset="0"/>
                <a:ea typeface="Roboto Condensed" charset="0"/>
              </a:rPr>
              <a:t>   PWD MALAYSIA’S ECKM FRAMEWORK   </a:t>
            </a:r>
            <a:endParaRPr lang="en-GB" b="1" dirty="0">
              <a:solidFill>
                <a:schemeClr val="bg1"/>
              </a:solidFill>
              <a:latin typeface="Roboto Condensed" charset="0"/>
              <a:ea typeface="Roboto Condensed"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1000"/>
          </a:blip>
          <a:srcRect/>
          <a:stretch>
            <a:fillRect t="-42000" b="-42000"/>
          </a:stretch>
        </a:blipFill>
        <a:effectLst/>
      </p:bgPr>
    </p:bg>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814274" y="392575"/>
            <a:ext cx="5773949" cy="766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1400" dirty="0" smtClean="0"/>
              <a:t>WHAT IS </a:t>
            </a:r>
            <a:r>
              <a:rPr lang="en" dirty="0" smtClean="0"/>
              <a:t/>
            </a:r>
            <a:br>
              <a:rPr lang="en" dirty="0" smtClean="0"/>
            </a:br>
            <a:r>
              <a:rPr lang="en" sz="2200" dirty="0" smtClean="0"/>
              <a:t>A K</a:t>
            </a:r>
            <a:r>
              <a:rPr lang="en-GB" sz="2200" dirty="0" smtClean="0"/>
              <a:t>NOWLEDGE MANAGEMENT FRAMEWORK?</a:t>
            </a:r>
            <a:endParaRPr sz="2200" dirty="0"/>
          </a:p>
        </p:txBody>
      </p:sp>
      <p:sp>
        <p:nvSpPr>
          <p:cNvPr id="190" name="Shape 190"/>
          <p:cNvSpPr txBox="1">
            <a:spLocks noGrp="1"/>
          </p:cNvSpPr>
          <p:nvPr>
            <p:ph type="body" idx="2"/>
          </p:nvPr>
        </p:nvSpPr>
        <p:spPr>
          <a:xfrm>
            <a:off x="4644008" y="1535930"/>
            <a:ext cx="3654900" cy="1755900"/>
          </a:xfrm>
          <a:prstGeom prst="rect">
            <a:avLst/>
          </a:prstGeom>
        </p:spPr>
        <p:txBody>
          <a:bodyPr spcFirstLastPara="1" wrap="square" lIns="91425" tIns="91425" rIns="91425" bIns="91425" anchor="t" anchorCtr="0">
            <a:noAutofit/>
          </a:bodyPr>
          <a:lstStyle/>
          <a:p>
            <a:pPr marL="0" lvl="0" indent="0" rtl="0">
              <a:spcBef>
                <a:spcPts val="600"/>
              </a:spcBef>
              <a:spcAft>
                <a:spcPts val="0"/>
              </a:spcAft>
              <a:buClr>
                <a:schemeClr val="dk1"/>
              </a:buClr>
              <a:buSzPts val="1100"/>
              <a:buFont typeface="Arial"/>
              <a:buNone/>
            </a:pPr>
            <a:r>
              <a:rPr lang="en-US" sz="2400" b="1" dirty="0" smtClean="0">
                <a:solidFill>
                  <a:srgbClr val="FF9800"/>
                </a:solidFill>
              </a:rPr>
              <a:t>BENEFITS</a:t>
            </a:r>
            <a:endParaRPr sz="2400" dirty="0">
              <a:solidFill>
                <a:srgbClr val="FF9800"/>
              </a:solidFill>
            </a:endParaRPr>
          </a:p>
          <a:p>
            <a:pPr marL="0" lvl="0" indent="0">
              <a:buClr>
                <a:schemeClr val="dk1"/>
              </a:buClr>
              <a:buSzPts val="1100"/>
              <a:buNone/>
            </a:pPr>
            <a:r>
              <a:rPr lang="en-MY" sz="1200" dirty="0" smtClean="0"/>
              <a:t>A well-developed knowledge management framework helps to: </a:t>
            </a:r>
          </a:p>
          <a:p>
            <a:pPr marL="179388" indent="-179388">
              <a:buClr>
                <a:schemeClr val="dk1"/>
              </a:buClr>
              <a:buSzPts val="1100"/>
            </a:pPr>
            <a:r>
              <a:rPr lang="en-MY" sz="1200" dirty="0" smtClean="0"/>
              <a:t>Improve the awareness and overall understanding of the knowledge management domain</a:t>
            </a:r>
          </a:p>
          <a:p>
            <a:pPr marL="179388" indent="-179388">
              <a:buClr>
                <a:schemeClr val="dk1"/>
              </a:buClr>
              <a:buSzPts val="1100"/>
            </a:pPr>
            <a:r>
              <a:rPr lang="en-MY" sz="1200" dirty="0" smtClean="0"/>
              <a:t>Provide a more holistic view of knowledge management</a:t>
            </a:r>
          </a:p>
          <a:p>
            <a:pPr marL="179388" indent="-179388">
              <a:buClr>
                <a:schemeClr val="dk1"/>
              </a:buClr>
              <a:buSzPts val="1100"/>
            </a:pPr>
            <a:r>
              <a:rPr lang="en-MY" sz="1200" dirty="0" smtClean="0"/>
              <a:t>Facilitate the communication of knowledge management across an organisation</a:t>
            </a:r>
          </a:p>
          <a:p>
            <a:pPr marL="179388" indent="-179388">
              <a:buClr>
                <a:schemeClr val="dk1"/>
              </a:buClr>
              <a:buSzPts val="1100"/>
            </a:pPr>
            <a:r>
              <a:rPr lang="en-MY" sz="1200" dirty="0" smtClean="0"/>
              <a:t>Determine the scope of knowledge management projects and initiatives</a:t>
            </a:r>
            <a:endParaRPr sz="1200" dirty="0"/>
          </a:p>
        </p:txBody>
      </p:sp>
      <p:sp>
        <p:nvSpPr>
          <p:cNvPr id="191" name="Shape 191"/>
          <p:cNvSpPr txBox="1">
            <a:spLocks noGrp="1"/>
          </p:cNvSpPr>
          <p:nvPr>
            <p:ph type="body" idx="2"/>
          </p:nvPr>
        </p:nvSpPr>
        <p:spPr>
          <a:xfrm>
            <a:off x="1203800" y="4443958"/>
            <a:ext cx="5168400" cy="826500"/>
          </a:xfrm>
          <a:prstGeom prst="rect">
            <a:avLst/>
          </a:prstGeom>
        </p:spPr>
        <p:txBody>
          <a:bodyPr spcFirstLastPara="1" wrap="square" lIns="91425" tIns="91425" rIns="91425" bIns="91425" anchor="t" anchorCtr="0">
            <a:noAutofit/>
          </a:bodyPr>
          <a:lstStyle/>
          <a:p>
            <a:pPr marL="0" lvl="0" indent="0">
              <a:spcBef>
                <a:spcPts val="0"/>
              </a:spcBef>
              <a:buNone/>
            </a:pPr>
            <a:r>
              <a:rPr lang="en" sz="1000" b="1" i="1" dirty="0" smtClean="0">
                <a:solidFill>
                  <a:srgbClr val="3F5378"/>
                </a:solidFill>
              </a:rPr>
              <a:t>For further info on PWD Malaysia’s ECKM Framework, please visit  </a:t>
            </a:r>
            <a:r>
              <a:rPr lang="en-GB" sz="1000" i="1" dirty="0" smtClean="0">
                <a:solidFill>
                  <a:srgbClr val="3F5378"/>
                </a:solidFill>
                <a:hlinkClick r:id="rId4"/>
              </a:rPr>
              <a:t>http://jpedia.jkr.gov.my/index.php/ECKM_wiki#ECKM_Framework</a:t>
            </a:r>
            <a:endParaRPr sz="1000" i="1" dirty="0">
              <a:solidFill>
                <a:srgbClr val="3F5378"/>
              </a:solidFill>
            </a:endParaRPr>
          </a:p>
          <a:p>
            <a:pPr marL="0" lvl="0" indent="0" rtl="0">
              <a:spcBef>
                <a:spcPts val="0"/>
              </a:spcBef>
              <a:spcAft>
                <a:spcPts val="0"/>
              </a:spcAft>
              <a:buClr>
                <a:schemeClr val="dk1"/>
              </a:buClr>
              <a:buSzPts val="1100"/>
              <a:buFont typeface="Arial"/>
              <a:buNone/>
            </a:pPr>
            <a:endParaRPr sz="1000" i="1" dirty="0">
              <a:solidFill>
                <a:srgbClr val="3F5378"/>
              </a:solidFill>
            </a:endParaRPr>
          </a:p>
          <a:p>
            <a:pPr marL="0" lvl="0" indent="0" rtl="0">
              <a:spcBef>
                <a:spcPts val="0"/>
              </a:spcBef>
              <a:spcAft>
                <a:spcPts val="0"/>
              </a:spcAft>
              <a:buNone/>
            </a:pPr>
            <a:endParaRPr sz="1000" i="1" dirty="0">
              <a:solidFill>
                <a:srgbClr val="3F5378"/>
              </a:solidFill>
            </a:endParaRPr>
          </a:p>
        </p:txBody>
      </p:sp>
      <p:sp>
        <p:nvSpPr>
          <p:cNvPr id="192" name="Shape 19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a:t>
            </a:fld>
            <a:endParaRPr/>
          </a:p>
        </p:txBody>
      </p:sp>
      <p:sp>
        <p:nvSpPr>
          <p:cNvPr id="193" name="Shape 193"/>
          <p:cNvSpPr txBox="1">
            <a:spLocks noGrp="1"/>
          </p:cNvSpPr>
          <p:nvPr>
            <p:ph type="body" idx="1"/>
          </p:nvPr>
        </p:nvSpPr>
        <p:spPr>
          <a:xfrm>
            <a:off x="814274" y="1535930"/>
            <a:ext cx="3613709" cy="1755900"/>
          </a:xfrm>
          <a:prstGeom prst="rect">
            <a:avLst/>
          </a:prstGeom>
        </p:spPr>
        <p:txBody>
          <a:bodyPr spcFirstLastPara="1" wrap="square" lIns="91425" tIns="91425" rIns="91425" bIns="91425" anchor="t" anchorCtr="0">
            <a:noAutofit/>
          </a:bodyPr>
          <a:lstStyle/>
          <a:p>
            <a:pPr marL="0" lvl="0" indent="0" rtl="0">
              <a:spcBef>
                <a:spcPts val="600"/>
              </a:spcBef>
              <a:spcAft>
                <a:spcPts val="0"/>
              </a:spcAft>
              <a:buClr>
                <a:schemeClr val="dk1"/>
              </a:buClr>
              <a:buSzPts val="1100"/>
              <a:buFont typeface="Arial"/>
              <a:buNone/>
            </a:pPr>
            <a:r>
              <a:rPr lang="en-US" sz="2400" b="1" dirty="0" smtClean="0">
                <a:solidFill>
                  <a:srgbClr val="FF9800"/>
                </a:solidFill>
              </a:rPr>
              <a:t>DEFINITION</a:t>
            </a:r>
            <a:endParaRPr sz="2400" dirty="0">
              <a:solidFill>
                <a:srgbClr val="FF9800"/>
              </a:solidFill>
            </a:endParaRPr>
          </a:p>
          <a:p>
            <a:pPr marL="0" lvl="0" indent="0" algn="just">
              <a:buClr>
                <a:schemeClr val="dk1"/>
              </a:buClr>
              <a:buSzPts val="1100"/>
              <a:buNone/>
            </a:pPr>
            <a:r>
              <a:rPr lang="en-MY" sz="1400" dirty="0" smtClean="0"/>
              <a:t>A knowledge management framework represents </a:t>
            </a:r>
            <a:r>
              <a:rPr lang="en-MY" sz="1400" b="1" dirty="0" smtClean="0"/>
              <a:t>a multi-faceted structure that comprises relevant major elements, concepts and principles that subsequently provides the reference for decisions about the application of knowledge management</a:t>
            </a:r>
            <a:r>
              <a:rPr lang="en-MY" sz="1400" dirty="0" smtClean="0"/>
              <a:t>.</a:t>
            </a:r>
          </a:p>
          <a:p>
            <a:pPr marL="0" lvl="0" indent="0">
              <a:spcBef>
                <a:spcPts val="600"/>
              </a:spcBef>
              <a:spcAft>
                <a:spcPts val="1000"/>
              </a:spcAft>
              <a:buNone/>
            </a:pPr>
            <a:endParaRPr dirty="0"/>
          </a:p>
        </p:txBody>
      </p:sp>
      <p:grpSp>
        <p:nvGrpSpPr>
          <p:cNvPr id="194" name="Shape 194"/>
          <p:cNvGrpSpPr/>
          <p:nvPr/>
        </p:nvGrpSpPr>
        <p:grpSpPr>
          <a:xfrm>
            <a:off x="293683" y="574116"/>
            <a:ext cx="309041" cy="403123"/>
            <a:chOff x="590250" y="244200"/>
            <a:chExt cx="407975" cy="532175"/>
          </a:xfrm>
        </p:grpSpPr>
        <p:sp>
          <p:nvSpPr>
            <p:cNvPr id="195" name="Shape 195"/>
            <p:cNvSpPr/>
            <p:nvPr/>
          </p:nvSpPr>
          <p:spPr>
            <a:xfrm>
              <a:off x="623125" y="313625"/>
              <a:ext cx="375100" cy="462750"/>
            </a:xfrm>
            <a:custGeom>
              <a:avLst/>
              <a:gdLst/>
              <a:ahLst/>
              <a:cxnLst/>
              <a:rect l="0" t="0" r="0" b="0"/>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590250" y="269775"/>
              <a:ext cx="377525" cy="462775"/>
            </a:xfrm>
            <a:custGeom>
              <a:avLst/>
              <a:gdLst/>
              <a:ahLst/>
              <a:cxnLst/>
              <a:rect l="0" t="0" r="0" b="0"/>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796650" y="274025"/>
              <a:ext cx="45100" cy="45100"/>
            </a:xfrm>
            <a:custGeom>
              <a:avLst/>
              <a:gdLst/>
              <a:ahLst/>
              <a:cxnLst/>
              <a:rect l="0" t="0" r="0" b="0"/>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713850" y="274025"/>
              <a:ext cx="45075" cy="45100"/>
            </a:xfrm>
            <a:custGeom>
              <a:avLst/>
              <a:gdLst/>
              <a:ahLst/>
              <a:cxnLst/>
              <a:rect l="0" t="0" r="0" b="0"/>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a:off x="631050" y="274025"/>
              <a:ext cx="45075" cy="45100"/>
            </a:xfrm>
            <a:custGeom>
              <a:avLst/>
              <a:gdLst/>
              <a:ahLst/>
              <a:cxnLst/>
              <a:rect l="0" t="0" r="0" b="0"/>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a:off x="649925" y="590050"/>
              <a:ext cx="133975" cy="25"/>
            </a:xfrm>
            <a:custGeom>
              <a:avLst/>
              <a:gdLst/>
              <a:ahLst/>
              <a:cxnLst/>
              <a:rect l="0" t="0" r="0" b="0"/>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649925" y="534625"/>
              <a:ext cx="255750" cy="25"/>
            </a:xfrm>
            <a:custGeom>
              <a:avLst/>
              <a:gdLst/>
              <a:ahLst/>
              <a:cxnLst/>
              <a:rect l="0" t="0" r="0" b="0"/>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649925" y="479825"/>
              <a:ext cx="255750" cy="25"/>
            </a:xfrm>
            <a:custGeom>
              <a:avLst/>
              <a:gdLst/>
              <a:ahLst/>
              <a:cxnLst/>
              <a:rect l="0" t="0" r="0" b="0"/>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3" name="Shape 203"/>
            <p:cNvSpPr/>
            <p:nvPr/>
          </p:nvSpPr>
          <p:spPr>
            <a:xfrm>
              <a:off x="649925" y="424425"/>
              <a:ext cx="255750" cy="25"/>
            </a:xfrm>
            <a:custGeom>
              <a:avLst/>
              <a:gdLst/>
              <a:ahLst/>
              <a:cxnLst/>
              <a:rect l="0" t="0" r="0" b="0"/>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4" name="Shape 204"/>
            <p:cNvSpPr/>
            <p:nvPr/>
          </p:nvSpPr>
          <p:spPr>
            <a:xfrm>
              <a:off x="879475" y="274025"/>
              <a:ext cx="45075" cy="45100"/>
            </a:xfrm>
            <a:custGeom>
              <a:avLst/>
              <a:gdLst/>
              <a:ahLst/>
              <a:cxnLst/>
              <a:rect l="0" t="0" r="0" b="0"/>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Shape 205"/>
            <p:cNvSpPr/>
            <p:nvPr/>
          </p:nvSpPr>
          <p:spPr>
            <a:xfrm>
              <a:off x="654800" y="244200"/>
              <a:ext cx="25" cy="51175"/>
            </a:xfrm>
            <a:custGeom>
              <a:avLst/>
              <a:gdLst/>
              <a:ahLst/>
              <a:cxnLst/>
              <a:rect l="0" t="0" r="0" b="0"/>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Shape 206"/>
            <p:cNvSpPr/>
            <p:nvPr/>
          </p:nvSpPr>
          <p:spPr>
            <a:xfrm>
              <a:off x="737600" y="244200"/>
              <a:ext cx="25" cy="51175"/>
            </a:xfrm>
            <a:custGeom>
              <a:avLst/>
              <a:gdLst/>
              <a:ahLst/>
              <a:cxnLst/>
              <a:rect l="0" t="0" r="0" b="0"/>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7" name="Shape 207"/>
            <p:cNvSpPr/>
            <p:nvPr/>
          </p:nvSpPr>
          <p:spPr>
            <a:xfrm>
              <a:off x="820400" y="244200"/>
              <a:ext cx="25" cy="51175"/>
            </a:xfrm>
            <a:custGeom>
              <a:avLst/>
              <a:gdLst/>
              <a:ahLst/>
              <a:cxnLst/>
              <a:rect l="0" t="0" r="0" b="0"/>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8" name="Shape 208"/>
            <p:cNvSpPr/>
            <p:nvPr/>
          </p:nvSpPr>
          <p:spPr>
            <a:xfrm>
              <a:off x="903225" y="244200"/>
              <a:ext cx="25" cy="51175"/>
            </a:xfrm>
            <a:custGeom>
              <a:avLst/>
              <a:gdLst/>
              <a:ahLst/>
              <a:cxnLst/>
              <a:rect l="0" t="0" r="0" b="0"/>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4" name="Picture 23" descr="info-1459077_1280.png"/>
          <p:cNvPicPr>
            <a:picLocks noChangeAspect="1"/>
          </p:cNvPicPr>
          <p:nvPr/>
        </p:nvPicPr>
        <p:blipFill>
          <a:blip r:embed="rId5"/>
          <a:stretch>
            <a:fillRect/>
          </a:stretch>
        </p:blipFill>
        <p:spPr>
          <a:xfrm>
            <a:off x="827584" y="4515966"/>
            <a:ext cx="339502" cy="339502"/>
          </a:xfrm>
          <a:prstGeom prst="rect">
            <a:avLst/>
          </a:prstGeom>
        </p:spPr>
      </p:pic>
      <p:sp>
        <p:nvSpPr>
          <p:cNvPr id="23" name="Shape 51"/>
          <p:cNvSpPr txBox="1"/>
          <p:nvPr/>
        </p:nvSpPr>
        <p:spPr>
          <a:xfrm>
            <a:off x="683568" y="3219822"/>
            <a:ext cx="676500" cy="653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800" b="1" dirty="0">
                <a:solidFill>
                  <a:srgbClr val="FF9800"/>
                </a:solidFill>
              </a:rPr>
              <a:t>“</a:t>
            </a:r>
            <a:endParaRPr sz="4800" b="1" dirty="0">
              <a:solidFill>
                <a:srgbClr val="FF9800"/>
              </a:solidFill>
            </a:endParaRPr>
          </a:p>
        </p:txBody>
      </p:sp>
      <p:sp>
        <p:nvSpPr>
          <p:cNvPr id="25" name="Rectangle 24"/>
          <p:cNvSpPr/>
          <p:nvPr/>
        </p:nvSpPr>
        <p:spPr>
          <a:xfrm>
            <a:off x="1152128" y="3441474"/>
            <a:ext cx="3131840" cy="830997"/>
          </a:xfrm>
          <a:prstGeom prst="rect">
            <a:avLst/>
          </a:prstGeom>
        </p:spPr>
        <p:txBody>
          <a:bodyPr wrap="square">
            <a:spAutoFit/>
          </a:bodyPr>
          <a:lstStyle/>
          <a:p>
            <a:pPr marL="0" lvl="0" indent="0" algn="just">
              <a:buClr>
                <a:schemeClr val="dk1"/>
              </a:buClr>
              <a:buSzPts val="1100"/>
              <a:buNone/>
            </a:pPr>
            <a:r>
              <a:rPr lang="en-MY" sz="1200" i="1" dirty="0" smtClean="0">
                <a:latin typeface="Roboto Condensed" charset="0"/>
                <a:ea typeface="Roboto Condensed" charset="0"/>
              </a:rPr>
              <a:t>Typically, a knowledge management framework is built up into a pictorial representation, a diagram or visual representation which helps to provide a snapshot picture of the initiative.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4000" b="-44000"/>
          </a:stretch>
        </a:blipFill>
        <a:effectLst/>
      </p:bgPr>
    </p:bg>
    <p:spTree>
      <p:nvGrpSpPr>
        <p:cNvPr id="1" name="Shape 501"/>
        <p:cNvGrpSpPr/>
        <p:nvPr/>
      </p:nvGrpSpPr>
      <p:grpSpPr>
        <a:xfrm>
          <a:off x="0" y="0"/>
          <a:ext cx="0" cy="0"/>
          <a:chOff x="0" y="0"/>
          <a:chExt cx="0" cy="0"/>
        </a:xfrm>
      </p:grpSpPr>
      <p:sp>
        <p:nvSpPr>
          <p:cNvPr id="502" name="Shape 50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a:t>
            </a:fld>
            <a:endParaRPr/>
          </a:p>
        </p:txBody>
      </p:sp>
      <p:sp>
        <p:nvSpPr>
          <p:cNvPr id="503" name="Shape 503"/>
          <p:cNvSpPr txBox="1">
            <a:spLocks noGrp="1"/>
          </p:cNvSpPr>
          <p:nvPr>
            <p:ph type="ctrTitle" idx="4294967295"/>
          </p:nvPr>
        </p:nvSpPr>
        <p:spPr>
          <a:xfrm>
            <a:off x="107504" y="-92546"/>
            <a:ext cx="8928992" cy="871768"/>
          </a:xfrm>
          <a:prstGeom prst="rect">
            <a:avLst/>
          </a:prstGeom>
        </p:spPr>
        <p:txBody>
          <a:bodyPr spcFirstLastPara="1" wrap="square" lIns="91425" tIns="91425" rIns="91425" bIns="91425" anchor="ctr" anchorCtr="0">
            <a:noAutofit/>
          </a:bodyPr>
          <a:lstStyle/>
          <a:p>
            <a:pPr lvl="0" algn="ctr"/>
            <a:r>
              <a:rPr lang="en-US" sz="4400" dirty="0" smtClean="0">
                <a:solidFill>
                  <a:srgbClr val="FF9800"/>
                </a:solidFill>
              </a:rPr>
              <a:t/>
            </a:r>
            <a:br>
              <a:rPr lang="en-US" sz="4400" dirty="0" smtClean="0">
                <a:solidFill>
                  <a:srgbClr val="FF9800"/>
                </a:solidFill>
              </a:rPr>
            </a:br>
            <a:r>
              <a:rPr lang="en-US" sz="4400" dirty="0" smtClean="0">
                <a:solidFill>
                  <a:srgbClr val="FF9800"/>
                </a:solidFill>
              </a:rPr>
              <a:t>KEY DIMENSIONS</a:t>
            </a:r>
            <a:endParaRPr sz="4400" dirty="0">
              <a:solidFill>
                <a:srgbClr val="FF9800"/>
              </a:solidFill>
            </a:endParaRPr>
          </a:p>
        </p:txBody>
      </p:sp>
      <p:sp>
        <p:nvSpPr>
          <p:cNvPr id="8" name="Rectangle 7"/>
          <p:cNvSpPr/>
          <p:nvPr/>
        </p:nvSpPr>
        <p:spPr>
          <a:xfrm>
            <a:off x="251520" y="121858"/>
            <a:ext cx="8712968" cy="369332"/>
          </a:xfrm>
          <a:prstGeom prst="rect">
            <a:avLst/>
          </a:prstGeom>
        </p:spPr>
        <p:txBody>
          <a:bodyPr wrap="square">
            <a:spAutoFit/>
          </a:bodyPr>
          <a:lstStyle/>
          <a:p>
            <a:pPr algn="ctr"/>
            <a:r>
              <a:rPr lang="en" sz="1800" b="1" dirty="0" smtClean="0">
                <a:solidFill>
                  <a:schemeClr val="tx1"/>
                </a:solidFill>
                <a:latin typeface="Roboto Condensed" charset="0"/>
                <a:ea typeface="Roboto Condensed" charset="0"/>
              </a:rPr>
              <a:t>PWD MALAYSIA’S ECKM FRAMEWORK</a:t>
            </a:r>
            <a:endParaRPr lang="en-GB" sz="1800" b="1" dirty="0">
              <a:latin typeface="Roboto Condensed" charset="0"/>
              <a:ea typeface="Roboto Condensed" charset="0"/>
            </a:endParaRPr>
          </a:p>
        </p:txBody>
      </p:sp>
      <p:graphicFrame>
        <p:nvGraphicFramePr>
          <p:cNvPr id="23" name="Diagram 22"/>
          <p:cNvGraphicFramePr/>
          <p:nvPr/>
        </p:nvGraphicFramePr>
        <p:xfrm>
          <a:off x="1763688" y="1161013"/>
          <a:ext cx="5663952" cy="3775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Rectangle 30"/>
          <p:cNvSpPr/>
          <p:nvPr/>
        </p:nvSpPr>
        <p:spPr>
          <a:xfrm>
            <a:off x="4551642" y="1961298"/>
            <a:ext cx="18473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38" name="TextBox 37"/>
          <p:cNvSpPr txBox="1"/>
          <p:nvPr/>
        </p:nvSpPr>
        <p:spPr>
          <a:xfrm>
            <a:off x="971600" y="1198827"/>
            <a:ext cx="184731" cy="307777"/>
          </a:xfrm>
          <a:prstGeom prst="rect">
            <a:avLst/>
          </a:prstGeom>
          <a:noFill/>
        </p:spPr>
        <p:txBody>
          <a:bodyPr wrap="none" rtlCol="0">
            <a:spAutoFit/>
          </a:bodyPr>
          <a:lstStyle/>
          <a:p>
            <a:endParaRPr lang="en-GB" dirty="0"/>
          </a:p>
        </p:txBody>
      </p:sp>
      <p:pic>
        <p:nvPicPr>
          <p:cNvPr id="39" name="Picture 38" descr="icon-laptop.png"/>
          <p:cNvPicPr>
            <a:picLocks noChangeAspect="1"/>
          </p:cNvPicPr>
          <p:nvPr/>
        </p:nvPicPr>
        <p:blipFill>
          <a:blip r:embed="rId9"/>
          <a:stretch>
            <a:fillRect/>
          </a:stretch>
        </p:blipFill>
        <p:spPr>
          <a:xfrm>
            <a:off x="4067944" y="2535427"/>
            <a:ext cx="1028410" cy="1028410"/>
          </a:xfrm>
          <a:prstGeom prst="rect">
            <a:avLst/>
          </a:prstGeom>
        </p:spPr>
      </p:pic>
      <p:sp>
        <p:nvSpPr>
          <p:cNvPr id="41" name="TextBox 40"/>
          <p:cNvSpPr txBox="1"/>
          <p:nvPr/>
        </p:nvSpPr>
        <p:spPr>
          <a:xfrm>
            <a:off x="3203848" y="2073762"/>
            <a:ext cx="1296144" cy="461665"/>
          </a:xfrm>
          <a:prstGeom prst="rect">
            <a:avLst/>
          </a:prstGeom>
          <a:noFill/>
        </p:spPr>
        <p:txBody>
          <a:bodyPr wrap="square" rtlCol="0">
            <a:spAutoFit/>
          </a:bodyPr>
          <a:lstStyle/>
          <a:p>
            <a:pPr algn="ctr"/>
            <a:r>
              <a:rPr lang="en-US" sz="1200" b="1" dirty="0" smtClean="0">
                <a:solidFill>
                  <a:schemeClr val="bg1"/>
                </a:solidFill>
                <a:latin typeface="Roboto Condensed" charset="0"/>
                <a:ea typeface="Roboto Condensed" charset="0"/>
              </a:rPr>
              <a:t>STRATEGY AND GOVERNANCE</a:t>
            </a:r>
            <a:endParaRPr lang="en-GB" sz="1200" b="1" dirty="0">
              <a:solidFill>
                <a:schemeClr val="bg1"/>
              </a:solidFill>
              <a:latin typeface="Roboto Condensed" charset="0"/>
              <a:ea typeface="Roboto Condensed" charset="0"/>
            </a:endParaRPr>
          </a:p>
        </p:txBody>
      </p:sp>
      <p:sp>
        <p:nvSpPr>
          <p:cNvPr id="42" name="TextBox 41"/>
          <p:cNvSpPr txBox="1"/>
          <p:nvPr/>
        </p:nvSpPr>
        <p:spPr>
          <a:xfrm>
            <a:off x="4644008" y="2186420"/>
            <a:ext cx="1296144" cy="276999"/>
          </a:xfrm>
          <a:prstGeom prst="rect">
            <a:avLst/>
          </a:prstGeom>
          <a:noFill/>
        </p:spPr>
        <p:txBody>
          <a:bodyPr wrap="square" rtlCol="0">
            <a:spAutoFit/>
          </a:bodyPr>
          <a:lstStyle/>
          <a:p>
            <a:pPr algn="ctr"/>
            <a:r>
              <a:rPr lang="en-US" sz="1200" b="1" dirty="0" smtClean="0">
                <a:solidFill>
                  <a:schemeClr val="bg1"/>
                </a:solidFill>
                <a:latin typeface="Roboto Condensed" charset="0"/>
                <a:ea typeface="Roboto Condensed" charset="0"/>
              </a:rPr>
              <a:t>COMMUNITY</a:t>
            </a:r>
            <a:endParaRPr lang="en-GB" sz="1200" b="1" dirty="0">
              <a:solidFill>
                <a:schemeClr val="bg1"/>
              </a:solidFill>
              <a:latin typeface="Roboto Condensed" charset="0"/>
              <a:ea typeface="Roboto Condensed" charset="0"/>
            </a:endParaRPr>
          </a:p>
        </p:txBody>
      </p:sp>
      <p:sp>
        <p:nvSpPr>
          <p:cNvPr id="43" name="TextBox 42"/>
          <p:cNvSpPr txBox="1"/>
          <p:nvPr/>
        </p:nvSpPr>
        <p:spPr>
          <a:xfrm>
            <a:off x="3203848" y="3698588"/>
            <a:ext cx="1296144" cy="276999"/>
          </a:xfrm>
          <a:prstGeom prst="rect">
            <a:avLst/>
          </a:prstGeom>
          <a:noFill/>
        </p:spPr>
        <p:txBody>
          <a:bodyPr wrap="square" rtlCol="0">
            <a:spAutoFit/>
          </a:bodyPr>
          <a:lstStyle/>
          <a:p>
            <a:pPr algn="ctr"/>
            <a:r>
              <a:rPr lang="en-US" sz="1200" b="1" dirty="0" smtClean="0">
                <a:solidFill>
                  <a:schemeClr val="bg1"/>
                </a:solidFill>
                <a:latin typeface="Roboto Condensed" charset="0"/>
                <a:ea typeface="Roboto Condensed" charset="0"/>
              </a:rPr>
              <a:t>INNOVATION</a:t>
            </a:r>
            <a:endParaRPr lang="en-GB" sz="1200" b="1" dirty="0">
              <a:solidFill>
                <a:schemeClr val="bg1"/>
              </a:solidFill>
              <a:latin typeface="Roboto Condensed" charset="0"/>
              <a:ea typeface="Roboto Condensed" charset="0"/>
            </a:endParaRPr>
          </a:p>
        </p:txBody>
      </p:sp>
      <p:sp>
        <p:nvSpPr>
          <p:cNvPr id="44" name="TextBox 43"/>
          <p:cNvSpPr txBox="1"/>
          <p:nvPr/>
        </p:nvSpPr>
        <p:spPr>
          <a:xfrm>
            <a:off x="4644008" y="3698588"/>
            <a:ext cx="1296144" cy="276999"/>
          </a:xfrm>
          <a:prstGeom prst="rect">
            <a:avLst/>
          </a:prstGeom>
          <a:noFill/>
        </p:spPr>
        <p:txBody>
          <a:bodyPr wrap="square" rtlCol="0">
            <a:spAutoFit/>
          </a:bodyPr>
          <a:lstStyle/>
          <a:p>
            <a:pPr algn="ctr"/>
            <a:r>
              <a:rPr lang="en-US" sz="1200" b="1" dirty="0" smtClean="0">
                <a:solidFill>
                  <a:schemeClr val="bg1"/>
                </a:solidFill>
                <a:latin typeface="Roboto Condensed" charset="0"/>
                <a:ea typeface="Roboto Condensed" charset="0"/>
              </a:rPr>
              <a:t>LEARNING</a:t>
            </a:r>
            <a:endParaRPr lang="en-GB" sz="1200" b="1" dirty="0">
              <a:solidFill>
                <a:schemeClr val="bg1"/>
              </a:solidFill>
              <a:latin typeface="Roboto Condensed" charset="0"/>
              <a:ea typeface="Roboto Condensed" charset="0"/>
            </a:endParaRPr>
          </a:p>
        </p:txBody>
      </p:sp>
      <p:sp>
        <p:nvSpPr>
          <p:cNvPr id="48" name="TextBox 47"/>
          <p:cNvSpPr txBox="1"/>
          <p:nvPr/>
        </p:nvSpPr>
        <p:spPr>
          <a:xfrm>
            <a:off x="3419872" y="4803998"/>
            <a:ext cx="2376264" cy="276999"/>
          </a:xfrm>
          <a:prstGeom prst="rect">
            <a:avLst/>
          </a:prstGeom>
          <a:noFill/>
        </p:spPr>
        <p:txBody>
          <a:bodyPr wrap="square" rtlCol="0">
            <a:spAutoFit/>
          </a:bodyPr>
          <a:lstStyle/>
          <a:p>
            <a:pPr algn="ctr"/>
            <a:r>
              <a:rPr lang="en-US" sz="1200" b="1" dirty="0" smtClean="0">
                <a:solidFill>
                  <a:schemeClr val="tx1"/>
                </a:solidFill>
                <a:latin typeface="Roboto Condensed" charset="0"/>
                <a:ea typeface="Roboto Condensed" charset="0"/>
              </a:rPr>
              <a:t>COMMON SHARED VALUES</a:t>
            </a:r>
            <a:endParaRPr lang="en-GB" sz="1200" b="1" dirty="0">
              <a:solidFill>
                <a:schemeClr val="tx1"/>
              </a:solidFill>
              <a:latin typeface="Roboto Condensed" charset="0"/>
              <a:ea typeface="Roboto Condensed" charset="0"/>
            </a:endParaRPr>
          </a:p>
        </p:txBody>
      </p:sp>
      <p:sp>
        <p:nvSpPr>
          <p:cNvPr id="49" name="TextBox 48"/>
          <p:cNvSpPr txBox="1"/>
          <p:nvPr/>
        </p:nvSpPr>
        <p:spPr>
          <a:xfrm>
            <a:off x="3419872" y="1059582"/>
            <a:ext cx="2376264" cy="276999"/>
          </a:xfrm>
          <a:prstGeom prst="rect">
            <a:avLst/>
          </a:prstGeom>
          <a:noFill/>
        </p:spPr>
        <p:txBody>
          <a:bodyPr wrap="square" rtlCol="0">
            <a:spAutoFit/>
          </a:bodyPr>
          <a:lstStyle/>
          <a:p>
            <a:pPr algn="ctr"/>
            <a:r>
              <a:rPr lang="en-US" sz="1200" b="1" dirty="0" smtClean="0">
                <a:solidFill>
                  <a:schemeClr val="tx1"/>
                </a:solidFill>
                <a:latin typeface="Roboto Condensed" charset="0"/>
                <a:ea typeface="Roboto Condensed" charset="0"/>
              </a:rPr>
              <a:t>COMMON SHARED VALUES</a:t>
            </a:r>
            <a:endParaRPr lang="en-GB" sz="1200" b="1" dirty="0">
              <a:solidFill>
                <a:schemeClr val="tx1"/>
              </a:solidFill>
              <a:latin typeface="Roboto Condensed" charset="0"/>
              <a:ea typeface="Roboto Condensed" charset="0"/>
            </a:endParaRPr>
          </a:p>
        </p:txBody>
      </p:sp>
      <p:pic>
        <p:nvPicPr>
          <p:cNvPr id="19" name="Picture 7"/>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516216" y="1451560"/>
            <a:ext cx="504056" cy="5010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5796136" y="1955616"/>
            <a:ext cx="1296144" cy="400110"/>
          </a:xfrm>
          <a:prstGeom prst="rect">
            <a:avLst/>
          </a:prstGeom>
          <a:noFill/>
        </p:spPr>
        <p:txBody>
          <a:bodyPr wrap="square" rtlCol="0">
            <a:spAutoFit/>
          </a:bodyPr>
          <a:lstStyle/>
          <a:p>
            <a:pPr algn="r"/>
            <a:r>
              <a:rPr lang="en-US" sz="1000" b="1" dirty="0" smtClean="0">
                <a:solidFill>
                  <a:schemeClr val="tx1"/>
                </a:solidFill>
                <a:latin typeface="Roboto Condensed" charset="0"/>
                <a:ea typeface="Roboto Condensed" charset="0"/>
              </a:rPr>
              <a:t>Communities of Practice</a:t>
            </a:r>
            <a:endParaRPr lang="en-GB" sz="1000" b="1" dirty="0">
              <a:solidFill>
                <a:schemeClr val="tx1"/>
              </a:solidFill>
              <a:latin typeface="Roboto Condensed" charset="0"/>
              <a:ea typeface="Roboto Condensed" charset="0"/>
            </a:endParaRPr>
          </a:p>
        </p:txBody>
      </p:sp>
      <p:pic>
        <p:nvPicPr>
          <p:cNvPr id="21" name="Picture 4" descr="Image result for knowledge audit icon"/>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452320" y="1419622"/>
            <a:ext cx="464052" cy="522058"/>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7380312" y="1965489"/>
            <a:ext cx="576064" cy="246221"/>
          </a:xfrm>
          <a:prstGeom prst="rect">
            <a:avLst/>
          </a:prstGeom>
          <a:noFill/>
        </p:spPr>
        <p:txBody>
          <a:bodyPr wrap="square" rtlCol="0">
            <a:spAutoFit/>
          </a:bodyPr>
          <a:lstStyle/>
          <a:p>
            <a:pPr algn="ctr"/>
            <a:r>
              <a:rPr lang="en-US" sz="1000" b="1" dirty="0" smtClean="0">
                <a:solidFill>
                  <a:schemeClr val="tx1"/>
                </a:solidFill>
                <a:latin typeface="Roboto Condensed" charset="0"/>
                <a:ea typeface="Roboto Condensed" charset="0"/>
              </a:rPr>
              <a:t>JCoP</a:t>
            </a:r>
            <a:endParaRPr lang="en-GB" sz="1000" b="1" dirty="0">
              <a:solidFill>
                <a:schemeClr val="tx1"/>
              </a:solidFill>
              <a:latin typeface="Roboto Condensed" charset="0"/>
              <a:ea typeface="Roboto Condensed" charset="0"/>
            </a:endParaRPr>
          </a:p>
        </p:txBody>
      </p:sp>
      <p:pic>
        <p:nvPicPr>
          <p:cNvPr id="24" name="Picture 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444208" y="3179752"/>
            <a:ext cx="576064" cy="576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6300192" y="3755816"/>
            <a:ext cx="792088" cy="246221"/>
          </a:xfrm>
          <a:prstGeom prst="rect">
            <a:avLst/>
          </a:prstGeom>
          <a:noFill/>
        </p:spPr>
        <p:txBody>
          <a:bodyPr wrap="square" rtlCol="0">
            <a:spAutoFit/>
          </a:bodyPr>
          <a:lstStyle/>
          <a:p>
            <a:pPr algn="r"/>
            <a:r>
              <a:rPr lang="en-US" sz="1000" b="1" dirty="0" err="1" smtClean="0">
                <a:solidFill>
                  <a:schemeClr val="tx1"/>
                </a:solidFill>
                <a:latin typeface="Roboto Condensed" charset="0"/>
                <a:ea typeface="Roboto Condensed" charset="0"/>
              </a:rPr>
              <a:t>JPedia</a:t>
            </a:r>
            <a:endParaRPr lang="en-GB" sz="1000" b="1" dirty="0">
              <a:solidFill>
                <a:schemeClr val="tx1"/>
              </a:solidFill>
              <a:latin typeface="Roboto Condensed" charset="0"/>
              <a:ea typeface="Roboto Condensed" charset="0"/>
            </a:endParaRPr>
          </a:p>
        </p:txBody>
      </p:sp>
      <p:pic>
        <p:nvPicPr>
          <p:cNvPr id="26" name="Picture 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156176" y="4083918"/>
            <a:ext cx="853961" cy="360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extBox 26"/>
          <p:cNvSpPr txBox="1"/>
          <p:nvPr/>
        </p:nvSpPr>
        <p:spPr>
          <a:xfrm>
            <a:off x="5940152" y="4475896"/>
            <a:ext cx="1152128" cy="400110"/>
          </a:xfrm>
          <a:prstGeom prst="rect">
            <a:avLst/>
          </a:prstGeom>
          <a:noFill/>
        </p:spPr>
        <p:txBody>
          <a:bodyPr wrap="square" rtlCol="0">
            <a:spAutoFit/>
          </a:bodyPr>
          <a:lstStyle/>
          <a:p>
            <a:pPr algn="r"/>
            <a:r>
              <a:rPr lang="en-US" sz="1000" b="1" dirty="0" smtClean="0">
                <a:solidFill>
                  <a:schemeClr val="tx1"/>
                </a:solidFill>
                <a:latin typeface="Roboto Condensed" charset="0"/>
                <a:ea typeface="Roboto Condensed" charset="0"/>
              </a:rPr>
              <a:t>Project Lessons Learned System</a:t>
            </a:r>
            <a:endParaRPr lang="en-GB" sz="1000" b="1" dirty="0">
              <a:solidFill>
                <a:schemeClr val="tx1"/>
              </a:solidFill>
              <a:latin typeface="Roboto Condensed" charset="0"/>
              <a:ea typeface="Roboto Condensed" charset="0"/>
            </a:endParaRPr>
          </a:p>
        </p:txBody>
      </p:sp>
      <p:sp>
        <p:nvSpPr>
          <p:cNvPr id="29" name="TextBox 28"/>
          <p:cNvSpPr txBox="1"/>
          <p:nvPr/>
        </p:nvSpPr>
        <p:spPr>
          <a:xfrm>
            <a:off x="7308304" y="3755816"/>
            <a:ext cx="792088" cy="246221"/>
          </a:xfrm>
          <a:prstGeom prst="rect">
            <a:avLst/>
          </a:prstGeom>
          <a:noFill/>
        </p:spPr>
        <p:txBody>
          <a:bodyPr wrap="square" rtlCol="0">
            <a:spAutoFit/>
          </a:bodyPr>
          <a:lstStyle/>
          <a:p>
            <a:pPr algn="ctr"/>
            <a:r>
              <a:rPr lang="en-US" sz="1000" b="1" dirty="0" smtClean="0">
                <a:solidFill>
                  <a:schemeClr val="tx1"/>
                </a:solidFill>
                <a:latin typeface="Roboto Condensed" charset="0"/>
                <a:ea typeface="Roboto Condensed" charset="0"/>
              </a:rPr>
              <a:t>eLearning</a:t>
            </a:r>
            <a:endParaRPr lang="en-GB" sz="1000" b="1" dirty="0">
              <a:solidFill>
                <a:schemeClr val="tx1"/>
              </a:solidFill>
              <a:latin typeface="Roboto Condensed" charset="0"/>
              <a:ea typeface="Roboto Condensed" charset="0"/>
            </a:endParaRPr>
          </a:p>
        </p:txBody>
      </p:sp>
      <p:pic>
        <p:nvPicPr>
          <p:cNvPr id="36" name="Picture 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344688" y="3179752"/>
            <a:ext cx="683696" cy="576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8316416" y="3179752"/>
            <a:ext cx="648072"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 name="TextBox 39"/>
          <p:cNvSpPr txBox="1"/>
          <p:nvPr/>
        </p:nvSpPr>
        <p:spPr>
          <a:xfrm>
            <a:off x="8244408" y="3755816"/>
            <a:ext cx="792088" cy="246221"/>
          </a:xfrm>
          <a:prstGeom prst="rect">
            <a:avLst/>
          </a:prstGeom>
          <a:noFill/>
        </p:spPr>
        <p:txBody>
          <a:bodyPr wrap="square" rtlCol="0">
            <a:spAutoFit/>
          </a:bodyPr>
          <a:lstStyle/>
          <a:p>
            <a:pPr algn="ctr"/>
            <a:r>
              <a:rPr lang="en-US" sz="1000" b="1" dirty="0" smtClean="0">
                <a:solidFill>
                  <a:schemeClr val="tx1"/>
                </a:solidFill>
                <a:latin typeface="Roboto Condensed" charset="0"/>
                <a:ea typeface="Roboto Condensed" charset="0"/>
              </a:rPr>
              <a:t>KM Toolbox</a:t>
            </a:r>
            <a:endParaRPr lang="en-GB" sz="1000" b="1" dirty="0">
              <a:solidFill>
                <a:schemeClr val="tx1"/>
              </a:solidFill>
              <a:latin typeface="Roboto Condensed" charset="0"/>
              <a:ea typeface="Roboto Condensed" charset="0"/>
            </a:endParaRPr>
          </a:p>
        </p:txBody>
      </p:sp>
      <p:pic>
        <p:nvPicPr>
          <p:cNvPr id="47" name="Picture 2"/>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8316416" y="1419622"/>
            <a:ext cx="504056" cy="504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 name="TextBox 49"/>
          <p:cNvSpPr txBox="1"/>
          <p:nvPr/>
        </p:nvSpPr>
        <p:spPr>
          <a:xfrm>
            <a:off x="8244408" y="1955616"/>
            <a:ext cx="936104" cy="400110"/>
          </a:xfrm>
          <a:prstGeom prst="rect">
            <a:avLst/>
          </a:prstGeom>
          <a:noFill/>
        </p:spPr>
        <p:txBody>
          <a:bodyPr wrap="square" rtlCol="0">
            <a:spAutoFit/>
          </a:bodyPr>
          <a:lstStyle/>
          <a:p>
            <a:r>
              <a:rPr lang="en-US" sz="1000" b="1" dirty="0" smtClean="0">
                <a:solidFill>
                  <a:schemeClr val="tx1"/>
                </a:solidFill>
                <a:latin typeface="Roboto Condensed" charset="0"/>
                <a:ea typeface="Roboto Condensed" charset="0"/>
              </a:rPr>
              <a:t>JKR Yellow Pages</a:t>
            </a:r>
            <a:endParaRPr lang="en-GB" sz="1000" b="1" dirty="0">
              <a:solidFill>
                <a:schemeClr val="tx1"/>
              </a:solidFill>
              <a:latin typeface="Roboto Condensed" charset="0"/>
              <a:ea typeface="Roboto Condensed" charset="0"/>
            </a:endParaRPr>
          </a:p>
        </p:txBody>
      </p:sp>
      <p:sp>
        <p:nvSpPr>
          <p:cNvPr id="54" name="TextBox 53"/>
          <p:cNvSpPr txBox="1"/>
          <p:nvPr/>
        </p:nvSpPr>
        <p:spPr>
          <a:xfrm>
            <a:off x="6372200" y="1059582"/>
            <a:ext cx="2376264" cy="276999"/>
          </a:xfrm>
          <a:prstGeom prst="rect">
            <a:avLst/>
          </a:prstGeom>
          <a:noFill/>
        </p:spPr>
        <p:txBody>
          <a:bodyPr wrap="square" rtlCol="0">
            <a:spAutoFit/>
          </a:bodyPr>
          <a:lstStyle/>
          <a:p>
            <a:pPr algn="ctr"/>
            <a:r>
              <a:rPr lang="en-US" sz="1200" b="1" dirty="0" smtClean="0">
                <a:solidFill>
                  <a:schemeClr val="tx1">
                    <a:lumMod val="50000"/>
                    <a:lumOff val="50000"/>
                  </a:schemeClr>
                </a:solidFill>
                <a:latin typeface="Roboto Condensed" charset="0"/>
                <a:ea typeface="Roboto Condensed" charset="0"/>
              </a:rPr>
              <a:t>[KM </a:t>
            </a:r>
            <a:r>
              <a:rPr lang="en-US" sz="1200" b="1" dirty="0" smtClean="0">
                <a:solidFill>
                  <a:schemeClr val="tx1">
                    <a:lumMod val="50000"/>
                    <a:lumOff val="50000"/>
                  </a:schemeClr>
                </a:solidFill>
                <a:latin typeface="Roboto Condensed" charset="0"/>
                <a:ea typeface="Roboto Condensed" charset="0"/>
              </a:rPr>
              <a:t>INITIATIVES]</a:t>
            </a:r>
            <a:endParaRPr lang="en-GB" sz="1200" b="1" dirty="0">
              <a:solidFill>
                <a:schemeClr val="tx1">
                  <a:lumMod val="50000"/>
                  <a:lumOff val="50000"/>
                </a:schemeClr>
              </a:solidFill>
              <a:latin typeface="Roboto Condensed" charset="0"/>
              <a:ea typeface="Roboto Condensed"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STRATEGY AND GOVERNANCE</a:t>
            </a:r>
            <a:endParaRPr dirty="0"/>
          </a:p>
        </p:txBody>
      </p:sp>
      <p:sp>
        <p:nvSpPr>
          <p:cNvPr id="238" name="Shape 2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a:t>
            </a:fld>
            <a:endParaRPr/>
          </a:p>
        </p:txBody>
      </p:sp>
      <p:grpSp>
        <p:nvGrpSpPr>
          <p:cNvPr id="239" name="Shape 239"/>
          <p:cNvGrpSpPr/>
          <p:nvPr/>
        </p:nvGrpSpPr>
        <p:grpSpPr>
          <a:xfrm>
            <a:off x="282216" y="590918"/>
            <a:ext cx="369505" cy="369505"/>
            <a:chOff x="2594050" y="1631825"/>
            <a:chExt cx="439625" cy="439625"/>
          </a:xfrm>
        </p:grpSpPr>
        <p:sp>
          <p:nvSpPr>
            <p:cNvPr id="240" name="Shape 24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 name="TextBox 10"/>
          <p:cNvSpPr txBox="1"/>
          <p:nvPr/>
        </p:nvSpPr>
        <p:spPr>
          <a:xfrm>
            <a:off x="251520" y="1635646"/>
            <a:ext cx="3096344" cy="3624069"/>
          </a:xfrm>
          <a:prstGeom prst="rect">
            <a:avLst/>
          </a:prstGeom>
          <a:noFill/>
        </p:spPr>
        <p:txBody>
          <a:bodyPr wrap="square" rtlCol="0">
            <a:spAutoFit/>
          </a:bodyPr>
          <a:lstStyle/>
          <a:p>
            <a:r>
              <a:rPr lang="en-MY" sz="1200" b="1" cap="all" dirty="0" smtClean="0">
                <a:latin typeface="Roboto Condensed" charset="0"/>
                <a:ea typeface="Roboto Condensed" charset="0"/>
              </a:rPr>
              <a:t>Strategy and Governance </a:t>
            </a:r>
            <a:r>
              <a:rPr lang="en-MY" sz="1200" dirty="0" smtClean="0">
                <a:latin typeface="Roboto Condensed" charset="0"/>
                <a:ea typeface="Roboto Condensed" charset="0"/>
              </a:rPr>
              <a:t>highlights the importance of establishing a sound and robust knowledge management strategy that effectively connects with the overall business goals and objectives. </a:t>
            </a:r>
          </a:p>
          <a:p>
            <a:pPr marL="355600" lvl="1" indent="-177800">
              <a:lnSpc>
                <a:spcPct val="150000"/>
              </a:lnSpc>
              <a:buFont typeface="Arial" pitchFamily="34" charset="0"/>
              <a:buChar char="•"/>
            </a:pPr>
            <a:r>
              <a:rPr lang="en-MY" sz="1100" dirty="0" smtClean="0">
                <a:latin typeface="Roboto Condensed" charset="0"/>
                <a:ea typeface="Roboto Condensed" charset="0"/>
              </a:rPr>
              <a:t>Organisational Strategy</a:t>
            </a:r>
          </a:p>
          <a:p>
            <a:pPr marL="355600" lvl="1" indent="-177800">
              <a:lnSpc>
                <a:spcPct val="150000"/>
              </a:lnSpc>
              <a:buFont typeface="Arial" pitchFamily="34" charset="0"/>
              <a:buChar char="•"/>
            </a:pPr>
            <a:r>
              <a:rPr lang="en-MY" sz="1100" dirty="0" smtClean="0">
                <a:latin typeface="Roboto Condensed" charset="0"/>
                <a:ea typeface="Roboto Condensed" charset="0"/>
              </a:rPr>
              <a:t>Knowledge Management Strategy</a:t>
            </a:r>
          </a:p>
          <a:p>
            <a:pPr marL="355600" lvl="1" indent="-177800">
              <a:lnSpc>
                <a:spcPct val="150000"/>
              </a:lnSpc>
              <a:buFont typeface="Arial" pitchFamily="34" charset="0"/>
              <a:buChar char="•"/>
            </a:pPr>
            <a:r>
              <a:rPr lang="en-MY" sz="1100" dirty="0" smtClean="0">
                <a:latin typeface="Roboto Condensed" charset="0"/>
                <a:ea typeface="Roboto Condensed" charset="0"/>
              </a:rPr>
              <a:t>Leadership</a:t>
            </a:r>
          </a:p>
          <a:p>
            <a:pPr marL="355600" lvl="1" indent="-177800">
              <a:lnSpc>
                <a:spcPct val="150000"/>
              </a:lnSpc>
              <a:buFont typeface="Arial" pitchFamily="34" charset="0"/>
              <a:buChar char="•"/>
            </a:pPr>
            <a:r>
              <a:rPr lang="en-US" sz="1100" dirty="0" smtClean="0">
                <a:latin typeface="Roboto Condensed" charset="0"/>
                <a:ea typeface="Roboto Condensed" charset="0"/>
              </a:rPr>
              <a:t>Organisational Structure</a:t>
            </a:r>
          </a:p>
          <a:p>
            <a:pPr marL="355600" lvl="1" indent="-177800">
              <a:lnSpc>
                <a:spcPct val="150000"/>
              </a:lnSpc>
              <a:buFont typeface="Arial" pitchFamily="34" charset="0"/>
              <a:buChar char="•"/>
            </a:pPr>
            <a:r>
              <a:rPr lang="en-US" sz="1100" dirty="0" smtClean="0">
                <a:latin typeface="Roboto Condensed" charset="0"/>
                <a:ea typeface="Roboto Condensed" charset="0"/>
              </a:rPr>
              <a:t>Organisational Culture</a:t>
            </a:r>
          </a:p>
          <a:p>
            <a:pPr marL="355600" lvl="1" indent="-177800">
              <a:lnSpc>
                <a:spcPct val="150000"/>
              </a:lnSpc>
              <a:buFont typeface="Arial" pitchFamily="34" charset="0"/>
              <a:buChar char="•"/>
            </a:pPr>
            <a:r>
              <a:rPr lang="en-US" sz="1100" dirty="0" smtClean="0">
                <a:latin typeface="Roboto Condensed" charset="0"/>
                <a:ea typeface="Roboto Condensed" charset="0"/>
              </a:rPr>
              <a:t>Policy and Guidelines</a:t>
            </a:r>
          </a:p>
          <a:p>
            <a:pPr marL="355600" lvl="1" indent="-177800">
              <a:lnSpc>
                <a:spcPct val="150000"/>
              </a:lnSpc>
              <a:buFont typeface="Arial" pitchFamily="34" charset="0"/>
              <a:buChar char="•"/>
            </a:pPr>
            <a:r>
              <a:rPr lang="en-US" sz="1100" dirty="0" smtClean="0">
                <a:latin typeface="Roboto Condensed" charset="0"/>
                <a:ea typeface="Roboto Condensed" charset="0"/>
              </a:rPr>
              <a:t>Organisational Resources</a:t>
            </a:r>
          </a:p>
          <a:p>
            <a:pPr marL="355600" lvl="1" indent="-177800">
              <a:lnSpc>
                <a:spcPct val="150000"/>
              </a:lnSpc>
              <a:buFont typeface="Arial" pitchFamily="34" charset="0"/>
              <a:buChar char="•"/>
            </a:pPr>
            <a:r>
              <a:rPr lang="en-US" sz="1100" dirty="0" smtClean="0">
                <a:latin typeface="Roboto Condensed" charset="0"/>
                <a:ea typeface="Roboto Condensed" charset="0"/>
              </a:rPr>
              <a:t>Performance Measurement</a:t>
            </a:r>
          </a:p>
          <a:p>
            <a:pPr marL="355600" lvl="1" indent="-177800">
              <a:lnSpc>
                <a:spcPct val="150000"/>
              </a:lnSpc>
              <a:buFont typeface="Arial" pitchFamily="34" charset="0"/>
              <a:buChar char="•"/>
            </a:pPr>
            <a:r>
              <a:rPr lang="en-US" sz="1100" dirty="0" smtClean="0">
                <a:latin typeface="Roboto Condensed" charset="0"/>
                <a:ea typeface="Roboto Condensed" charset="0"/>
              </a:rPr>
              <a:t>Rewards and Recognition</a:t>
            </a:r>
            <a:endParaRPr lang="en-MY" sz="1100" dirty="0" smtClean="0">
              <a:latin typeface="Roboto Condensed" charset="0"/>
              <a:ea typeface="Roboto Condensed" charset="0"/>
            </a:endParaRPr>
          </a:p>
          <a:p>
            <a:pPr>
              <a:lnSpc>
                <a:spcPct val="150000"/>
              </a:lnSpc>
            </a:pPr>
            <a:endParaRPr lang="en-GB" dirty="0">
              <a:latin typeface="Roboto Condensed" charset="0"/>
              <a:ea typeface="Roboto Condensed"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7000" r="-33000" b="5000"/>
          </a:stretch>
        </a:blip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COMMUNITY</a:t>
            </a:r>
            <a:endParaRPr dirty="0"/>
          </a:p>
        </p:txBody>
      </p:sp>
      <p:sp>
        <p:nvSpPr>
          <p:cNvPr id="238" name="Shape 2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5</a:t>
            </a:fld>
            <a:endParaRPr/>
          </a:p>
        </p:txBody>
      </p:sp>
      <p:grpSp>
        <p:nvGrpSpPr>
          <p:cNvPr id="2" name="Shape 239"/>
          <p:cNvGrpSpPr/>
          <p:nvPr/>
        </p:nvGrpSpPr>
        <p:grpSpPr>
          <a:xfrm>
            <a:off x="282216" y="590918"/>
            <a:ext cx="369505" cy="369505"/>
            <a:chOff x="2594050" y="1631825"/>
            <a:chExt cx="439625" cy="439625"/>
          </a:xfrm>
        </p:grpSpPr>
        <p:sp>
          <p:nvSpPr>
            <p:cNvPr id="240" name="Shape 24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 name="TextBox 10"/>
          <p:cNvSpPr txBox="1"/>
          <p:nvPr/>
        </p:nvSpPr>
        <p:spPr>
          <a:xfrm>
            <a:off x="2915816" y="3363838"/>
            <a:ext cx="3384376" cy="2031325"/>
          </a:xfrm>
          <a:prstGeom prst="rect">
            <a:avLst/>
          </a:prstGeom>
          <a:noFill/>
        </p:spPr>
        <p:txBody>
          <a:bodyPr wrap="square" rtlCol="0">
            <a:spAutoFit/>
          </a:bodyPr>
          <a:lstStyle/>
          <a:p>
            <a:r>
              <a:rPr lang="en-MY" sz="1200" b="1" cap="all" dirty="0" smtClean="0">
                <a:latin typeface="Roboto Condensed" charset="0"/>
                <a:ea typeface="Roboto Condensed" charset="0"/>
              </a:rPr>
              <a:t>Knowledge management </a:t>
            </a:r>
            <a:r>
              <a:rPr lang="en-MY" sz="1200" dirty="0" smtClean="0">
                <a:latin typeface="Roboto Condensed" charset="0"/>
                <a:ea typeface="Roboto Condensed" charset="0"/>
              </a:rPr>
              <a:t>is known to be a deeply social process. Hence, it is critical to ensure the initiative is embraced and supported by employees at all levels, achieved through employee empowerment, engagement and involvement which together forms the Community. </a:t>
            </a:r>
          </a:p>
          <a:p>
            <a:pPr marL="355600" lvl="1" indent="-177800">
              <a:lnSpc>
                <a:spcPct val="150000"/>
              </a:lnSpc>
              <a:buFont typeface="Arial" pitchFamily="34" charset="0"/>
              <a:buChar char="•"/>
            </a:pPr>
            <a:r>
              <a:rPr lang="en-MY" sz="1100" dirty="0" smtClean="0">
                <a:latin typeface="Roboto Condensed" charset="0"/>
                <a:ea typeface="Roboto Condensed" charset="0"/>
              </a:rPr>
              <a:t>Employee Empowerment</a:t>
            </a:r>
          </a:p>
          <a:p>
            <a:pPr marL="355600" lvl="1" indent="-177800">
              <a:lnSpc>
                <a:spcPct val="150000"/>
              </a:lnSpc>
              <a:buFont typeface="Arial" pitchFamily="34" charset="0"/>
              <a:buChar char="•"/>
            </a:pPr>
            <a:r>
              <a:rPr lang="en-MY" sz="1100" dirty="0" smtClean="0">
                <a:latin typeface="Roboto Condensed" charset="0"/>
                <a:ea typeface="Roboto Condensed" charset="0"/>
              </a:rPr>
              <a:t>Employee Engagement and Involvement</a:t>
            </a:r>
          </a:p>
          <a:p>
            <a:pPr>
              <a:lnSpc>
                <a:spcPct val="150000"/>
              </a:lnSpc>
            </a:pPr>
            <a:endParaRPr lang="en-GB" dirty="0">
              <a:latin typeface="Roboto Condensed" charset="0"/>
              <a:ea typeface="Roboto Condensed"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2000" r="-32000"/>
          </a:stretch>
        </a:blip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LEARNING</a:t>
            </a:r>
            <a:endParaRPr dirty="0"/>
          </a:p>
        </p:txBody>
      </p:sp>
      <p:sp>
        <p:nvSpPr>
          <p:cNvPr id="238" name="Shape 2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6</a:t>
            </a:fld>
            <a:endParaRPr/>
          </a:p>
        </p:txBody>
      </p:sp>
      <p:grpSp>
        <p:nvGrpSpPr>
          <p:cNvPr id="2" name="Shape 239"/>
          <p:cNvGrpSpPr/>
          <p:nvPr/>
        </p:nvGrpSpPr>
        <p:grpSpPr>
          <a:xfrm>
            <a:off x="282216" y="590918"/>
            <a:ext cx="369505" cy="369505"/>
            <a:chOff x="2594050" y="1631825"/>
            <a:chExt cx="439625" cy="439625"/>
          </a:xfrm>
        </p:grpSpPr>
        <p:sp>
          <p:nvSpPr>
            <p:cNvPr id="240" name="Shape 24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 name="TextBox 10"/>
          <p:cNvSpPr txBox="1"/>
          <p:nvPr/>
        </p:nvSpPr>
        <p:spPr>
          <a:xfrm>
            <a:off x="6119664" y="1382162"/>
            <a:ext cx="2916832" cy="3093154"/>
          </a:xfrm>
          <a:prstGeom prst="rect">
            <a:avLst/>
          </a:prstGeom>
          <a:noFill/>
        </p:spPr>
        <p:txBody>
          <a:bodyPr wrap="square" rtlCol="0">
            <a:spAutoFit/>
          </a:bodyPr>
          <a:lstStyle/>
          <a:p>
            <a:r>
              <a:rPr lang="en-MY" sz="1200" b="1" cap="all" dirty="0" smtClean="0">
                <a:latin typeface="Roboto Condensed" charset="0"/>
                <a:ea typeface="Roboto Condensed" charset="0"/>
              </a:rPr>
              <a:t>Learning </a:t>
            </a:r>
            <a:r>
              <a:rPr lang="en-MY" sz="1200" dirty="0" smtClean="0">
                <a:latin typeface="Roboto Condensed" charset="0"/>
                <a:ea typeface="Roboto Condensed" charset="0"/>
              </a:rPr>
              <a:t>often starts at individual levels and it involves the process of acquiring new knowledge or skills. From the organisation’s point of view, it is critical for the individual and group learning to be translated into organisational learning. Organisational learning requires a social and collective process through continuous interactions and relationships between employees.</a:t>
            </a:r>
          </a:p>
          <a:p>
            <a:pPr marL="355600" lvl="1" indent="-177800">
              <a:lnSpc>
                <a:spcPct val="150000"/>
              </a:lnSpc>
              <a:buFont typeface="Arial" pitchFamily="34" charset="0"/>
              <a:buChar char="•"/>
            </a:pPr>
            <a:r>
              <a:rPr lang="en-MY" sz="1100" dirty="0" smtClean="0">
                <a:latin typeface="Roboto Condensed" charset="0"/>
                <a:ea typeface="Roboto Condensed" charset="0"/>
              </a:rPr>
              <a:t>Knowledge Management Processes and Activities</a:t>
            </a:r>
          </a:p>
          <a:p>
            <a:pPr marL="355600" lvl="1" indent="-177800">
              <a:lnSpc>
                <a:spcPct val="150000"/>
              </a:lnSpc>
              <a:buFont typeface="Arial" pitchFamily="34" charset="0"/>
              <a:buChar char="•"/>
            </a:pPr>
            <a:r>
              <a:rPr lang="en-MY" sz="1100" dirty="0" smtClean="0">
                <a:latin typeface="Roboto Condensed" charset="0"/>
                <a:ea typeface="Roboto Condensed" charset="0"/>
              </a:rPr>
              <a:t>Employee Training</a:t>
            </a:r>
          </a:p>
          <a:p>
            <a:pPr marL="355600" lvl="1" indent="-177800">
              <a:lnSpc>
                <a:spcPct val="150000"/>
              </a:lnSpc>
              <a:buFont typeface="Arial" pitchFamily="34" charset="0"/>
              <a:buChar char="•"/>
            </a:pPr>
            <a:r>
              <a:rPr lang="en-MY" sz="1100" dirty="0" smtClean="0">
                <a:latin typeface="Roboto Condensed" charset="0"/>
                <a:ea typeface="Roboto Condensed" charset="0"/>
              </a:rPr>
              <a:t>Work Environment</a:t>
            </a:r>
          </a:p>
          <a:p>
            <a:pPr>
              <a:lnSpc>
                <a:spcPct val="150000"/>
              </a:lnSpc>
            </a:pPr>
            <a:endParaRPr lang="en-GB" dirty="0">
              <a:latin typeface="Roboto Condensed" charset="0"/>
              <a:ea typeface="Roboto Condensed"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INNOVATION</a:t>
            </a:r>
            <a:endParaRPr dirty="0"/>
          </a:p>
        </p:txBody>
      </p:sp>
      <p:sp>
        <p:nvSpPr>
          <p:cNvPr id="238" name="Shape 2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7</a:t>
            </a:fld>
            <a:endParaRPr/>
          </a:p>
        </p:txBody>
      </p:sp>
      <p:grpSp>
        <p:nvGrpSpPr>
          <p:cNvPr id="2" name="Shape 239"/>
          <p:cNvGrpSpPr/>
          <p:nvPr/>
        </p:nvGrpSpPr>
        <p:grpSpPr>
          <a:xfrm>
            <a:off x="282216" y="590918"/>
            <a:ext cx="369505" cy="369505"/>
            <a:chOff x="2594050" y="1631825"/>
            <a:chExt cx="439625" cy="439625"/>
          </a:xfrm>
        </p:grpSpPr>
        <p:sp>
          <p:nvSpPr>
            <p:cNvPr id="240" name="Shape 24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 name="TextBox 10"/>
          <p:cNvSpPr txBox="1"/>
          <p:nvPr/>
        </p:nvSpPr>
        <p:spPr>
          <a:xfrm>
            <a:off x="899592" y="3363838"/>
            <a:ext cx="2916832" cy="1892826"/>
          </a:xfrm>
          <a:prstGeom prst="rect">
            <a:avLst/>
          </a:prstGeom>
          <a:noFill/>
        </p:spPr>
        <p:txBody>
          <a:bodyPr wrap="square" rtlCol="0">
            <a:spAutoFit/>
          </a:bodyPr>
          <a:lstStyle/>
          <a:p>
            <a:r>
              <a:rPr lang="en-MY" sz="1200" b="1" cap="all" dirty="0" smtClean="0">
                <a:latin typeface="Roboto Condensed" charset="0"/>
                <a:ea typeface="Roboto Condensed" charset="0"/>
              </a:rPr>
              <a:t>Innovation</a:t>
            </a:r>
            <a:r>
              <a:rPr lang="en-MY" sz="1200" dirty="0" smtClean="0">
                <a:latin typeface="Roboto Condensed" charset="0"/>
                <a:ea typeface="Roboto Condensed" charset="0"/>
              </a:rPr>
              <a:t> simply means creating value for both the organisation and stakeholders from ideas. Creativity, the ability to generate novel and useful ideas, is the seed of innovation but unless it’s applied and scaled it’s still just an idea. Innovation is crucial as organisations continue to evolve to meet the ever changing needs of their constituents.</a:t>
            </a:r>
          </a:p>
          <a:p>
            <a:pPr>
              <a:lnSpc>
                <a:spcPct val="150000"/>
              </a:lnSpc>
            </a:pPr>
            <a:endParaRPr lang="en-GB" dirty="0">
              <a:latin typeface="Roboto Condensed" charset="0"/>
              <a:ea typeface="Roboto Condensed" charset="0"/>
            </a:endParaRPr>
          </a:p>
        </p:txBody>
      </p:sp>
      <p:sp>
        <p:nvSpPr>
          <p:cNvPr id="10" name="TextBox 9"/>
          <p:cNvSpPr txBox="1"/>
          <p:nvPr/>
        </p:nvSpPr>
        <p:spPr>
          <a:xfrm>
            <a:off x="3815408" y="4087182"/>
            <a:ext cx="2916832" cy="825867"/>
          </a:xfrm>
          <a:prstGeom prst="rect">
            <a:avLst/>
          </a:prstGeom>
          <a:noFill/>
        </p:spPr>
        <p:txBody>
          <a:bodyPr wrap="square" rtlCol="0">
            <a:spAutoFit/>
          </a:bodyPr>
          <a:lstStyle/>
          <a:p>
            <a:pPr marL="355600" lvl="1" indent="-177800">
              <a:lnSpc>
                <a:spcPct val="150000"/>
              </a:lnSpc>
              <a:buFont typeface="Arial" pitchFamily="34" charset="0"/>
              <a:buChar char="•"/>
            </a:pPr>
            <a:r>
              <a:rPr lang="en-MY" sz="1100" dirty="0" smtClean="0">
                <a:latin typeface="Roboto Condensed" charset="0"/>
                <a:ea typeface="Roboto Condensed" charset="0"/>
              </a:rPr>
              <a:t>Leadership</a:t>
            </a:r>
          </a:p>
          <a:p>
            <a:pPr marL="355600" lvl="1" indent="-177800">
              <a:lnSpc>
                <a:spcPct val="150000"/>
              </a:lnSpc>
              <a:buFont typeface="Arial" pitchFamily="34" charset="0"/>
              <a:buChar char="•"/>
            </a:pPr>
            <a:r>
              <a:rPr lang="en-MY" sz="1100" dirty="0" smtClean="0">
                <a:latin typeface="Roboto Condensed" charset="0"/>
                <a:ea typeface="Roboto Condensed" charset="0"/>
              </a:rPr>
              <a:t>Employee Empowerment</a:t>
            </a:r>
          </a:p>
          <a:p>
            <a:pPr marL="355600" lvl="1" indent="-177800">
              <a:lnSpc>
                <a:spcPct val="150000"/>
              </a:lnSpc>
              <a:buFont typeface="Arial" pitchFamily="34" charset="0"/>
              <a:buChar char="•"/>
            </a:pPr>
            <a:r>
              <a:rPr lang="en-MY" sz="1100" dirty="0" smtClean="0">
                <a:latin typeface="Roboto Condensed" charset="0"/>
                <a:ea typeface="Roboto Condensed" charset="0"/>
              </a:rPr>
              <a:t>Change Management</a:t>
            </a:r>
            <a:endParaRPr lang="en-GB" dirty="0">
              <a:latin typeface="Roboto Condensed" charset="0"/>
              <a:ea typeface="Roboto Condensed"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6000"/>
          </a:stretch>
        </a:blip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INFORMATION TECHNOLOGY</a:t>
            </a:r>
            <a:endParaRPr dirty="0"/>
          </a:p>
        </p:txBody>
      </p:sp>
      <p:sp>
        <p:nvSpPr>
          <p:cNvPr id="238" name="Shape 2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8</a:t>
            </a:fld>
            <a:endParaRPr/>
          </a:p>
        </p:txBody>
      </p:sp>
      <p:grpSp>
        <p:nvGrpSpPr>
          <p:cNvPr id="2" name="Shape 239"/>
          <p:cNvGrpSpPr/>
          <p:nvPr/>
        </p:nvGrpSpPr>
        <p:grpSpPr>
          <a:xfrm>
            <a:off x="282216" y="590918"/>
            <a:ext cx="369505" cy="369505"/>
            <a:chOff x="2594050" y="1631825"/>
            <a:chExt cx="439625" cy="439625"/>
          </a:xfrm>
        </p:grpSpPr>
        <p:sp>
          <p:nvSpPr>
            <p:cNvPr id="240" name="Shape 24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 name="TextBox 10"/>
          <p:cNvSpPr txBox="1"/>
          <p:nvPr/>
        </p:nvSpPr>
        <p:spPr>
          <a:xfrm>
            <a:off x="107504" y="3795886"/>
            <a:ext cx="2916832" cy="1200329"/>
          </a:xfrm>
          <a:prstGeom prst="rect">
            <a:avLst/>
          </a:prstGeom>
          <a:noFill/>
        </p:spPr>
        <p:txBody>
          <a:bodyPr wrap="square" rtlCol="0">
            <a:spAutoFit/>
          </a:bodyPr>
          <a:lstStyle/>
          <a:p>
            <a:r>
              <a:rPr lang="en-MY" sz="1200" b="1" cap="all" dirty="0" smtClean="0">
                <a:latin typeface="Roboto Condensed" charset="0"/>
                <a:ea typeface="Roboto Condensed" charset="0"/>
              </a:rPr>
              <a:t>Information technology (IT) </a:t>
            </a:r>
            <a:r>
              <a:rPr lang="en-MY" sz="1200" dirty="0" smtClean="0">
                <a:latin typeface="Roboto Condensed" charset="0"/>
                <a:ea typeface="Roboto Condensed" charset="0"/>
              </a:rPr>
              <a:t>provides a coherent and cost-effective way of systematically capturing, storing, disseminating and accessing information including real-time communication across geographical distances. </a:t>
            </a:r>
            <a:endParaRPr lang="en-GB" dirty="0">
              <a:latin typeface="Roboto Condensed" charset="0"/>
              <a:ea typeface="Roboto Condensed" charset="0"/>
            </a:endParaRPr>
          </a:p>
        </p:txBody>
      </p:sp>
      <p:sp>
        <p:nvSpPr>
          <p:cNvPr id="10" name="TextBox 9"/>
          <p:cNvSpPr txBox="1"/>
          <p:nvPr/>
        </p:nvSpPr>
        <p:spPr>
          <a:xfrm>
            <a:off x="2879304" y="3916095"/>
            <a:ext cx="2916832" cy="1079783"/>
          </a:xfrm>
          <a:prstGeom prst="rect">
            <a:avLst/>
          </a:prstGeom>
          <a:noFill/>
        </p:spPr>
        <p:txBody>
          <a:bodyPr wrap="square" rtlCol="0">
            <a:spAutoFit/>
          </a:bodyPr>
          <a:lstStyle/>
          <a:p>
            <a:pPr marL="355600" lvl="1" indent="-177800">
              <a:lnSpc>
                <a:spcPct val="150000"/>
              </a:lnSpc>
              <a:buFont typeface="Arial" pitchFamily="34" charset="0"/>
              <a:buChar char="•"/>
            </a:pPr>
            <a:r>
              <a:rPr lang="en-MY" sz="1100" dirty="0" smtClean="0">
                <a:latin typeface="Roboto Condensed" charset="0"/>
                <a:ea typeface="Roboto Condensed" charset="0"/>
              </a:rPr>
              <a:t>IT Infrastructure</a:t>
            </a:r>
          </a:p>
          <a:p>
            <a:pPr marL="355600" lvl="1" indent="-177800">
              <a:lnSpc>
                <a:spcPct val="150000"/>
              </a:lnSpc>
              <a:buFont typeface="Arial" pitchFamily="34" charset="0"/>
              <a:buChar char="•"/>
            </a:pPr>
            <a:r>
              <a:rPr lang="en-MY" sz="1100" dirty="0" smtClean="0">
                <a:latin typeface="Roboto Condensed" charset="0"/>
                <a:ea typeface="Roboto Condensed" charset="0"/>
              </a:rPr>
              <a:t>IT Tools and Software</a:t>
            </a:r>
          </a:p>
          <a:p>
            <a:pPr marL="355600" lvl="1" indent="-177800">
              <a:lnSpc>
                <a:spcPct val="150000"/>
              </a:lnSpc>
              <a:buFont typeface="Arial" pitchFamily="34" charset="0"/>
              <a:buChar char="•"/>
            </a:pPr>
            <a:r>
              <a:rPr lang="en-MY" sz="1100" dirty="0" smtClean="0">
                <a:latin typeface="Roboto Condensed" charset="0"/>
                <a:ea typeface="Roboto Condensed" charset="0"/>
              </a:rPr>
              <a:t>IT Usability</a:t>
            </a:r>
          </a:p>
          <a:p>
            <a:pPr marL="355600" lvl="1" indent="-177800">
              <a:lnSpc>
                <a:spcPct val="150000"/>
              </a:lnSpc>
              <a:buFont typeface="Arial" pitchFamily="34" charset="0"/>
              <a:buChar char="•"/>
            </a:pPr>
            <a:r>
              <a:rPr lang="en-MY" sz="1100" dirty="0" smtClean="0">
                <a:latin typeface="Roboto Condensed" charset="0"/>
                <a:ea typeface="Roboto Condensed" charset="0"/>
              </a:rPr>
              <a:t>IT  Security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COMMON SHARED VALUES</a:t>
            </a:r>
            <a:endParaRPr dirty="0"/>
          </a:p>
        </p:txBody>
      </p:sp>
      <p:sp>
        <p:nvSpPr>
          <p:cNvPr id="238" name="Shape 2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9</a:t>
            </a:fld>
            <a:endParaRPr/>
          </a:p>
        </p:txBody>
      </p:sp>
      <p:grpSp>
        <p:nvGrpSpPr>
          <p:cNvPr id="2" name="Shape 239"/>
          <p:cNvGrpSpPr/>
          <p:nvPr/>
        </p:nvGrpSpPr>
        <p:grpSpPr>
          <a:xfrm>
            <a:off x="282216" y="590918"/>
            <a:ext cx="369505" cy="369505"/>
            <a:chOff x="2594050" y="1631825"/>
            <a:chExt cx="439625" cy="439625"/>
          </a:xfrm>
        </p:grpSpPr>
        <p:sp>
          <p:nvSpPr>
            <p:cNvPr id="240" name="Shape 240"/>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 name="TextBox 10"/>
          <p:cNvSpPr txBox="1"/>
          <p:nvPr/>
        </p:nvSpPr>
        <p:spPr>
          <a:xfrm>
            <a:off x="107504" y="2211710"/>
            <a:ext cx="1944216" cy="2662267"/>
          </a:xfrm>
          <a:prstGeom prst="rect">
            <a:avLst/>
          </a:prstGeom>
          <a:noFill/>
        </p:spPr>
        <p:txBody>
          <a:bodyPr wrap="square" rtlCol="0">
            <a:spAutoFit/>
          </a:bodyPr>
          <a:lstStyle/>
          <a:p>
            <a:r>
              <a:rPr lang="en-MY" sz="1200" b="1" cap="all" dirty="0" smtClean="0">
                <a:latin typeface="Roboto Condensed" charset="0"/>
                <a:ea typeface="Roboto Condensed" charset="0"/>
              </a:rPr>
              <a:t>common shared values </a:t>
            </a:r>
            <a:r>
              <a:rPr lang="en-MY" sz="1200" dirty="0" smtClean="0">
                <a:latin typeface="Roboto Condensed" charset="0"/>
                <a:ea typeface="Roboto Condensed" charset="0"/>
              </a:rPr>
              <a:t>plays an important role in ensuring the success of knowledge management initiatives. In the absence of shared values such as mutual trust, teamwork, ethics, norms and beliefs that underpin the organisational culture and bind the initiative, knowledge management will eventually be short-lived. </a:t>
            </a:r>
          </a:p>
          <a:p>
            <a:pPr marL="361950" indent="-184150">
              <a:buFont typeface="Arial" pitchFamily="34" charset="0"/>
              <a:buChar char="•"/>
            </a:pPr>
            <a:r>
              <a:rPr lang="en-MY" sz="1100" dirty="0" smtClean="0">
                <a:latin typeface="Roboto Condensed" charset="0"/>
                <a:ea typeface="Roboto Condensed" charset="0"/>
              </a:rPr>
              <a:t> Values and Ethics</a:t>
            </a:r>
            <a:endParaRPr lang="en-GB" sz="1200" dirty="0">
              <a:latin typeface="Roboto Condensed" charset="0"/>
              <a:ea typeface="Roboto Condensed"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624</Words>
  <Application>Microsoft Office PowerPoint</Application>
  <PresentationFormat>On-screen Show (16:9)</PresentationFormat>
  <Paragraphs>92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Roboto Condensed</vt:lpstr>
      <vt:lpstr>Roboto Condensed Light</vt:lpstr>
      <vt:lpstr>Arvo</vt:lpstr>
      <vt:lpstr>Salerio template</vt:lpstr>
      <vt:lpstr>PWD MALAYSIA ENTERPRISE CONTENT AND KNOWLEDGE MANAGEMENT FRAMEWORK</vt:lpstr>
      <vt:lpstr>WHAT IS  A KNOWLEDGE MANAGEMENT FRAMEWORK?</vt:lpstr>
      <vt:lpstr> KEY DIMENSIONS</vt:lpstr>
      <vt:lpstr>STRATEGY AND GOVERNANCE</vt:lpstr>
      <vt:lpstr>COMMUNITY</vt:lpstr>
      <vt:lpstr>LEARNING</vt:lpstr>
      <vt:lpstr>INNOVATION</vt:lpstr>
      <vt:lpstr>INFORMATION TECHNOLOGY</vt:lpstr>
      <vt:lpstr>COMMON SHARED VALUES</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KhairilMK</dc:creator>
  <cp:lastModifiedBy>KhairilMK</cp:lastModifiedBy>
  <cp:revision>37</cp:revision>
  <dcterms:modified xsi:type="dcterms:W3CDTF">2018-07-05T16:03:01Z</dcterms:modified>
</cp:coreProperties>
</file>